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88" r:id="rId5"/>
    <p:sldId id="291" r:id="rId6"/>
    <p:sldId id="292" r:id="rId7"/>
    <p:sldId id="298" r:id="rId8"/>
    <p:sldId id="299" r:id="rId9"/>
    <p:sldId id="301" r:id="rId10"/>
    <p:sldId id="286" r:id="rId11"/>
    <p:sldId id="28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58" d="100"/>
          <a:sy n="58" d="100"/>
        </p:scale>
        <p:origin x="98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54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864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34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180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185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753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660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501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60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967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327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644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319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784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973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691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841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73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950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358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146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9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302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114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856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409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037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657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276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08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441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752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4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12/8/2022</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68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0142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895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11.pn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1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9.png"/><Relationship Id="rId5" Type="http://schemas.microsoft.com/office/2007/relationships/media" Target="../media/media7.mp3"/><Relationship Id="rId10" Type="http://schemas.openxmlformats.org/officeDocument/2006/relationships/image" Target="../media/image8.jpg"/><Relationship Id="rId4" Type="http://schemas.openxmlformats.org/officeDocument/2006/relationships/audio" Target="../media/media6.mp3"/><Relationship Id="rId9"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0857" y="4831933"/>
            <a:ext cx="246057" cy="197266"/>
          </a:xfrm>
          <a:prstGeom prst="rect">
            <a:avLst/>
          </a:prstGeom>
        </p:spPr>
      </p:pic>
      <p:pic>
        <p:nvPicPr>
          <p:cNvPr id="11" name="Picture 10">
            <a:extLst>
              <a:ext uri="{FF2B5EF4-FFF2-40B4-BE49-F238E27FC236}">
                <a16:creationId xmlns:a16="http://schemas.microsoft.com/office/drawing/2014/main" id="{5E9020A7-A59D-4363-ABE2-9D976C52F1E4}"/>
              </a:ext>
            </a:extLst>
          </p:cNvPr>
          <p:cNvPicPr>
            <a:picLocks noChangeAspect="1"/>
          </p:cNvPicPr>
          <p:nvPr/>
        </p:nvPicPr>
        <p:blipFill>
          <a:blip r:embed="rId5"/>
          <a:stretch>
            <a:fillRect/>
          </a:stretch>
        </p:blipFill>
        <p:spPr>
          <a:xfrm>
            <a:off x="30843" y="114301"/>
            <a:ext cx="12204700" cy="6743698"/>
          </a:xfrm>
          <a:prstGeom prst="rect">
            <a:avLst/>
          </a:prstGeom>
        </p:spPr>
      </p:pic>
      <p:sp>
        <p:nvSpPr>
          <p:cNvPr id="12" name="TextBox 11"/>
          <p:cNvSpPr txBox="1"/>
          <p:nvPr/>
        </p:nvSpPr>
        <p:spPr>
          <a:xfrm>
            <a:off x="4659085" y="1291774"/>
            <a:ext cx="6720115" cy="1465939"/>
          </a:xfrm>
          <a:prstGeom prst="rect">
            <a:avLst/>
          </a:prstGeom>
          <a:noFill/>
        </p:spPr>
        <p:txBody>
          <a:bodyPr wrap="square" rtlCol="0">
            <a:prstTxWarp prst="textCurveUp">
              <a:avLst/>
            </a:prstTxWarp>
            <a:spAutoFit/>
            <a:scene3d>
              <a:camera prst="orthographicFront">
                <a:rot lat="0" lon="21299999" rev="0"/>
              </a:camera>
              <a:lightRig rig="threePt" dir="t"/>
            </a:scene3d>
            <a:sp3d extrusionH="57150">
              <a:bevelT w="38100" h="38100"/>
            </a:sp3d>
          </a:bodyPr>
          <a:lstStyle/>
          <a:p>
            <a:pPr>
              <a:defRPr/>
            </a:pPr>
            <a:r>
              <a:rPr lang="en-US" sz="4000" kern="0">
                <a:solidFill>
                  <a:srgbClr val="002060"/>
                </a:solidFill>
              </a:rPr>
              <a:t>Chào mừng thầy cô các bạn học sinh đên với tiết âm nhạc</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40" y="-94345"/>
            <a:ext cx="12192000" cy="2452910"/>
          </a:xfrm>
          <a:prstGeom prst="rect">
            <a:avLst/>
          </a:prstGeom>
        </p:spPr>
      </p:pic>
      <p:pic>
        <p:nvPicPr>
          <p:cNvPr id="14"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4340" y="4220245"/>
            <a:ext cx="609600" cy="609600"/>
          </a:xfrm>
          <a:prstGeom prst="rect">
            <a:avLst/>
          </a:prstGeom>
        </p:spPr>
      </p:pic>
    </p:spTree>
    <p:extLst>
      <p:ext uri="{BB962C8B-B14F-4D97-AF65-F5344CB8AC3E}">
        <p14:creationId xmlns:p14="http://schemas.microsoft.com/office/powerpoint/2010/main" val="4205309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020A7-A59D-4363-ABE2-9D976C52F1E4}"/>
              </a:ext>
            </a:extLst>
          </p:cNvPr>
          <p:cNvPicPr>
            <a:picLocks noChangeAspect="1"/>
          </p:cNvPicPr>
          <p:nvPr/>
        </p:nvPicPr>
        <p:blipFill>
          <a:blip r:embed="rId2"/>
          <a:stretch>
            <a:fillRect/>
          </a:stretch>
        </p:blipFill>
        <p:spPr>
          <a:xfrm>
            <a:off x="-12698" y="222250"/>
            <a:ext cx="12204700" cy="6750050"/>
          </a:xfrm>
          <a:prstGeom prst="rect">
            <a:avLst/>
          </a:prstGeom>
        </p:spPr>
      </p:pic>
      <p:sp>
        <p:nvSpPr>
          <p:cNvPr id="6" name="TextBox 5">
            <a:extLst>
              <a:ext uri="{FF2B5EF4-FFF2-40B4-BE49-F238E27FC236}">
                <a16:creationId xmlns:a16="http://schemas.microsoft.com/office/drawing/2014/main" id="{8C821896-0914-4406-8D6D-6E203C8E3CC3}"/>
              </a:ext>
            </a:extLst>
          </p:cNvPr>
          <p:cNvSpPr txBox="1"/>
          <p:nvPr/>
        </p:nvSpPr>
        <p:spPr>
          <a:xfrm>
            <a:off x="3295651" y="738015"/>
            <a:ext cx="8978900" cy="584775"/>
          </a:xfrm>
          <a:prstGeom prst="rect">
            <a:avLst/>
          </a:prstGeom>
          <a:noFill/>
        </p:spPr>
        <p:txBody>
          <a:bodyPr wrap="square" rtlCol="0">
            <a:spAutoFit/>
          </a:bodyPr>
          <a:lstStyle/>
          <a:p>
            <a:r>
              <a:rPr lang="en-US" sz="3200" dirty="0">
                <a:solidFill>
                  <a:prstClr val="black"/>
                </a:solidFill>
              </a:rPr>
              <a:t>BỨC TRANH MINH HOẠC BÀI HÁT NÀO EM ĐÃ HỌC?</a:t>
            </a:r>
          </a:p>
        </p:txBody>
      </p:sp>
    </p:spTree>
    <p:extLst>
      <p:ext uri="{BB962C8B-B14F-4D97-AF65-F5344CB8AC3E}">
        <p14:creationId xmlns:p14="http://schemas.microsoft.com/office/powerpoint/2010/main" val="2998874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020A7-A59D-4363-ABE2-9D976C52F1E4}"/>
              </a:ext>
            </a:extLst>
          </p:cNvPr>
          <p:cNvPicPr>
            <a:picLocks noChangeAspect="1"/>
          </p:cNvPicPr>
          <p:nvPr/>
        </p:nvPicPr>
        <p:blipFill>
          <a:blip r:embed="rId2"/>
          <a:stretch>
            <a:fillRect/>
          </a:stretch>
        </p:blipFill>
        <p:spPr>
          <a:xfrm>
            <a:off x="-12698" y="0"/>
            <a:ext cx="12204700" cy="6972300"/>
          </a:xfrm>
          <a:prstGeom prst="rect">
            <a:avLst/>
          </a:prstGeom>
        </p:spPr>
      </p:pic>
      <p:sp>
        <p:nvSpPr>
          <p:cNvPr id="4" name="TextBox 3"/>
          <p:cNvSpPr txBox="1"/>
          <p:nvPr/>
        </p:nvSpPr>
        <p:spPr>
          <a:xfrm>
            <a:off x="3668487" y="0"/>
            <a:ext cx="7590972" cy="2168206"/>
          </a:xfrm>
          <a:prstGeom prst="rect">
            <a:avLst/>
          </a:prstGeom>
          <a:noFill/>
        </p:spPr>
        <p:txBody>
          <a:bodyPr wrap="square" rtlCol="0">
            <a:prstTxWarp prst="textArchUpPour">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002060"/>
                </a:solidFill>
                <a:effectLst/>
                <a:uLnTx/>
                <a:uFillTx/>
              </a:rPr>
              <a:t>ÂM NHẠC 1</a:t>
            </a:r>
          </a:p>
        </p:txBody>
      </p:sp>
      <p:sp>
        <p:nvSpPr>
          <p:cNvPr id="2" name="TextBox 1"/>
          <p:cNvSpPr txBox="1"/>
          <p:nvPr/>
        </p:nvSpPr>
        <p:spPr>
          <a:xfrm>
            <a:off x="6616473" y="632059"/>
            <a:ext cx="1965779" cy="584775"/>
          </a:xfrm>
          <a:prstGeom prst="rect">
            <a:avLst/>
          </a:prstGeom>
          <a:noFill/>
        </p:spPr>
        <p:txBody>
          <a:bodyPr wrap="square" rtlCol="0">
            <a:spAutoFit/>
          </a:bodyPr>
          <a:lstStyle/>
          <a:p>
            <a:r>
              <a:rPr lang="en-US" sz="3200" b="1">
                <a:solidFill>
                  <a:srgbClr val="002060"/>
                </a:solidFill>
              </a:rPr>
              <a:t>TIẾT 15</a:t>
            </a:r>
          </a:p>
        </p:txBody>
      </p:sp>
      <p:sp>
        <p:nvSpPr>
          <p:cNvPr id="7" name="TextBox 6"/>
          <p:cNvSpPr txBox="1"/>
          <p:nvPr/>
        </p:nvSpPr>
        <p:spPr>
          <a:xfrm>
            <a:off x="5559429" y="1376497"/>
            <a:ext cx="3584577" cy="461665"/>
          </a:xfrm>
          <a:prstGeom prst="rect">
            <a:avLst/>
          </a:prstGeom>
          <a:noFill/>
        </p:spPr>
        <p:txBody>
          <a:bodyPr wrap="square" rtlCol="0">
            <a:spAutoFit/>
          </a:bodyPr>
          <a:lstStyle/>
          <a:p>
            <a:r>
              <a:rPr lang="en-US" sz="2400" b="1">
                <a:solidFill>
                  <a:srgbClr val="002060"/>
                </a:solidFill>
                <a:latin typeface="Times New Roman" pitchFamily="18" charset="0"/>
                <a:cs typeface="Times New Roman" pitchFamily="18" charset="0"/>
              </a:rPr>
              <a:t>ÔN TẬP: MẸ ĐI VẮNG</a:t>
            </a:r>
          </a:p>
        </p:txBody>
      </p:sp>
      <p:sp>
        <p:nvSpPr>
          <p:cNvPr id="8" name="TextBox 7"/>
          <p:cNvSpPr txBox="1"/>
          <p:nvPr/>
        </p:nvSpPr>
        <p:spPr>
          <a:xfrm>
            <a:off x="6310199" y="1937381"/>
            <a:ext cx="2307544" cy="461665"/>
          </a:xfrm>
          <a:prstGeom prst="rect">
            <a:avLst/>
          </a:prstGeom>
          <a:noFill/>
        </p:spPr>
        <p:txBody>
          <a:bodyPr wrap="square" rtlCol="0">
            <a:spAutoFit/>
          </a:bodyPr>
          <a:lstStyle/>
          <a:p>
            <a:r>
              <a:rPr lang="en-US" sz="2400" b="1">
                <a:solidFill>
                  <a:srgbClr val="002060"/>
                </a:solidFill>
                <a:latin typeface="Times New Roman" pitchFamily="18" charset="0"/>
                <a:cs typeface="Times New Roman" pitchFamily="18" charset="0"/>
              </a:rPr>
              <a:t>NHẠC CỤ</a:t>
            </a:r>
          </a:p>
        </p:txBody>
      </p:sp>
      <p:sp>
        <p:nvSpPr>
          <p:cNvPr id="10" name="TextBox 9"/>
          <p:cNvSpPr txBox="1"/>
          <p:nvPr/>
        </p:nvSpPr>
        <p:spPr>
          <a:xfrm>
            <a:off x="4945635" y="2477396"/>
            <a:ext cx="4532199" cy="461665"/>
          </a:xfrm>
          <a:prstGeom prst="rect">
            <a:avLst/>
          </a:prstGeom>
          <a:noFill/>
        </p:spPr>
        <p:txBody>
          <a:bodyPr wrap="square" rtlCol="0">
            <a:spAutoFit/>
          </a:bodyPr>
          <a:lstStyle/>
          <a:p>
            <a:r>
              <a:rPr lang="en-US" sz="2400" b="1">
                <a:solidFill>
                  <a:srgbClr val="002060"/>
                </a:solidFill>
                <a:latin typeface="Times New Roman" pitchFamily="18" charset="0"/>
                <a:cs typeface="Times New Roman" pitchFamily="18" charset="0"/>
              </a:rPr>
              <a:t>TRẢI NGHIỆM KHÁM PHÁ</a:t>
            </a:r>
          </a:p>
        </p:txBody>
      </p:sp>
    </p:spTree>
    <p:extLst>
      <p:ext uri="{BB962C8B-B14F-4D97-AF65-F5344CB8AC3E}">
        <p14:creationId xmlns:p14="http://schemas.microsoft.com/office/powerpoint/2010/main" val="134174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P4 GIOI THIEU NHAC CU TEM-BO-R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3271"/>
            <a:ext cx="12192000" cy="6393555"/>
          </a:xfrm>
          <a:prstGeom prst="rect">
            <a:avLst/>
          </a:prstGeom>
        </p:spPr>
      </p:pic>
      <p:sp>
        <p:nvSpPr>
          <p:cNvPr id="9" name="Rectangle 3"/>
          <p:cNvSpPr>
            <a:spLocks noChangeArrowheads="1"/>
          </p:cNvSpPr>
          <p:nvPr/>
        </p:nvSpPr>
        <p:spPr bwMode="auto">
          <a:xfrm>
            <a:off x="624118" y="697392"/>
            <a:ext cx="4963887" cy="2062103"/>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b="0" i="0" u="none" strike="noStrike" cap="none" normalizeH="0" baseline="0">
                <a:ln>
                  <a:noFill/>
                </a:ln>
                <a:solidFill>
                  <a:schemeClr val="tx1"/>
                </a:solidFill>
                <a:effectLst/>
                <a:latin typeface="Arial" pitchFamily="34" charset="0"/>
                <a:ea typeface="Calibri" pitchFamily="34" charset="0"/>
                <a:cs typeface="Times New Roman" pitchFamily="18" charset="0"/>
              </a:rPr>
              <a:t>-</a:t>
            </a:r>
            <a:r>
              <a:rPr lang="en-US" sz="3200">
                <a:solidFill>
                  <a:schemeClr val="tx1"/>
                </a:solidFill>
                <a:latin typeface="Arial" pitchFamily="34" charset="0"/>
                <a:ea typeface="Calibri" pitchFamily="34" charset="0"/>
                <a:cs typeface="Times New Roman" pitchFamily="18" charset="0"/>
              </a:rPr>
              <a:t>HS nghe </a:t>
            </a:r>
            <a:r>
              <a:rPr kumimoji="0" lang="vi-VN" sz="3200" b="0" i="0" u="none" strike="noStrike" cap="none" normalizeH="0" baseline="0">
                <a:ln>
                  <a:noFill/>
                </a:ln>
                <a:solidFill>
                  <a:schemeClr val="tx1"/>
                </a:solidFill>
                <a:effectLst/>
                <a:latin typeface="Arial" pitchFamily="34" charset="0"/>
                <a:ea typeface="Calibri" pitchFamily="34" charset="0"/>
                <a:cs typeface="Times New Roman" pitchFamily="18" charset="0"/>
              </a:rPr>
              <a:t>cách chơi </a:t>
            </a:r>
            <a:r>
              <a:rPr lang="en-US" sz="3200">
                <a:solidFill>
                  <a:schemeClr val="tx1"/>
                </a:solidFill>
                <a:latin typeface="Arial" pitchFamily="34" charset="0"/>
                <a:ea typeface="Calibri" pitchFamily="34" charset="0"/>
                <a:cs typeface="Times New Roman" pitchFamily="18" charset="0"/>
              </a:rPr>
              <a:t>chơi temporin </a:t>
            </a:r>
            <a:r>
              <a:rPr kumimoji="0" lang="vi-VN" sz="3200" b="0" i="0" u="none" strike="noStrike" cap="none" normalizeH="0" baseline="0">
                <a:ln>
                  <a:noFill/>
                </a:ln>
                <a:solidFill>
                  <a:schemeClr val="tx1"/>
                </a:solidFill>
                <a:effectLst/>
                <a:latin typeface="Arial" pitchFamily="34" charset="0"/>
                <a:ea typeface="Calibri" pitchFamily="34" charset="0"/>
                <a:cs typeface="Times New Roman" pitchFamily="18" charset="0"/>
              </a:rPr>
              <a:t>, sau đó hướng dẫn Hs tập cách chơi đúng tư thế và đúng cách.</a:t>
            </a:r>
            <a:endParaRPr kumimoji="0" lang="en-US" sz="3200" b="0" i="0" u="none" strike="noStrike" cap="none" normalizeH="0" baseline="0">
              <a:ln>
                <a:noFill/>
              </a:ln>
              <a:solidFill>
                <a:schemeClr val="tx1"/>
              </a:solidFill>
              <a:effectLst/>
              <a:latin typeface="Arial" pitchFamily="34" charset="0"/>
              <a:cs typeface="Arial" pitchFamily="34" charset="0"/>
            </a:endParaRPr>
          </a:p>
        </p:txBody>
      </p:sp>
      <p:sp>
        <p:nvSpPr>
          <p:cNvPr id="10" name="Rectangle 2"/>
          <p:cNvSpPr>
            <a:spLocks noChangeArrowheads="1"/>
          </p:cNvSpPr>
          <p:nvPr/>
        </p:nvSpPr>
        <p:spPr bwMode="auto">
          <a:xfrm>
            <a:off x="5254177" y="0"/>
            <a:ext cx="624114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b="1">
                <a:latin typeface="Arial" pitchFamily="34" charset="0"/>
                <a:ea typeface="Calibri" pitchFamily="34" charset="0"/>
                <a:cs typeface="Times New Roman" pitchFamily="18" charset="0"/>
              </a:rPr>
              <a:t>a.</a:t>
            </a:r>
            <a:r>
              <a:rPr kumimoji="0" lang="vi-VN" sz="2800" b="1" i="0" strike="noStrike" cap="none" normalizeH="0" baseline="0">
                <a:ln>
                  <a:noFill/>
                </a:ln>
                <a:solidFill>
                  <a:schemeClr val="tx1"/>
                </a:solidFill>
                <a:effectLst/>
                <a:latin typeface="Arial" pitchFamily="34" charset="0"/>
                <a:ea typeface="Calibri" pitchFamily="34" charset="0"/>
                <a:cs typeface="Times New Roman" pitchFamily="18" charset="0"/>
              </a:rPr>
              <a:t>Hướng dẫn cách chơi tem-bơ-rin</a:t>
            </a:r>
            <a:endParaRPr kumimoji="0" lang="en-US" sz="2800" b="0" i="0"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strike="noStrike" cap="none" normalizeH="0" baseline="0">
              <a:ln>
                <a:noFill/>
              </a:ln>
              <a:solidFill>
                <a:schemeClr val="tx1"/>
              </a:solidFill>
              <a:effectLst/>
              <a:latin typeface="Arial" pitchFamily="34" charset="0"/>
              <a:cs typeface="Arial" pitchFamily="34" charset="0"/>
            </a:endParaRPr>
          </a:p>
        </p:txBody>
      </p:sp>
      <p:sp>
        <p:nvSpPr>
          <p:cNvPr id="11" name="TextBox 10"/>
          <p:cNvSpPr txBox="1"/>
          <p:nvPr/>
        </p:nvSpPr>
        <p:spPr>
          <a:xfrm>
            <a:off x="1" y="19577"/>
            <a:ext cx="4034971" cy="584775"/>
          </a:xfrm>
          <a:prstGeom prst="rect">
            <a:avLst/>
          </a:prstGeom>
          <a:noFill/>
        </p:spPr>
        <p:txBody>
          <a:bodyPr wrap="square" rtlCol="0">
            <a:spAutoFit/>
          </a:bodyPr>
          <a:lstStyle/>
          <a:p>
            <a:r>
              <a:rPr lang="en-US" sz="3200" b="1">
                <a:solidFill>
                  <a:srgbClr val="002060"/>
                </a:solidFill>
                <a:latin typeface="Times New Roman" pitchFamily="18" charset="0"/>
                <a:cs typeface="Times New Roman" pitchFamily="18" charset="0"/>
              </a:rPr>
              <a:t>2.NHẠC CỤ</a:t>
            </a:r>
          </a:p>
        </p:txBody>
      </p:sp>
    </p:spTree>
    <p:extLst>
      <p:ext uri="{BB962C8B-B14F-4D97-AF65-F5344CB8AC3E}">
        <p14:creationId xmlns:p14="http://schemas.microsoft.com/office/powerpoint/2010/main" val="4164271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P4 NHAC CU-THE H T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
            <a:ext cx="12192000" cy="6858001"/>
          </a:xfrm>
          <a:prstGeom prst="rect">
            <a:avLst/>
          </a:prstGeom>
        </p:spPr>
      </p:pic>
      <p:sp>
        <p:nvSpPr>
          <p:cNvPr id="5" name="Rectangle 4"/>
          <p:cNvSpPr/>
          <p:nvPr/>
        </p:nvSpPr>
        <p:spPr>
          <a:xfrm>
            <a:off x="1" y="3706337"/>
            <a:ext cx="3526971" cy="1569660"/>
          </a:xfrm>
          <a:prstGeom prst="rect">
            <a:avLst/>
          </a:prstGeom>
        </p:spPr>
        <p:txBody>
          <a:bodyPr wrap="square">
            <a:spAutoFit/>
          </a:bodyPr>
          <a:lstStyle/>
          <a:p>
            <a:r>
              <a:rPr lang="vi-VN" sz="2400">
                <a:latin typeface="Times New Roman" pitchFamily="18" charset="0"/>
                <a:cs typeface="Times New Roman" pitchFamily="18" charset="0"/>
              </a:rPr>
              <a:t>- </a:t>
            </a:r>
            <a:r>
              <a:rPr lang="en-US" sz="2400">
                <a:latin typeface="Times New Roman" pitchFamily="18" charset="0"/>
                <a:cs typeface="Times New Roman" pitchFamily="18" charset="0"/>
              </a:rPr>
              <a:t>Xem, nghe cách gõ temporin và bộ gõ cơ thể vào tiết tấu </a:t>
            </a:r>
            <a:r>
              <a:rPr lang="vi-VN" sz="2400">
                <a:latin typeface="Times New Roman" pitchFamily="18" charset="0"/>
                <a:cs typeface="Times New Roman" pitchFamily="18" charset="0"/>
              </a:rPr>
              <a:t>. Sau đó hướng dẫn HS luyện tập tiết tấu</a:t>
            </a:r>
            <a:endParaRPr lang="en-US" sz="2400">
              <a:latin typeface="Times New Roman" pitchFamily="18" charset="0"/>
              <a:cs typeface="Times New Roman" pitchFamily="18" charset="0"/>
            </a:endParaRPr>
          </a:p>
        </p:txBody>
      </p:sp>
      <p:sp>
        <p:nvSpPr>
          <p:cNvPr id="6" name="TextBox 5"/>
          <p:cNvSpPr txBox="1"/>
          <p:nvPr/>
        </p:nvSpPr>
        <p:spPr>
          <a:xfrm>
            <a:off x="3933377" y="399593"/>
            <a:ext cx="381725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a:solidFill>
                  <a:srgbClr val="002060"/>
                </a:solidFill>
              </a:rPr>
              <a:t>b.Thể hiện tiết tấu</a:t>
            </a:r>
          </a:p>
        </p:txBody>
      </p:sp>
    </p:spTree>
    <p:extLst>
      <p:ext uri="{BB962C8B-B14F-4D97-AF65-F5344CB8AC3E}">
        <p14:creationId xmlns:p14="http://schemas.microsoft.com/office/powerpoint/2010/main" val="3752901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 mau temporin vao ba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
            <a:ext cx="12192000" cy="6858001"/>
          </a:xfrm>
          <a:prstGeom prst="rect">
            <a:avLst/>
          </a:prstGeom>
        </p:spPr>
      </p:pic>
      <p:sp>
        <p:nvSpPr>
          <p:cNvPr id="5" name="TextBox 4"/>
          <p:cNvSpPr txBox="1"/>
          <p:nvPr/>
        </p:nvSpPr>
        <p:spPr>
          <a:xfrm>
            <a:off x="7547429" y="-2"/>
            <a:ext cx="4644571" cy="830997"/>
          </a:xfrm>
          <a:prstGeom prst="rect">
            <a:avLst/>
          </a:prstGeom>
          <a:noFill/>
        </p:spPr>
        <p:txBody>
          <a:bodyPr wrap="square" rtlCol="0">
            <a:spAutoFit/>
          </a:bodyPr>
          <a:lstStyle/>
          <a:p>
            <a:r>
              <a:rPr lang="en-US" sz="2400"/>
              <a:t>HS Xem nghe gõ mẫu TEMPORIN Theo tiết tấu trên ứng dụng vào bài</a:t>
            </a:r>
          </a:p>
        </p:txBody>
      </p:sp>
      <p:sp>
        <p:nvSpPr>
          <p:cNvPr id="7" name="Rectangle 6"/>
          <p:cNvSpPr/>
          <p:nvPr/>
        </p:nvSpPr>
        <p:spPr>
          <a:xfrm>
            <a:off x="921647" y="404662"/>
            <a:ext cx="4377352" cy="523220"/>
          </a:xfrm>
          <a:prstGeom prst="rect">
            <a:avLst/>
          </a:prstGeom>
        </p:spPr>
        <p:txBody>
          <a:bodyPr wrap="none">
            <a:spAutoFit/>
          </a:bodyPr>
          <a:lstStyle/>
          <a:p>
            <a:pPr lvl="0"/>
            <a:r>
              <a:rPr lang="en-US" sz="2800" b="1">
                <a:solidFill>
                  <a:srgbClr val="FF0000"/>
                </a:solidFill>
              </a:rPr>
              <a:t>C.Ứng dụng gõ đệm cho bài:</a:t>
            </a:r>
          </a:p>
        </p:txBody>
      </p:sp>
    </p:spTree>
    <p:extLst>
      <p:ext uri="{BB962C8B-B14F-4D97-AF65-F5344CB8AC3E}">
        <p14:creationId xmlns:p14="http://schemas.microsoft.com/office/powerpoint/2010/main" val="7001981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11889" y="145142"/>
            <a:ext cx="4064001" cy="6712858"/>
          </a:xfrm>
          <a:prstGeom prst="rect">
            <a:avLst/>
          </a:prstGeom>
        </p:spPr>
      </p:pic>
      <p:sp>
        <p:nvSpPr>
          <p:cNvPr id="3" name="Rectangle 2"/>
          <p:cNvSpPr/>
          <p:nvPr/>
        </p:nvSpPr>
        <p:spPr>
          <a:xfrm>
            <a:off x="0" y="918703"/>
            <a:ext cx="6096000" cy="1015663"/>
          </a:xfrm>
          <a:prstGeom prst="rect">
            <a:avLst/>
          </a:prstGeom>
        </p:spPr>
        <p:txBody>
          <a:bodyPr>
            <a:spAutoFit/>
          </a:bodyPr>
          <a:lstStyle/>
          <a:p>
            <a:pPr>
              <a:spcAft>
                <a:spcPts val="0"/>
              </a:spcAft>
            </a:pPr>
            <a:r>
              <a:rPr lang="en-US">
                <a:latin typeface="Times New Roman"/>
                <a:ea typeface="Calibri"/>
                <a:cs typeface="Times New Roman"/>
              </a:rPr>
              <a:t>-</a:t>
            </a:r>
            <a:r>
              <a:rPr lang="vi-VN" sz="2000">
                <a:latin typeface="Times New Roman"/>
                <a:ea typeface="Calibri"/>
                <a:cs typeface="Times New Roman"/>
              </a:rPr>
              <a:t>GV đàn và hát mẫu câu “ </a:t>
            </a:r>
            <a:r>
              <a:rPr lang="vi-VN" sz="2000" i="1">
                <a:latin typeface="Times New Roman"/>
                <a:ea typeface="Calibri"/>
                <a:cs typeface="Times New Roman"/>
              </a:rPr>
              <a:t>con yêu gia đình</a:t>
            </a:r>
            <a:r>
              <a:rPr lang="vi-VN" sz="2000">
                <a:latin typeface="Times New Roman"/>
                <a:ea typeface="Calibri"/>
                <a:cs typeface="Times New Roman"/>
              </a:rPr>
              <a:t>” tương ứng với cao độ </a:t>
            </a:r>
            <a:r>
              <a:rPr lang="vi-VN" sz="2000" b="1" i="1">
                <a:latin typeface="Times New Roman"/>
                <a:ea typeface="Calibri"/>
                <a:cs typeface="Times New Roman"/>
              </a:rPr>
              <a:t>Son-son-son –mi</a:t>
            </a:r>
            <a:r>
              <a:rPr lang="vi-VN" sz="2000" i="1">
                <a:latin typeface="Times New Roman"/>
                <a:ea typeface="Calibri"/>
                <a:cs typeface="Times New Roman"/>
              </a:rPr>
              <a:t>. </a:t>
            </a:r>
            <a:r>
              <a:rPr lang="en-US" sz="2000" i="1">
                <a:latin typeface="Times New Roman"/>
                <a:ea typeface="Calibri"/>
                <a:cs typeface="Times New Roman"/>
              </a:rPr>
              <a:t>HD HS hát  với cao độ này</a:t>
            </a:r>
          </a:p>
          <a:p>
            <a:pPr>
              <a:spcAft>
                <a:spcPts val="0"/>
              </a:spcAft>
            </a:pPr>
            <a:r>
              <a:rPr lang="vi-VN" sz="2000">
                <a:latin typeface="Times New Roman"/>
                <a:ea typeface="Calibri"/>
                <a:cs typeface="Times New Roman"/>
              </a:rPr>
              <a:t> </a:t>
            </a:r>
            <a:endParaRPr lang="en-US" sz="2000">
              <a:effectLst/>
              <a:latin typeface="Times New Roman"/>
              <a:ea typeface="Calibri"/>
              <a:cs typeface="Times New Roman"/>
            </a:endParaRPr>
          </a:p>
        </p:txBody>
      </p:sp>
      <p:sp>
        <p:nvSpPr>
          <p:cNvPr id="6" name="TextBox 5"/>
          <p:cNvSpPr txBox="1"/>
          <p:nvPr/>
        </p:nvSpPr>
        <p:spPr>
          <a:xfrm>
            <a:off x="4270719" y="7"/>
            <a:ext cx="4532199" cy="461665"/>
          </a:xfrm>
          <a:prstGeom prst="rect">
            <a:avLst/>
          </a:prstGeom>
          <a:noFill/>
        </p:spPr>
        <p:txBody>
          <a:bodyPr wrap="square" rtlCol="0">
            <a:spAutoFit/>
          </a:bodyPr>
          <a:lstStyle/>
          <a:p>
            <a:r>
              <a:rPr lang="en-US" sz="2400" b="1">
                <a:solidFill>
                  <a:srgbClr val="002060"/>
                </a:solidFill>
                <a:latin typeface="Times New Roman" pitchFamily="18" charset="0"/>
                <a:cs typeface="Times New Roman" pitchFamily="18" charset="0"/>
              </a:rPr>
              <a:t>3.TRẢI NGHIỆM KHÁM PHÁ</a:t>
            </a:r>
          </a:p>
        </p:txBody>
      </p:sp>
      <p:sp>
        <p:nvSpPr>
          <p:cNvPr id="4" name="Rectangle 3"/>
          <p:cNvSpPr/>
          <p:nvPr/>
        </p:nvSpPr>
        <p:spPr>
          <a:xfrm>
            <a:off x="0" y="461673"/>
            <a:ext cx="3339376" cy="507831"/>
          </a:xfrm>
          <a:prstGeom prst="rect">
            <a:avLst/>
          </a:prstGeom>
        </p:spPr>
        <p:txBody>
          <a:bodyPr wrap="none">
            <a:spAutoFit/>
          </a:bodyPr>
          <a:lstStyle/>
          <a:p>
            <a:pPr lvl="0">
              <a:lnSpc>
                <a:spcPct val="150000"/>
              </a:lnSpc>
            </a:pPr>
            <a:r>
              <a:rPr lang="en-US" b="1" u="sng">
                <a:solidFill>
                  <a:prstClr val="black"/>
                </a:solidFill>
                <a:latin typeface="Times New Roman"/>
                <a:ea typeface="Calibri"/>
                <a:cs typeface="Times New Roman"/>
              </a:rPr>
              <a:t>a</a:t>
            </a:r>
            <a:r>
              <a:rPr lang="vi-VN" b="1">
                <a:solidFill>
                  <a:prstClr val="black"/>
                </a:solidFill>
                <a:latin typeface="Times New Roman"/>
                <a:ea typeface="Calibri"/>
                <a:cs typeface="Times New Roman"/>
              </a:rPr>
              <a:t>: Hát theo cách riêng của mình</a:t>
            </a:r>
            <a:endParaRPr lang="en-US">
              <a:solidFill>
                <a:prstClr val="black"/>
              </a:solidFill>
              <a:latin typeface="Times New Roman"/>
              <a:ea typeface="Calibri"/>
              <a:cs typeface="Times New Roman"/>
            </a:endParaRPr>
          </a:p>
        </p:txBody>
      </p:sp>
      <p:pic>
        <p:nvPicPr>
          <p:cNvPr id="7" name="1 SSS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649025" y="715580"/>
            <a:ext cx="609600" cy="609600"/>
          </a:xfrm>
          <a:prstGeom prst="rect">
            <a:avLst/>
          </a:prstGeom>
        </p:spPr>
      </p:pic>
      <p:sp>
        <p:nvSpPr>
          <p:cNvPr id="9" name="Rectangle 8"/>
          <p:cNvSpPr/>
          <p:nvPr/>
        </p:nvSpPr>
        <p:spPr>
          <a:xfrm>
            <a:off x="0" y="2265217"/>
            <a:ext cx="6096000" cy="1015663"/>
          </a:xfrm>
          <a:prstGeom prst="rect">
            <a:avLst/>
          </a:prstGeom>
        </p:spPr>
        <p:txBody>
          <a:bodyPr>
            <a:spAutoFit/>
          </a:bodyPr>
          <a:lstStyle/>
          <a:p>
            <a:pPr>
              <a:spcAft>
                <a:spcPts val="0"/>
              </a:spcAft>
            </a:pPr>
            <a:r>
              <a:rPr lang="en-US">
                <a:latin typeface="Times New Roman"/>
                <a:ea typeface="Calibri"/>
                <a:cs typeface="Times New Roman"/>
              </a:rPr>
              <a:t>-</a:t>
            </a:r>
            <a:r>
              <a:rPr lang="vi-VN" sz="2000">
                <a:latin typeface="Times New Roman"/>
                <a:ea typeface="Calibri"/>
                <a:cs typeface="Times New Roman"/>
              </a:rPr>
              <a:t>GV đàn và hát mẫu câu “ </a:t>
            </a:r>
            <a:r>
              <a:rPr lang="vi-VN" sz="2000" i="1">
                <a:latin typeface="Times New Roman"/>
                <a:ea typeface="Calibri"/>
                <a:cs typeface="Times New Roman"/>
              </a:rPr>
              <a:t>con yêu gia đình</a:t>
            </a:r>
            <a:r>
              <a:rPr lang="vi-VN" sz="2000">
                <a:latin typeface="Times New Roman"/>
                <a:ea typeface="Calibri"/>
                <a:cs typeface="Times New Roman"/>
              </a:rPr>
              <a:t>” tương ứng với cao độ </a:t>
            </a:r>
            <a:r>
              <a:rPr lang="en-US" sz="2000" b="1" i="1">
                <a:latin typeface="Times New Roman"/>
                <a:ea typeface="Calibri"/>
                <a:cs typeface="Times New Roman"/>
              </a:rPr>
              <a:t>La-la-la-pha</a:t>
            </a:r>
            <a:r>
              <a:rPr lang="vi-VN" sz="2000" i="1">
                <a:latin typeface="Times New Roman"/>
                <a:ea typeface="Calibri"/>
                <a:cs typeface="Times New Roman"/>
              </a:rPr>
              <a:t>. </a:t>
            </a:r>
            <a:r>
              <a:rPr lang="en-US" sz="2000" i="1">
                <a:latin typeface="Times New Roman"/>
                <a:ea typeface="Calibri"/>
                <a:cs typeface="Times New Roman"/>
              </a:rPr>
              <a:t>HD HS hát  với cao độ này</a:t>
            </a:r>
          </a:p>
          <a:p>
            <a:pPr>
              <a:spcAft>
                <a:spcPts val="0"/>
              </a:spcAft>
            </a:pPr>
            <a:r>
              <a:rPr lang="vi-VN" sz="2000">
                <a:latin typeface="Times New Roman"/>
                <a:ea typeface="Calibri"/>
                <a:cs typeface="Times New Roman"/>
              </a:rPr>
              <a:t> </a:t>
            </a:r>
            <a:endParaRPr lang="en-US" sz="2000">
              <a:effectLst/>
              <a:latin typeface="Times New Roman"/>
              <a:ea typeface="Calibri"/>
              <a:cs typeface="Times New Roman"/>
            </a:endParaRPr>
          </a:p>
        </p:txBody>
      </p:sp>
      <p:sp>
        <p:nvSpPr>
          <p:cNvPr id="10" name="Rectangle 9"/>
          <p:cNvSpPr/>
          <p:nvPr/>
        </p:nvSpPr>
        <p:spPr>
          <a:xfrm>
            <a:off x="87087" y="3730338"/>
            <a:ext cx="6096000" cy="1015663"/>
          </a:xfrm>
          <a:prstGeom prst="rect">
            <a:avLst/>
          </a:prstGeom>
        </p:spPr>
        <p:txBody>
          <a:bodyPr>
            <a:spAutoFit/>
          </a:bodyPr>
          <a:lstStyle/>
          <a:p>
            <a:pPr>
              <a:spcAft>
                <a:spcPts val="0"/>
              </a:spcAft>
            </a:pPr>
            <a:r>
              <a:rPr lang="en-US">
                <a:latin typeface="Times New Roman"/>
                <a:ea typeface="Calibri"/>
                <a:cs typeface="Times New Roman"/>
              </a:rPr>
              <a:t>-</a:t>
            </a:r>
            <a:r>
              <a:rPr lang="vi-VN" sz="2000">
                <a:latin typeface="Times New Roman"/>
                <a:ea typeface="Calibri"/>
                <a:cs typeface="Times New Roman"/>
              </a:rPr>
              <a:t>GV đàn và hát mẫu câu “ </a:t>
            </a:r>
            <a:r>
              <a:rPr lang="vi-VN" sz="2000" i="1">
                <a:latin typeface="Times New Roman"/>
                <a:ea typeface="Calibri"/>
                <a:cs typeface="Times New Roman"/>
              </a:rPr>
              <a:t>con yêu gia đình</a:t>
            </a:r>
            <a:r>
              <a:rPr lang="vi-VN" sz="2000">
                <a:latin typeface="Times New Roman"/>
                <a:ea typeface="Calibri"/>
                <a:cs typeface="Times New Roman"/>
              </a:rPr>
              <a:t>” tương ứng với cao độ </a:t>
            </a:r>
            <a:r>
              <a:rPr lang="vi-VN" sz="2000" b="1" i="1">
                <a:latin typeface="Times New Roman"/>
                <a:ea typeface="Calibri"/>
                <a:cs typeface="Times New Roman"/>
              </a:rPr>
              <a:t>S</a:t>
            </a:r>
            <a:r>
              <a:rPr lang="en-US" sz="2000" b="1" i="1">
                <a:latin typeface="Times New Roman"/>
                <a:ea typeface="Calibri"/>
                <a:cs typeface="Times New Roman"/>
              </a:rPr>
              <a:t>i-si-si-sol</a:t>
            </a:r>
            <a:r>
              <a:rPr lang="vi-VN" sz="2000" i="1">
                <a:latin typeface="Times New Roman"/>
                <a:ea typeface="Calibri"/>
                <a:cs typeface="Times New Roman"/>
              </a:rPr>
              <a:t>. </a:t>
            </a:r>
            <a:r>
              <a:rPr lang="en-US" sz="2000" i="1">
                <a:latin typeface="Times New Roman"/>
                <a:ea typeface="Calibri"/>
                <a:cs typeface="Times New Roman"/>
              </a:rPr>
              <a:t>HD HS hát  với cao độ này</a:t>
            </a:r>
          </a:p>
          <a:p>
            <a:pPr>
              <a:spcAft>
                <a:spcPts val="0"/>
              </a:spcAft>
            </a:pPr>
            <a:r>
              <a:rPr lang="vi-VN" sz="2000">
                <a:latin typeface="Times New Roman"/>
                <a:ea typeface="Calibri"/>
                <a:cs typeface="Times New Roman"/>
              </a:rPr>
              <a:t> </a:t>
            </a:r>
            <a:endParaRPr lang="en-US" sz="2000">
              <a:effectLst/>
              <a:latin typeface="Times New Roman"/>
              <a:ea typeface="Calibri"/>
              <a:cs typeface="Times New Roman"/>
            </a:endParaRPr>
          </a:p>
        </p:txBody>
      </p:sp>
      <p:sp>
        <p:nvSpPr>
          <p:cNvPr id="11" name="Rectangle 10"/>
          <p:cNvSpPr/>
          <p:nvPr/>
        </p:nvSpPr>
        <p:spPr>
          <a:xfrm>
            <a:off x="0" y="4854194"/>
            <a:ext cx="6096000" cy="984885"/>
          </a:xfrm>
          <a:prstGeom prst="rect">
            <a:avLst/>
          </a:prstGeom>
        </p:spPr>
        <p:txBody>
          <a:bodyPr>
            <a:spAutoFit/>
          </a:bodyPr>
          <a:lstStyle/>
          <a:p>
            <a:pPr>
              <a:spcAft>
                <a:spcPts val="0"/>
              </a:spcAft>
            </a:pPr>
            <a:r>
              <a:rPr lang="en-US">
                <a:latin typeface="Times New Roman"/>
                <a:ea typeface="Calibri"/>
                <a:cs typeface="Times New Roman"/>
              </a:rPr>
              <a:t>-</a:t>
            </a:r>
            <a:r>
              <a:rPr lang="vi-VN" sz="2000">
                <a:latin typeface="Times New Roman"/>
                <a:ea typeface="Calibri"/>
                <a:cs typeface="Times New Roman"/>
              </a:rPr>
              <a:t>GV đàn và hát mẫu câu “ </a:t>
            </a:r>
            <a:r>
              <a:rPr lang="vi-VN" sz="2000" i="1">
                <a:latin typeface="Times New Roman"/>
                <a:ea typeface="Calibri"/>
                <a:cs typeface="Times New Roman"/>
              </a:rPr>
              <a:t>con yêu gia đình</a:t>
            </a:r>
            <a:r>
              <a:rPr lang="vi-VN" sz="2000">
                <a:latin typeface="Times New Roman"/>
                <a:ea typeface="Calibri"/>
                <a:cs typeface="Times New Roman"/>
              </a:rPr>
              <a:t>” tương ứng với cao độ </a:t>
            </a:r>
            <a:r>
              <a:rPr lang="en-US" sz="2000" b="1" i="1">
                <a:latin typeface="Times New Roman"/>
                <a:ea typeface="Calibri"/>
                <a:cs typeface="Times New Roman"/>
              </a:rPr>
              <a:t>Đô-đô-đô-la</a:t>
            </a:r>
            <a:r>
              <a:rPr lang="vi-VN" sz="2000" i="1">
                <a:latin typeface="Times New Roman"/>
                <a:ea typeface="Calibri"/>
                <a:cs typeface="Times New Roman"/>
              </a:rPr>
              <a:t>. </a:t>
            </a:r>
            <a:r>
              <a:rPr lang="en-US" sz="2000" i="1">
                <a:latin typeface="Times New Roman"/>
                <a:ea typeface="Calibri"/>
                <a:cs typeface="Times New Roman"/>
              </a:rPr>
              <a:t>HD HS hát  với cao độ này</a:t>
            </a:r>
          </a:p>
          <a:p>
            <a:pPr>
              <a:spcAft>
                <a:spcPts val="0"/>
              </a:spcAft>
            </a:pPr>
            <a:r>
              <a:rPr lang="vi-VN">
                <a:latin typeface="Times New Roman"/>
                <a:ea typeface="Calibri"/>
                <a:cs typeface="Times New Roman"/>
              </a:rPr>
              <a:t> </a:t>
            </a:r>
            <a:endParaRPr lang="en-US">
              <a:effectLst/>
              <a:latin typeface="Times New Roman"/>
              <a:ea typeface="Calibri"/>
              <a:cs typeface="Times New Roman"/>
            </a:endParaRPr>
          </a:p>
        </p:txBody>
      </p:sp>
      <p:sp>
        <p:nvSpPr>
          <p:cNvPr id="12" name="Rectangle 11"/>
          <p:cNvSpPr/>
          <p:nvPr/>
        </p:nvSpPr>
        <p:spPr>
          <a:xfrm>
            <a:off x="3" y="5986311"/>
            <a:ext cx="7402284" cy="553998"/>
          </a:xfrm>
          <a:prstGeom prst="rect">
            <a:avLst/>
          </a:prstGeom>
        </p:spPr>
        <p:txBody>
          <a:bodyPr wrap="square">
            <a:spAutoFit/>
          </a:bodyPr>
          <a:lstStyle/>
          <a:p>
            <a:pPr lvl="0">
              <a:lnSpc>
                <a:spcPct val="150000"/>
              </a:lnSpc>
            </a:pPr>
            <a:r>
              <a:rPr lang="vi-VN">
                <a:solidFill>
                  <a:prstClr val="black"/>
                </a:solidFill>
                <a:latin typeface="Times New Roman"/>
                <a:ea typeface="Calibri"/>
                <a:cs typeface="Times New Roman"/>
              </a:rPr>
              <a:t>-Gv gọi </a:t>
            </a:r>
            <a:r>
              <a:rPr lang="vi-VN" sz="2000">
                <a:solidFill>
                  <a:prstClr val="black"/>
                </a:solidFill>
                <a:latin typeface="Times New Roman"/>
                <a:ea typeface="Calibri"/>
                <a:cs typeface="Times New Roman"/>
              </a:rPr>
              <a:t>Hs xung phong hát câu </a:t>
            </a:r>
            <a:r>
              <a:rPr lang="vi-VN" sz="2000" i="1">
                <a:solidFill>
                  <a:prstClr val="black"/>
                </a:solidFill>
                <a:latin typeface="Times New Roman"/>
                <a:ea typeface="Calibri"/>
                <a:cs typeface="Times New Roman"/>
              </a:rPr>
              <a:t>Con yêu gia đình</a:t>
            </a:r>
            <a:r>
              <a:rPr lang="vi-VN" sz="2000">
                <a:solidFill>
                  <a:prstClr val="black"/>
                </a:solidFill>
                <a:latin typeface="Times New Roman"/>
                <a:ea typeface="Calibri"/>
                <a:cs typeface="Times New Roman"/>
              </a:rPr>
              <a:t> với cao độ bất kì</a:t>
            </a:r>
            <a:endParaRPr lang="en-US" sz="2000">
              <a:solidFill>
                <a:prstClr val="black"/>
              </a:solidFill>
              <a:latin typeface="Times New Roman"/>
              <a:ea typeface="Calibri"/>
              <a:cs typeface="Times New Roman"/>
            </a:endParaRPr>
          </a:p>
        </p:txBody>
      </p:sp>
      <p:pic>
        <p:nvPicPr>
          <p:cNvPr id="13" name="2 LLLF.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097484" y="2394026"/>
            <a:ext cx="609600" cy="609600"/>
          </a:xfrm>
          <a:prstGeom prst="rect">
            <a:avLst/>
          </a:prstGeom>
        </p:spPr>
      </p:pic>
      <p:pic>
        <p:nvPicPr>
          <p:cNvPr id="14" name="3SI SI SI SOL.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402284" y="3628561"/>
            <a:ext cx="609600" cy="609600"/>
          </a:xfrm>
          <a:prstGeom prst="rect">
            <a:avLst/>
          </a:prstGeom>
        </p:spPr>
      </p:pic>
      <p:pic>
        <p:nvPicPr>
          <p:cNvPr id="15" name="4DDDL.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576455" y="4901361"/>
            <a:ext cx="609600" cy="609600"/>
          </a:xfrm>
          <a:prstGeom prst="rect">
            <a:avLst/>
          </a:prstGeom>
        </p:spPr>
      </p:pic>
    </p:spTree>
    <p:extLst>
      <p:ext uri="{BB962C8B-B14F-4D97-AF65-F5344CB8AC3E}">
        <p14:creationId xmlns:p14="http://schemas.microsoft.com/office/powerpoint/2010/main" val="11955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62"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54" fill="hold"/>
                                        <p:tgtEl>
                                          <p:spTgt spid="14"/>
                                        </p:tgtEl>
                                      </p:cBhvr>
                                    </p:cmd>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4"/>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945"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B8E4CB-E3F3-4B41-BB47-FFD8CD498616}"/>
              </a:ext>
            </a:extLst>
          </p:cNvPr>
          <p:cNvPicPr>
            <a:picLocks noChangeAspect="1"/>
          </p:cNvPicPr>
          <p:nvPr/>
        </p:nvPicPr>
        <p:blipFill rotWithShape="1">
          <a:blip r:embed="rId2"/>
          <a:srcRect l="54577" t="56003" r="6875" b="9911"/>
          <a:stretch/>
        </p:blipFill>
        <p:spPr>
          <a:xfrm>
            <a:off x="7155548" y="199295"/>
            <a:ext cx="5036457" cy="6658705"/>
          </a:xfrm>
          <a:prstGeom prst="rect">
            <a:avLst/>
          </a:prstGeom>
        </p:spPr>
      </p:pic>
      <p:sp>
        <p:nvSpPr>
          <p:cNvPr id="2" name="Rectangle 1"/>
          <p:cNvSpPr/>
          <p:nvPr/>
        </p:nvSpPr>
        <p:spPr>
          <a:xfrm>
            <a:off x="3" y="584783"/>
            <a:ext cx="7219148" cy="5078313"/>
          </a:xfrm>
          <a:prstGeom prst="rect">
            <a:avLst/>
          </a:prstGeom>
        </p:spPr>
        <p:txBody>
          <a:bodyPr wrap="square">
            <a:spAutoFit/>
          </a:bodyPr>
          <a:lstStyle/>
          <a:p>
            <a:r>
              <a:rPr lang="vi-VN" sz="3600"/>
              <a:t>- Gv làm mẫu để Hs quan sát: Gv mời một Hs lên đứng đối diện, đếm từ một đến hai nhịp nhàng, khi đếm một thì vỗ hai tay, khi đếm hai thì cùng vỗ hai tay vào hai tay của người đối diện.</a:t>
            </a:r>
          </a:p>
          <a:p>
            <a:r>
              <a:rPr lang="vi-VN" sz="3600"/>
              <a:t>- Gv cho Hs luyện tập theo cặp.</a:t>
            </a:r>
          </a:p>
          <a:p>
            <a:r>
              <a:rPr lang="vi-VN" sz="3600"/>
              <a:t>- Gv cho Hs vừa hát vừa vỗ tay theo cặp bài Mẹ đi vắng.</a:t>
            </a:r>
          </a:p>
        </p:txBody>
      </p:sp>
      <p:sp>
        <p:nvSpPr>
          <p:cNvPr id="3" name="Rectangle 2"/>
          <p:cNvSpPr/>
          <p:nvPr/>
        </p:nvSpPr>
        <p:spPr>
          <a:xfrm>
            <a:off x="1449786" y="8"/>
            <a:ext cx="3475631" cy="584775"/>
          </a:xfrm>
          <a:prstGeom prst="rect">
            <a:avLst/>
          </a:prstGeom>
        </p:spPr>
        <p:txBody>
          <a:bodyPr wrap="none">
            <a:spAutoFit/>
          </a:bodyPr>
          <a:lstStyle/>
          <a:p>
            <a:pPr lvl="0"/>
            <a:r>
              <a:rPr lang="en-US" sz="3200">
                <a:solidFill>
                  <a:prstClr val="black"/>
                </a:solidFill>
              </a:rPr>
              <a:t>b</a:t>
            </a:r>
            <a:r>
              <a:rPr lang="vi-VN" sz="3200">
                <a:solidFill>
                  <a:prstClr val="black"/>
                </a:solidFill>
              </a:rPr>
              <a:t>: Vỗ tay theo cặp</a:t>
            </a:r>
          </a:p>
        </p:txBody>
      </p:sp>
    </p:spTree>
    <p:extLst>
      <p:ext uri="{BB962C8B-B14F-4D97-AF65-F5344CB8AC3E}">
        <p14:creationId xmlns:p14="http://schemas.microsoft.com/office/powerpoint/2010/main" val="2609731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356</Words>
  <Application>Microsoft Office PowerPoint</Application>
  <PresentationFormat>Widescreen</PresentationFormat>
  <Paragraphs>29</Paragraphs>
  <Slides>8</Slides>
  <Notes>0</Notes>
  <HiddenSlides>0</HiddenSlides>
  <MMClips>8</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8</vt:i4>
      </vt:variant>
    </vt:vector>
  </HeadingPairs>
  <TitlesOfParts>
    <vt:vector size="16" baseType="lpstr">
      <vt:lpstr>Arial</vt:lpstr>
      <vt:lpstr>Calibri</vt:lpstr>
      <vt:lpstr>Calibri Light</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48</cp:revision>
  <dcterms:created xsi:type="dcterms:W3CDTF">2020-08-30T12:35:12Z</dcterms:created>
  <dcterms:modified xsi:type="dcterms:W3CDTF">2022-12-08T09:36:28Z</dcterms:modified>
</cp:coreProperties>
</file>