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4" r:id="rId2"/>
  </p:sldMasterIdLst>
  <p:notesMasterIdLst>
    <p:notesMasterId r:id="rId13"/>
  </p:notesMasterIdLst>
  <p:sldIdLst>
    <p:sldId id="285" r:id="rId3"/>
    <p:sldId id="273" r:id="rId4"/>
    <p:sldId id="297" r:id="rId5"/>
    <p:sldId id="289" r:id="rId6"/>
    <p:sldId id="290" r:id="rId7"/>
    <p:sldId id="299" r:id="rId8"/>
    <p:sldId id="300" r:id="rId9"/>
    <p:sldId id="301" r:id="rId10"/>
    <p:sldId id="304" r:id="rId11"/>
    <p:sldId id="30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2" d="100"/>
          <a:sy n="62"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7FA50-F023-40DA-A80E-963AA87A0696}"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37EEF-744D-4208-86C3-FC6D2DDB462E}" type="slidenum">
              <a:rPr lang="en-US" smtClean="0"/>
              <a:t>‹#›</a:t>
            </a:fld>
            <a:endParaRPr lang="en-US"/>
          </a:p>
        </p:txBody>
      </p:sp>
    </p:spTree>
    <p:extLst>
      <p:ext uri="{BB962C8B-B14F-4D97-AF65-F5344CB8AC3E}">
        <p14:creationId xmlns:p14="http://schemas.microsoft.com/office/powerpoint/2010/main" val="3267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12/8/2022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12/8/2022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12/8/2022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964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3621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9371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8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01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2091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804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7069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12/8/2022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3983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6950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9398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12/8/2022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12/8/2022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12/8/2022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12/8/2022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12/8/2022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12/8/2022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12/8/2022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12/8/2022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072683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slideLayout" Target="../slideLayouts/slideLayout7.xml"/><Relationship Id="rId15"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4.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01996" y="1433715"/>
            <a:ext cx="609600" cy="609600"/>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753681" y="-121577"/>
            <a:ext cx="4716222" cy="7098066"/>
          </a:xfrm>
          <a:prstGeom prst="rect">
            <a:avLst/>
          </a:prstGeom>
        </p:spPr>
      </p:pic>
      <p:pic>
        <p:nvPicPr>
          <p:cNvPr id="38" name="Picture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03468" y="-121577"/>
            <a:ext cx="4669632" cy="7066582"/>
          </a:xfrm>
          <a:prstGeom prst="rect">
            <a:avLst/>
          </a:prstGeom>
        </p:spPr>
      </p:pic>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123200" y="2955393"/>
            <a:ext cx="609600" cy="609600"/>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062541" y="80804"/>
            <a:ext cx="379649" cy="304368"/>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199" y="-24732"/>
            <a:ext cx="3927891" cy="1255850"/>
          </a:xfrm>
          <a:prstGeom prst="rect">
            <a:avLst/>
          </a:prstGeom>
        </p:spPr>
      </p:pic>
      <p:pic>
        <p:nvPicPr>
          <p:cNvPr id="19" name="Picture 18" descr="C"/>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27162" y="3319510"/>
            <a:ext cx="510579" cy="490965"/>
          </a:xfrm>
          <a:prstGeom prst="rect">
            <a:avLst/>
          </a:prstGeom>
          <a:noFill/>
          <a:ln>
            <a:noFill/>
          </a:ln>
        </p:spPr>
      </p:pic>
    </p:spTree>
    <p:extLst>
      <p:ext uri="{BB962C8B-B14F-4D97-AF65-F5344CB8AC3E}">
        <p14:creationId xmlns:p14="http://schemas.microsoft.com/office/powerpoint/2010/main" val="10597604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8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6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4968"/>
            <a:ext cx="2575932" cy="729430"/>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hỏi mẹ điều gì?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3705" y="1115979"/>
            <a:ext cx="4836580" cy="410882"/>
          </a:xfrm>
          <a:prstGeom prst="rect">
            <a:avLst/>
          </a:prstGeom>
        </p:spPr>
        <p:txBody>
          <a:bodyPr wrap="non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Mẹ hát cho bạn La nghe câu hát ru ở miền nào?</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 y="2184556"/>
            <a:ext cx="6096000" cy="646331"/>
          </a:xfrm>
          <a:prstGeom prst="rect">
            <a:avLst/>
          </a:prstGeom>
        </p:spPr>
        <p:txBody>
          <a:bodyPr>
            <a:spAutoFit/>
          </a:bodyPr>
          <a:lstStyle/>
          <a:p>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Hát ru Bắc Bộ và hát ru Nam Bộ mở đầu bằng từ gì?</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10" name="Rectangle 9"/>
          <p:cNvSpPr/>
          <p:nvPr/>
        </p:nvSpPr>
        <p:spPr>
          <a:xfrm>
            <a:off x="-1" y="3107893"/>
            <a:ext cx="4256049" cy="410882"/>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biết thêm được điều gì về hát ru?</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268845" y="3195609"/>
            <a:ext cx="7854777"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rPr>
              <a:t>+ 1 HS trả lời (Hát ru là câu hát dân ca, là câu hát dùng để ru trẻ em ngủ.)</a:t>
            </a:r>
            <a:br>
              <a:rPr lang="en-US" b="1" i="1" dirty="0">
                <a:solidFill>
                  <a:srgbClr val="FF0000"/>
                </a:solidFill>
                <a:latin typeface="Times New Roman" panose="02020603050405020304" pitchFamily="18" charset="0"/>
                <a:ea typeface="Calibri" panose="020F0502020204030204" pitchFamily="34" charset="0"/>
              </a:rPr>
            </a:br>
            <a:endParaRPr lang="en-US" b="1" i="1" dirty="0">
              <a:solidFill>
                <a:srgbClr val="FF0000"/>
              </a:solidFill>
            </a:endParaRPr>
          </a:p>
        </p:txBody>
      </p:sp>
      <p:sp>
        <p:nvSpPr>
          <p:cNvPr id="11" name="Rectangle 10"/>
          <p:cNvSpPr/>
          <p:nvPr/>
        </p:nvSpPr>
        <p:spPr>
          <a:xfrm>
            <a:off x="8176629" y="-40473"/>
            <a:ext cx="4133993"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(Bạn La hỏi về hát ru.)</a:t>
            </a:r>
          </a:p>
        </p:txBody>
      </p:sp>
      <p:sp>
        <p:nvSpPr>
          <p:cNvPr id="12" name="Rectangle 11"/>
          <p:cNvSpPr/>
          <p:nvPr/>
        </p:nvSpPr>
        <p:spPr>
          <a:xfrm>
            <a:off x="7532371" y="1027507"/>
            <a:ext cx="4659630"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(Bắc Bộ, Trung Bộ, Nam Bộ)</a:t>
            </a:r>
            <a:b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b="1" i="1" dirty="0">
              <a:solidFill>
                <a:srgbClr val="FF0000"/>
              </a:solidFill>
            </a:endParaRPr>
          </a:p>
        </p:txBody>
      </p:sp>
      <p:sp>
        <p:nvSpPr>
          <p:cNvPr id="14" name="Rectangle 13"/>
          <p:cNvSpPr/>
          <p:nvPr/>
        </p:nvSpPr>
        <p:spPr>
          <a:xfrm>
            <a:off x="7262767" y="2184556"/>
            <a:ext cx="3691229"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(À ơi…!; Ầu ơ…!)</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600449"/>
            <a:ext cx="7009518" cy="3257549"/>
          </a:xfrm>
          <a:prstGeom prst="rect">
            <a:avLst/>
          </a:prstGeom>
        </p:spPr>
      </p:pic>
    </p:spTree>
    <p:extLst>
      <p:ext uri="{BB962C8B-B14F-4D97-AF65-F5344CB8AC3E}">
        <p14:creationId xmlns:p14="http://schemas.microsoft.com/office/powerpoint/2010/main" val="253838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769953" y="0"/>
            <a:ext cx="2743199" cy="369332"/>
          </a:xfrm>
          <a:prstGeom prst="rect">
            <a:avLst/>
          </a:prstGeom>
          <a:noFill/>
        </p:spPr>
        <p:txBody>
          <a:bodyPr wrap="square" rtlCol="0">
            <a:spAutoFit/>
          </a:bodyPr>
          <a:lstStyle/>
          <a:p>
            <a:pPr defTabSz="685800">
              <a:defRPr/>
            </a:pPr>
            <a:r>
              <a:rPr lang="en-US" dirty="0">
                <a:solidFill>
                  <a:prstClr val="black"/>
                </a:solidFill>
                <a:latin typeface="Times New Roman" panose="02020603050405020304" pitchFamily="18" charset="0"/>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68" y="83199"/>
            <a:ext cx="4627755" cy="28495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5664" y="783955"/>
            <a:ext cx="1104298" cy="15505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7543" y="-129864"/>
            <a:ext cx="2117570" cy="2117570"/>
          </a:xfrm>
          <a:prstGeom prst="rect">
            <a:avLst/>
          </a:prstGeom>
        </p:spPr>
      </p:pic>
    </p:spTree>
    <p:extLst>
      <p:ext uri="{BB962C8B-B14F-4D97-AF65-F5344CB8AC3E}">
        <p14:creationId xmlns:p14="http://schemas.microsoft.com/office/powerpoint/2010/main" val="63892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Đàn T'rưng - http://vananhcorporation.vn/"/>
          <p:cNvPicPr/>
          <p:nvPr/>
        </p:nvPicPr>
        <p:blipFill>
          <a:blip r:embed="rId2">
            <a:extLst>
              <a:ext uri="{28A0092B-C50C-407E-A947-70E740481C1C}">
                <a14:useLocalDpi xmlns:a14="http://schemas.microsoft.com/office/drawing/2010/main" val="0"/>
              </a:ext>
            </a:extLst>
          </a:blip>
          <a:srcRect/>
          <a:stretch>
            <a:fillRect/>
          </a:stretch>
        </p:blipFill>
        <p:spPr bwMode="auto">
          <a:xfrm>
            <a:off x="264281" y="2240279"/>
            <a:ext cx="4792828" cy="3788971"/>
          </a:xfrm>
          <a:prstGeom prst="rect">
            <a:avLst/>
          </a:prstGeom>
          <a:noFill/>
          <a:ln>
            <a:noFill/>
          </a:ln>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1668781"/>
            <a:ext cx="2064150" cy="1848516"/>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1668781"/>
            <a:ext cx="2064150" cy="1848516"/>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1636730"/>
            <a:ext cx="2064150" cy="1848516"/>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3078481"/>
            <a:ext cx="2064150" cy="1848516"/>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3078481"/>
            <a:ext cx="2064150" cy="1848516"/>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3078481"/>
            <a:ext cx="2064150" cy="1848516"/>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4488181"/>
            <a:ext cx="2064150" cy="1848516"/>
          </a:xfrm>
          <a:prstGeom prst="rect">
            <a:avLst/>
          </a:prstGeom>
        </p:spPr>
      </p:pic>
      <p:sp>
        <p:nvSpPr>
          <p:cNvPr id="20" name="Rectangle 19"/>
          <p:cNvSpPr/>
          <p:nvPr/>
        </p:nvSpPr>
        <p:spPr>
          <a:xfrm>
            <a:off x="169045" y="788015"/>
            <a:ext cx="3550587"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Trò chơi: Bức tranh bí ẩn</a:t>
            </a:r>
            <a:endParaRPr lang="en-US" sz="2400" dirty="0"/>
          </a:p>
        </p:txBody>
      </p:sp>
      <p:sp>
        <p:nvSpPr>
          <p:cNvPr id="38" name="Rectangle 37"/>
          <p:cNvSpPr/>
          <p:nvPr/>
        </p:nvSpPr>
        <p:spPr>
          <a:xfrm>
            <a:off x="4299105" y="168903"/>
            <a:ext cx="3436390"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HOẠT ĐỘNG MỞ ĐẦU</a:t>
            </a:r>
            <a:endParaRPr lang="en-US" sz="2400" dirty="0"/>
          </a:p>
        </p:txBody>
      </p:sp>
      <p:sp>
        <p:nvSpPr>
          <p:cNvPr id="25" name="TextBox 24"/>
          <p:cNvSpPr txBox="1"/>
          <p:nvPr/>
        </p:nvSpPr>
        <p:spPr>
          <a:xfrm>
            <a:off x="7521917" y="930737"/>
            <a:ext cx="467008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Mở mảnh ghép và đoán tên nhạc cụ</a:t>
            </a: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3668" y="1610762"/>
            <a:ext cx="6439270" cy="5247020"/>
          </a:xfrm>
          <a:prstGeom prst="rect">
            <a:avLst/>
          </a:prstGeom>
        </p:spPr>
      </p:pic>
      <p:sp>
        <p:nvSpPr>
          <p:cNvPr id="42" name="TextBox 41"/>
          <p:cNvSpPr txBox="1"/>
          <p:nvPr/>
        </p:nvSpPr>
        <p:spPr>
          <a:xfrm>
            <a:off x="7521916" y="2099323"/>
            <a:ext cx="1688991"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Đàn t’rưng</a:t>
            </a:r>
          </a:p>
        </p:txBody>
      </p:sp>
    </p:spTree>
    <p:extLst>
      <p:ext uri="{BB962C8B-B14F-4D97-AF65-F5344CB8AC3E}">
        <p14:creationId xmlns:p14="http://schemas.microsoft.com/office/powerpoint/2010/main" val="29883699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4"/>
                                        </p:tgtEl>
                                        <p:attrNameLst>
                                          <p:attrName>ppt_x</p:attrName>
                                        </p:attrNameLst>
                                      </p:cBhvr>
                                      <p:tavLst>
                                        <p:tav tm="0">
                                          <p:val>
                                            <p:strVal val="ppt_x"/>
                                          </p:val>
                                        </p:tav>
                                        <p:tav tm="100000">
                                          <p:val>
                                            <p:strVal val="ppt_x"/>
                                          </p:val>
                                        </p:tav>
                                      </p:tavLst>
                                    </p:anim>
                                    <p:anim calcmode="lin" valueType="num">
                                      <p:cBhvr additive="base">
                                        <p:cTn id="7" dur="500"/>
                                        <p:tgtEl>
                                          <p:spTgt spid="34"/>
                                        </p:tgtEl>
                                        <p:attrNameLst>
                                          <p:attrName>ppt_y</p:attrName>
                                        </p:attrNameLst>
                                      </p:cBhvr>
                                      <p:tavLst>
                                        <p:tav tm="0">
                                          <p:val>
                                            <p:strVal val="ppt_y"/>
                                          </p:val>
                                        </p:tav>
                                        <p:tav tm="100000">
                                          <p:val>
                                            <p:strVal val="1+ppt_h/2"/>
                                          </p:val>
                                        </p:tav>
                                      </p:tavLst>
                                    </p:anim>
                                    <p:set>
                                      <p:cBhvr>
                                        <p:cTn id="8" dur="1" fill="hold">
                                          <p:stCondLst>
                                            <p:cond delay="499"/>
                                          </p:stCondLst>
                                        </p:cTn>
                                        <p:tgtEl>
                                          <p:spTgt spid="3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0-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nodeType="clickEffect">
                                  <p:stCondLst>
                                    <p:cond delay="0"/>
                                  </p:stCondLst>
                                  <p:childTnLst>
                                    <p:anim calcmode="lin" valueType="num">
                                      <p:cBhvr additive="base">
                                        <p:cTn id="18" dur="500"/>
                                        <p:tgtEl>
                                          <p:spTgt spid="30"/>
                                        </p:tgtEl>
                                        <p:attrNameLst>
                                          <p:attrName>ppt_x</p:attrName>
                                        </p:attrNameLst>
                                      </p:cBhvr>
                                      <p:tavLst>
                                        <p:tav tm="0">
                                          <p:val>
                                            <p:strVal val="ppt_x"/>
                                          </p:val>
                                        </p:tav>
                                        <p:tav tm="100000">
                                          <p:val>
                                            <p:strVal val="1+ppt_w/2"/>
                                          </p:val>
                                        </p:tav>
                                      </p:tavLst>
                                    </p:anim>
                                    <p:anim calcmode="lin" valueType="num">
                                      <p:cBhvr additive="base">
                                        <p:cTn id="19" dur="500"/>
                                        <p:tgtEl>
                                          <p:spTgt spid="30"/>
                                        </p:tgtEl>
                                        <p:attrNameLst>
                                          <p:attrName>ppt_y</p:attrName>
                                        </p:attrNameLst>
                                      </p:cBhvr>
                                      <p:tavLst>
                                        <p:tav tm="0">
                                          <p:val>
                                            <p:strVal val="ppt_y"/>
                                          </p:val>
                                        </p:tav>
                                        <p:tav tm="100000">
                                          <p:val>
                                            <p:strVal val="ppt_y"/>
                                          </p:val>
                                        </p:tav>
                                      </p:tavLst>
                                    </p:anim>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0-ppt_w/2"/>
                                          </p:val>
                                        </p:tav>
                                      </p:tavLst>
                                    </p:anim>
                                    <p:anim calcmode="lin" valueType="num">
                                      <p:cBhvr additive="base">
                                        <p:cTn id="25" dur="500"/>
                                        <p:tgtEl>
                                          <p:spTgt spid="27"/>
                                        </p:tgtEl>
                                        <p:attrNameLst>
                                          <p:attrName>ppt_y</p:attrName>
                                        </p:attrNameLst>
                                      </p:cBhvr>
                                      <p:tavLst>
                                        <p:tav tm="0">
                                          <p:val>
                                            <p:strVal val="ppt_y"/>
                                          </p:val>
                                        </p:tav>
                                        <p:tav tm="100000">
                                          <p:val>
                                            <p:strVal val="ppt_y"/>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2"/>
                                        </p:tgtEl>
                                        <p:attrNameLst>
                                          <p:attrName>ppt_x</p:attrName>
                                        </p:attrNameLst>
                                      </p:cBhvr>
                                      <p:tavLst>
                                        <p:tav tm="0">
                                          <p:val>
                                            <p:strVal val="ppt_x"/>
                                          </p:val>
                                        </p:tav>
                                        <p:tav tm="100000">
                                          <p:val>
                                            <p:strVal val="ppt_x"/>
                                          </p:val>
                                        </p:tav>
                                      </p:tavLst>
                                    </p:anim>
                                    <p:anim calcmode="lin" valueType="num">
                                      <p:cBhvr additive="base">
                                        <p:cTn id="31" dur="500"/>
                                        <p:tgtEl>
                                          <p:spTgt spid="32"/>
                                        </p:tgtEl>
                                        <p:attrNameLst>
                                          <p:attrName>ppt_y</p:attrName>
                                        </p:attrNameLst>
                                      </p:cBhvr>
                                      <p:tavLst>
                                        <p:tav tm="0">
                                          <p:val>
                                            <p:strVal val="ppt_y"/>
                                          </p:val>
                                        </p:tav>
                                        <p:tav tm="100000">
                                          <p:val>
                                            <p:strVal val="1+ppt_h/2"/>
                                          </p:val>
                                        </p:tav>
                                      </p:tavLst>
                                    </p:anim>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31"/>
                                        </p:tgtEl>
                                        <p:attrNameLst>
                                          <p:attrName>ppt_x</p:attrName>
                                        </p:attrNameLst>
                                      </p:cBhvr>
                                      <p:tavLst>
                                        <p:tav tm="0">
                                          <p:val>
                                            <p:strVal val="ppt_x"/>
                                          </p:val>
                                        </p:tav>
                                        <p:tav tm="100000">
                                          <p:val>
                                            <p:strVal val="0-ppt_w/2"/>
                                          </p:val>
                                        </p:tav>
                                      </p:tavLst>
                                    </p:anim>
                                    <p:anim calcmode="lin" valueType="num">
                                      <p:cBhvr additive="base">
                                        <p:cTn id="37" dur="500"/>
                                        <p:tgtEl>
                                          <p:spTgt spid="31"/>
                                        </p:tgtEl>
                                        <p:attrNameLst>
                                          <p:attrName>ppt_y</p:attrName>
                                        </p:attrNameLst>
                                      </p:cBhvr>
                                      <p:tavLst>
                                        <p:tav tm="0">
                                          <p:val>
                                            <p:strVal val="ppt_y"/>
                                          </p:val>
                                        </p:tav>
                                        <p:tav tm="100000">
                                          <p:val>
                                            <p:strVal val="ppt_y"/>
                                          </p:val>
                                        </p:tav>
                                      </p:tavLst>
                                    </p:anim>
                                    <p:set>
                                      <p:cBhvr>
                                        <p:cTn id="38" dur="1" fill="hold">
                                          <p:stCondLst>
                                            <p:cond delay="499"/>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nodeType="clickEffect">
                                  <p:stCondLst>
                                    <p:cond delay="0"/>
                                  </p:stCondLst>
                                  <p:childTnLst>
                                    <p:anim calcmode="lin" valueType="num">
                                      <p:cBhvr additive="base">
                                        <p:cTn id="42" dur="500"/>
                                        <p:tgtEl>
                                          <p:spTgt spid="33"/>
                                        </p:tgtEl>
                                        <p:attrNameLst>
                                          <p:attrName>ppt_x</p:attrName>
                                        </p:attrNameLst>
                                      </p:cBhvr>
                                      <p:tavLst>
                                        <p:tav tm="0">
                                          <p:val>
                                            <p:strVal val="ppt_x"/>
                                          </p:val>
                                        </p:tav>
                                        <p:tav tm="100000">
                                          <p:val>
                                            <p:strVal val="1+ppt_w/2"/>
                                          </p:val>
                                        </p:tav>
                                      </p:tavLst>
                                    </p:anim>
                                    <p:anim calcmode="lin" valueType="num">
                                      <p:cBhvr additive="base">
                                        <p:cTn id="43" dur="500"/>
                                        <p:tgtEl>
                                          <p:spTgt spid="33"/>
                                        </p:tgtEl>
                                        <p:attrNameLst>
                                          <p:attrName>ppt_y</p:attrName>
                                        </p:attrNameLst>
                                      </p:cBhvr>
                                      <p:tavLst>
                                        <p:tav tm="0">
                                          <p:val>
                                            <p:strVal val="ppt_y"/>
                                          </p:val>
                                        </p:tav>
                                        <p:tav tm="100000">
                                          <p:val>
                                            <p:strVal val="ppt_y"/>
                                          </p:val>
                                        </p:tav>
                                      </p:tavLst>
                                    </p:anim>
                                    <p:set>
                                      <p:cBhvr>
                                        <p:cTn id="44" dur="1" fill="hold">
                                          <p:stCondLst>
                                            <p:cond delay="4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6438"/>
            <a:ext cx="5196258" cy="685156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7009518" cy="6857999"/>
          </a:xfrm>
          <a:prstGeom prst="rect">
            <a:avLst/>
          </a:prstGeom>
        </p:spPr>
      </p:pic>
      <p:sp>
        <p:nvSpPr>
          <p:cNvPr id="13" name="Rectangle 12"/>
          <p:cNvSpPr/>
          <p:nvPr/>
        </p:nvSpPr>
        <p:spPr>
          <a:xfrm>
            <a:off x="7519004" y="731366"/>
            <a:ext cx="1274708"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15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027" y="206151"/>
            <a:ext cx="424661" cy="359639"/>
          </a:xfrm>
          <a:prstGeom prst="rect">
            <a:avLst/>
          </a:prstGeom>
        </p:spPr>
      </p:pic>
      <p:sp>
        <p:nvSpPr>
          <p:cNvPr id="15" name="Rectangle 14"/>
          <p:cNvSpPr/>
          <p:nvPr/>
        </p:nvSpPr>
        <p:spPr>
          <a:xfrm>
            <a:off x="8245745" y="1573011"/>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5320" y="1364933"/>
            <a:ext cx="2098707" cy="933219"/>
          </a:xfrm>
          <a:prstGeom prst="rect">
            <a:avLst/>
          </a:prstGeom>
        </p:spPr>
      </p:pic>
      <p:sp>
        <p:nvSpPr>
          <p:cNvPr id="17" name="Rectangle 16"/>
          <p:cNvSpPr/>
          <p:nvPr/>
        </p:nvSpPr>
        <p:spPr>
          <a:xfrm>
            <a:off x="8159939" y="269121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30" y="0"/>
            <a:ext cx="3610984" cy="115452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0788" y="2475592"/>
            <a:ext cx="3459487" cy="1027178"/>
          </a:xfrm>
          <a:prstGeom prst="rect">
            <a:avLst/>
          </a:prstGeom>
        </p:spPr>
      </p:pic>
      <p:pic>
        <p:nvPicPr>
          <p:cNvPr id="11" name="Picture 10"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806" y="6218827"/>
            <a:ext cx="510579" cy="490965"/>
          </a:xfrm>
          <a:prstGeom prst="rect">
            <a:avLst/>
          </a:prstGeom>
          <a:noFill/>
          <a:ln>
            <a:noFill/>
          </a:ln>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4" name="Rectangle 13"/>
          <p:cNvSpPr/>
          <p:nvPr/>
        </p:nvSpPr>
        <p:spPr>
          <a:xfrm>
            <a:off x="5536592" y="645204"/>
            <a:ext cx="1787669"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HS đọc lời dẫn </a:t>
            </a:r>
            <a:endParaRPr lang="en-US" sz="2800" dirty="0"/>
          </a:p>
        </p:txBody>
      </p:sp>
      <p:sp>
        <p:nvSpPr>
          <p:cNvPr id="15" name="Rectangle 14"/>
          <p:cNvSpPr/>
          <p:nvPr/>
        </p:nvSpPr>
        <p:spPr>
          <a:xfrm>
            <a:off x="5058898" y="0"/>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626" y="0"/>
            <a:ext cx="2098707" cy="9332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092" y="1758006"/>
            <a:ext cx="7594631" cy="1721450"/>
          </a:xfrm>
          <a:prstGeom prst="rect">
            <a:avLst/>
          </a:prstGeom>
        </p:spPr>
      </p:pic>
      <p:sp>
        <p:nvSpPr>
          <p:cNvPr id="19" name="Rectangle 18"/>
          <p:cNvSpPr/>
          <p:nvPr/>
        </p:nvSpPr>
        <p:spPr>
          <a:xfrm>
            <a:off x="7640455" y="3685770"/>
            <a:ext cx="1826334"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GV đọc lời dẫn </a:t>
            </a:r>
            <a:endParaRPr lang="en-US" sz="2800" dirty="0"/>
          </a:p>
        </p:txBody>
      </p:sp>
    </p:spTree>
    <p:extLst>
      <p:ext uri="{BB962C8B-B14F-4D97-AF65-F5344CB8AC3E}">
        <p14:creationId xmlns:p14="http://schemas.microsoft.com/office/powerpoint/2010/main" val="427722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4815" y="795575"/>
            <a:ext cx="6040596" cy="1423518"/>
          </a:xfrm>
          <a:prstGeom prst="rect">
            <a:avLst/>
          </a:prstGeom>
        </p:spPr>
      </p:pic>
      <p:pic>
        <p:nvPicPr>
          <p:cNvPr id="2" name="Nghe nhạc- Suối đàn t'rưng (Âm Nhạc lớp 3 CTGDPT 2018 -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2709867"/>
            <a:ext cx="609600" cy="609600"/>
          </a:xfrm>
          <a:prstGeom prst="rect">
            <a:avLst/>
          </a:prstGeom>
        </p:spPr>
      </p:pic>
    </p:spTree>
    <p:extLst>
      <p:ext uri="{BB962C8B-B14F-4D97-AF65-F5344CB8AC3E}">
        <p14:creationId xmlns:p14="http://schemas.microsoft.com/office/powerpoint/2010/main" val="3926660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2196790"/>
            <a:ext cx="5196258" cy="466121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52907"/>
            <a:ext cx="7009518" cy="4505092"/>
          </a:xfrm>
          <a:prstGeom prst="rect">
            <a:avLst/>
          </a:prstGeom>
        </p:spPr>
      </p:pic>
      <p:sp>
        <p:nvSpPr>
          <p:cNvPr id="4" name="Rectangle 3"/>
          <p:cNvSpPr/>
          <p:nvPr/>
        </p:nvSpPr>
        <p:spPr>
          <a:xfrm>
            <a:off x="200722" y="935390"/>
            <a:ext cx="11991278" cy="1685077"/>
          </a:xfrm>
          <a:prstGeom prst="rect">
            <a:avLst/>
          </a:prstGeom>
        </p:spPr>
        <p:txBody>
          <a:bodyPr wrap="square">
            <a:spAutoFit/>
          </a:bodyPr>
          <a:lstStyle/>
          <a:p>
            <a:pPr algn="just">
              <a:lnSpc>
                <a:spcPct val="115000"/>
              </a:lnSpc>
              <a:spcAft>
                <a:spcPts val="800"/>
              </a:spcAft>
            </a:pP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Giới thiệu: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 ru còn được gọi là ru con hoặc ru em, là tiếng hát của những người thân trong gia đình dùng để ru em/ con/ cháu. Đây là một lối hát theo tập quán truyền thống và rất phổ biến ở các vùng, miền trên cả nước. Tuy mỗi vùng, mỗi dân tộc đều có điệu hát ru được gọi bằng những tên khác nhau và nét nhạc cũng mang màu sắc riêng, nhưng có những điểm chung như: êm dịu, du dương, trìu mến, lời ca giàu hình tượng,... Phần lớn ca từ trong bài hát ru con lấy từ ca dao, đồng dao, hay trích từ các loại thơ/ hò dân gian được truyền miệng qua các thế hệ.</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3673999" y="2415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88" y="23643"/>
            <a:ext cx="3459487" cy="1027178"/>
          </a:xfrm>
          <a:prstGeom prst="rect">
            <a:avLst/>
          </a:prstGeom>
        </p:spPr>
      </p:pic>
      <p:sp>
        <p:nvSpPr>
          <p:cNvPr id="5" name="Rectangle 4"/>
          <p:cNvSpPr/>
          <p:nvPr/>
        </p:nvSpPr>
        <p:spPr>
          <a:xfrm>
            <a:off x="3044285" y="4037984"/>
            <a:ext cx="9147715" cy="410882"/>
          </a:xfrm>
          <a:prstGeom prst="rect">
            <a:avLst/>
          </a:prstGeom>
        </p:spPr>
        <p:txBody>
          <a:bodyPr wrap="squar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Hát một câu hát ru sau đó hỏi Các em có biết hoặc được nghe câu hát nào sau đây không?</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334870" y="3414151"/>
            <a:ext cx="6195350" cy="41088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Những ai trong chúng ta đã từng được nghe bà, mẹ,… hát ru?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176323" y="4716237"/>
            <a:ext cx="5793574" cy="38536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xung phong lên hát một câu hát ru đã biết, đã từng nghe.</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2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3794629" cy="369332"/>
          </a:xfrm>
          <a:prstGeom prst="rect">
            <a:avLst/>
          </a:prstGeom>
        </p:spPr>
        <p:txBody>
          <a:bodyPr wrap="none">
            <a:spAutoFit/>
          </a:bodyPr>
          <a:lstStyle/>
          <a:p>
            <a:r>
              <a:rPr lang="pt-BR" dirty="0">
                <a:solidFill>
                  <a:srgbClr val="000000"/>
                </a:solidFill>
                <a:latin typeface="Times New Roman" panose="02020603050405020304" pitchFamily="18" charset="0"/>
                <a:ea typeface="Calibri" panose="020F0502020204030204" pitchFamily="34" charset="0"/>
              </a:rPr>
              <a:t>Đọc hoặc cho nghe kể mẫu câu chuyện</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471962"/>
            <a:ext cx="6159190" cy="538603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25190"/>
            <a:ext cx="5296829" cy="35795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pic>
        <p:nvPicPr>
          <p:cNvPr id="10" name="ke mau cau c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3469" y="130468"/>
            <a:ext cx="609600" cy="609600"/>
          </a:xfrm>
          <a:prstGeom prst="rect">
            <a:avLst/>
          </a:prstGeom>
        </p:spPr>
      </p:pic>
    </p:spTree>
    <p:extLst>
      <p:ext uri="{BB962C8B-B14F-4D97-AF65-F5344CB8AC3E}">
        <p14:creationId xmlns:p14="http://schemas.microsoft.com/office/powerpoint/2010/main" val="524251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83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2146742" cy="369332"/>
          </a:xfrm>
          <a:prstGeom prst="rect">
            <a:avLst/>
          </a:prstGeom>
        </p:spPr>
        <p:txBody>
          <a:bodyPr wrap="none">
            <a:spAutoFit/>
          </a:bodyPr>
          <a:lstStyle/>
          <a:p>
            <a:r>
              <a:rPr lang="pt-BR" dirty="0">
                <a:solidFill>
                  <a:srgbClr val="000000"/>
                </a:solidFill>
                <a:latin typeface="Times New Roman" panose="02020603050405020304" pitchFamily="18" charset="0"/>
                <a:ea typeface="Calibri" panose="020F0502020204030204" pitchFamily="34" charset="0"/>
              </a:rPr>
              <a:t>HS kể lại câu chuyện</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471962"/>
            <a:ext cx="6159190" cy="538603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25190"/>
            <a:ext cx="5296829" cy="35795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pic>
        <p:nvPicPr>
          <p:cNvPr id="2" name="nhac nen ke c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0015" y="269341"/>
            <a:ext cx="609600" cy="609600"/>
          </a:xfrm>
          <a:prstGeom prst="rect">
            <a:avLst/>
          </a:prstGeom>
        </p:spPr>
      </p:pic>
    </p:spTree>
    <p:extLst>
      <p:ext uri="{BB962C8B-B14F-4D97-AF65-F5344CB8AC3E}">
        <p14:creationId xmlns:p14="http://schemas.microsoft.com/office/powerpoint/2010/main" val="863359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TotalTime>
  <Words>398</Words>
  <Application>Microsoft Office PowerPoint</Application>
  <PresentationFormat>Widescreen</PresentationFormat>
  <Paragraphs>27</Paragraphs>
  <Slides>10</Slides>
  <Notes>0</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#9Slide05 Dancing Script</vt:lpstr>
      <vt:lpstr>Arial</vt:lpstr>
      <vt:lpstr>Calibri</vt:lpstr>
      <vt:lpstr>Times New Roman</vt:lpstr>
      <vt:lpstr>5_Office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62</cp:revision>
  <dcterms:created xsi:type="dcterms:W3CDTF">2022-04-04T11:47:32Z</dcterms:created>
  <dcterms:modified xsi:type="dcterms:W3CDTF">2022-12-08T09:44:25Z</dcterms:modified>
</cp:coreProperties>
</file>