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sldIdLst>
    <p:sldId id="279" r:id="rId4"/>
    <p:sldId id="280" r:id="rId5"/>
    <p:sldId id="281" r:id="rId6"/>
    <p:sldId id="283" r:id="rId7"/>
    <p:sldId id="259" r:id="rId8"/>
    <p:sldId id="258" r:id="rId9"/>
    <p:sldId id="260" r:id="rId10"/>
    <p:sldId id="262" r:id="rId11"/>
    <p:sldId id="263" r:id="rId12"/>
    <p:sldId id="264" r:id="rId13"/>
    <p:sldId id="265" r:id="rId14"/>
    <p:sldId id="266" r:id="rId15"/>
    <p:sldId id="267" r:id="rId16"/>
    <p:sldId id="268" r:id="rId17"/>
    <p:sldId id="269" r:id="rId18"/>
    <p:sldId id="270" r:id="rId19"/>
    <p:sldId id="282" r:id="rId20"/>
    <p:sldId id="271" r:id="rId21"/>
    <p:sldId id="272" r:id="rId22"/>
    <p:sldId id="284" r:id="rId23"/>
    <p:sldId id="286" r:id="rId24"/>
    <p:sldId id="287" r:id="rId25"/>
    <p:sldId id="285" r:id="rId26"/>
    <p:sldId id="288" r:id="rId27"/>
    <p:sldId id="289" r:id="rId28"/>
    <p:sldId id="2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91" autoAdjust="0"/>
  </p:normalViewPr>
  <p:slideViewPr>
    <p:cSldViewPr snapToGrid="0">
      <p:cViewPr varScale="1">
        <p:scale>
          <a:sx n="63" d="100"/>
          <a:sy n="63" d="100"/>
        </p:scale>
        <p:origin x="80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12/6/2021</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12/6/2021</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12/6/2021</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7"/>
            <a:ext cx="9144000" cy="2387599"/>
          </a:xfrm>
        </p:spPr>
        <p:txBody>
          <a:bodyPr anchor="b"/>
          <a:lstStyle>
            <a:lvl1pPr algn="ctr">
              <a:defRPr sz="7500"/>
            </a:lvl1pPr>
          </a:lstStyle>
          <a:p>
            <a:r>
              <a:rPr lang="en-US"/>
              <a:t>Click to edit Master title style</a:t>
            </a:r>
          </a:p>
        </p:txBody>
      </p:sp>
      <p:sp>
        <p:nvSpPr>
          <p:cNvPr id="3" name="Subtitle 2"/>
          <p:cNvSpPr>
            <a:spLocks noGrp="1"/>
          </p:cNvSpPr>
          <p:nvPr>
            <p:ph type="subTitle" idx="1"/>
          </p:nvPr>
        </p:nvSpPr>
        <p:spPr>
          <a:xfrm>
            <a:off x="1524000" y="3602041"/>
            <a:ext cx="91440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C507A9-4D9E-49FE-9E5A-C6F024BF45C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47278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33A3FC-411F-4005-9664-93E0B612B0A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5185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3"/>
            <a:ext cx="10515600" cy="2852737"/>
          </a:xfrm>
        </p:spPr>
        <p:txBody>
          <a:bodyPr anchor="b"/>
          <a:lstStyle>
            <a:lvl1pPr>
              <a:defRPr sz="7500"/>
            </a:lvl1pPr>
          </a:lstStyle>
          <a:p>
            <a:r>
              <a:rPr lang="en-US"/>
              <a:t>Click to edit Master title style</a:t>
            </a:r>
          </a:p>
        </p:txBody>
      </p:sp>
      <p:sp>
        <p:nvSpPr>
          <p:cNvPr id="3" name="Text Placeholder 2"/>
          <p:cNvSpPr>
            <a:spLocks noGrp="1"/>
          </p:cNvSpPr>
          <p:nvPr>
            <p:ph type="body" idx="1"/>
          </p:nvPr>
        </p:nvSpPr>
        <p:spPr>
          <a:xfrm>
            <a:off x="831852" y="4589466"/>
            <a:ext cx="1051560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6C2280-E5B6-4BEF-BB17-AFA46D3E56B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09232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1A4A23-50FB-445D-8CB9-96A0384F18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0531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9" y="365126"/>
            <a:ext cx="10515600" cy="1325562"/>
          </a:xfrm>
        </p:spPr>
        <p:txBody>
          <a:bodyPr/>
          <a:lstStyle/>
          <a:p>
            <a:r>
              <a:rPr lang="en-US"/>
              <a:t>Click to edit Master title style</a:t>
            </a:r>
          </a:p>
        </p:txBody>
      </p:sp>
      <p:sp>
        <p:nvSpPr>
          <p:cNvPr id="3" name="Text Placeholder 2"/>
          <p:cNvSpPr>
            <a:spLocks noGrp="1"/>
          </p:cNvSpPr>
          <p:nvPr>
            <p:ph type="body" idx="1"/>
          </p:nvPr>
        </p:nvSpPr>
        <p:spPr>
          <a:xfrm>
            <a:off x="840323" y="1681163"/>
            <a:ext cx="5158316"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a:t>Click to edit Master text styles</a:t>
            </a:r>
          </a:p>
        </p:txBody>
      </p:sp>
      <p:sp>
        <p:nvSpPr>
          <p:cNvPr id="4" name="Content Placeholder 3"/>
          <p:cNvSpPr>
            <a:spLocks noGrp="1"/>
          </p:cNvSpPr>
          <p:nvPr>
            <p:ph sz="half" idx="2"/>
          </p:nvPr>
        </p:nvSpPr>
        <p:spPr>
          <a:xfrm>
            <a:off x="840323"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5BAAF6-2568-4A33-9EAF-2916344CFD4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102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C35BF7B-9D52-457A-8B12-AB76266A39B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58474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21098EE-F4F6-488F-99DB-BE8F6CC23B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5785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199"/>
            <a:ext cx="3932767" cy="1600200"/>
          </a:xfrm>
        </p:spPr>
        <p:txBody>
          <a:bodyPr anchor="b"/>
          <a:lstStyle>
            <a:lvl1pPr>
              <a:defRPr sz="4000"/>
            </a:lvl1pPr>
          </a:lstStyle>
          <a:p>
            <a:r>
              <a:rPr lang="en-US"/>
              <a:t>Click to edit Master title style</a:t>
            </a:r>
          </a:p>
        </p:txBody>
      </p:sp>
      <p:sp>
        <p:nvSpPr>
          <p:cNvPr id="3" name="Content Placeholder 2"/>
          <p:cNvSpPr>
            <a:spLocks noGrp="1"/>
          </p:cNvSpPr>
          <p:nvPr>
            <p:ph idx="1"/>
          </p:nvPr>
        </p:nvSpPr>
        <p:spPr>
          <a:xfrm>
            <a:off x="5183717" y="987428"/>
            <a:ext cx="617220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1" y="2057403"/>
            <a:ext cx="3932767"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A890B2-7B80-449E-800C-863E995A336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348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12/6/2021</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199"/>
            <a:ext cx="3932767" cy="1600200"/>
          </a:xfrm>
        </p:spPr>
        <p:txBody>
          <a:bodyPr anchor="b"/>
          <a:lstStyle>
            <a:lvl1pPr>
              <a:defRPr sz="4000"/>
            </a:lvl1pPr>
          </a:lstStyle>
          <a:p>
            <a:r>
              <a:rPr lang="en-US"/>
              <a:t>Click to edit Master title style</a:t>
            </a:r>
          </a:p>
        </p:txBody>
      </p:sp>
      <p:sp>
        <p:nvSpPr>
          <p:cNvPr id="3" name="Picture Placeholder 2"/>
          <p:cNvSpPr>
            <a:spLocks noGrp="1"/>
          </p:cNvSpPr>
          <p:nvPr>
            <p:ph type="pic" idx="1"/>
          </p:nvPr>
        </p:nvSpPr>
        <p:spPr>
          <a:xfrm>
            <a:off x="5183717" y="987428"/>
            <a:ext cx="617220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a:p>
        </p:txBody>
      </p:sp>
      <p:sp>
        <p:nvSpPr>
          <p:cNvPr id="4" name="Text Placeholder 3"/>
          <p:cNvSpPr>
            <a:spLocks noGrp="1"/>
          </p:cNvSpPr>
          <p:nvPr>
            <p:ph type="body" sz="half" idx="2"/>
          </p:nvPr>
        </p:nvSpPr>
        <p:spPr>
          <a:xfrm>
            <a:off x="840321" y="2057403"/>
            <a:ext cx="3932767"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3BAC22-E2F5-4635-8FB8-FF9BDDD6F10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2290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FF0A9C-EE68-41EE-8E94-FD48178437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82978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E6DE01-5E40-4665-8BFE-2BE7887DF40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49130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8A82D2-1262-441B-895D-9F236F76CD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7055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3"/>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2"/>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74ED02D-BEA0-4FDB-B0D3-99BCE883DF0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4227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962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690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794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301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12/6/2021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50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12/6/2021</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12/6/2021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256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12/6/2021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708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145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042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782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0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12/6/2021</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12/6/2021</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12/6/2021</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12/6/2021</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12/6/2021</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12/6/2021</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12/6/2021</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307"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nvPr>
        </p:nvSpPr>
        <p:spPr bwMode="auto">
          <a:xfrm>
            <a:off x="610307" y="1600204"/>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52" name="Rectangle 4"/>
          <p:cNvSpPr>
            <a:spLocks noGrp="1" noChangeArrowheads="1"/>
          </p:cNvSpPr>
          <p:nvPr>
            <p:ph type="dt" sz="half" idx="2"/>
          </p:nvPr>
        </p:nvSpPr>
        <p:spPr bwMode="auto">
          <a:xfrm>
            <a:off x="610307" y="6245225"/>
            <a:ext cx="2843389"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4166307" y="6245225"/>
            <a:ext cx="3859389"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8738307" y="6245225"/>
            <a:ext cx="2843389"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r" eaLnBrk="1" hangingPunct="1">
              <a:defRPr sz="1700" smtClean="0">
                <a:latin typeface="Arial" charset="0"/>
              </a:defRPr>
            </a:lvl1pPr>
          </a:lstStyle>
          <a:p>
            <a:pPr fontAlgn="base">
              <a:spcBef>
                <a:spcPct val="0"/>
              </a:spcBef>
              <a:spcAft>
                <a:spcPct val="0"/>
              </a:spcAft>
              <a:defRPr/>
            </a:pPr>
            <a:fld id="{C870FB28-C0E2-479B-8452-04007B2524FB}"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201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12/6/2021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4168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media" Target="../media/media17.mp4"/><Relationship Id="rId7" Type="http://schemas.openxmlformats.org/officeDocument/2006/relationships/image" Target="../media/image17.pn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16.png"/><Relationship Id="rId5" Type="http://schemas.openxmlformats.org/officeDocument/2006/relationships/slideLayout" Target="../slideLayouts/slideLayout18.xml"/><Relationship Id="rId4" Type="http://schemas.openxmlformats.org/officeDocument/2006/relationships/video" Target="../media/media17.mp4"/></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22.jpg"/><Relationship Id="rId3" Type="http://schemas.microsoft.com/office/2007/relationships/media" Target="../media/media21.mp3"/><Relationship Id="rId7" Type="http://schemas.openxmlformats.org/officeDocument/2006/relationships/slideLayout" Target="../slideLayouts/slideLayout18.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audio" Target="../media/media22.mp3"/><Relationship Id="rId11" Type="http://schemas.openxmlformats.org/officeDocument/2006/relationships/image" Target="../media/image25.png"/><Relationship Id="rId5" Type="http://schemas.microsoft.com/office/2007/relationships/media" Target="../media/media22.mp3"/><Relationship Id="rId10" Type="http://schemas.openxmlformats.org/officeDocument/2006/relationships/image" Target="../media/image24.png"/><Relationship Id="rId4" Type="http://schemas.openxmlformats.org/officeDocument/2006/relationships/audio" Target="../media/media21.mp3"/><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6743"/>
            <a:ext cx="12192000" cy="661125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1973943"/>
          </a:xfrm>
          <a:prstGeom prst="rect">
            <a:avLst/>
          </a:prstGeom>
        </p:spPr>
      </p:pic>
      <p:sp>
        <p:nvSpPr>
          <p:cNvPr id="7" name="TextBox 6"/>
          <p:cNvSpPr txBox="1"/>
          <p:nvPr/>
        </p:nvSpPr>
        <p:spPr>
          <a:xfrm>
            <a:off x="4659083" y="986970"/>
            <a:ext cx="6720115" cy="1465939"/>
          </a:xfrm>
          <a:prstGeom prst="rect">
            <a:avLst/>
          </a:prstGeom>
          <a:noFill/>
        </p:spPr>
        <p:txBody>
          <a:bodyPr wrap="square" rtlCol="0">
            <a:prstTxWarp prst="textCurveUp">
              <a:avLst/>
            </a:prstTxWarp>
            <a:spAutoFit/>
            <a:scene3d>
              <a:camera prst="orthographicFront">
                <a:rot lat="0" lon="21299999" rev="0"/>
              </a:camera>
              <a:lightRig rig="threePt" dir="t"/>
            </a:scene3d>
            <a:sp3d extrusionH="57150">
              <a:bevelT w="38100" h="38100"/>
            </a:sp3d>
          </a:bodyPr>
          <a:lstStyle/>
          <a:p>
            <a:pPr>
              <a:defRPr/>
            </a:pPr>
            <a:r>
              <a:rPr lang="en-US" sz="4000" kern="0">
                <a:solidFill>
                  <a:srgbClr val="002060"/>
                </a:solidFill>
              </a:rPr>
              <a:t>Chào mừng thầy cô các bạn học sinh đên với tiết âm nhạc</a:t>
            </a:r>
          </a:p>
        </p:txBody>
      </p:sp>
      <p:pic>
        <p:nvPicPr>
          <p:cNvPr id="8"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14340" y="5029199"/>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0852" y="4831933"/>
            <a:ext cx="246057" cy="197266"/>
          </a:xfrm>
          <a:prstGeom prst="rect">
            <a:avLst/>
          </a:prstGeom>
        </p:spPr>
      </p:pic>
    </p:spTree>
    <p:extLst>
      <p:ext uri="{BB962C8B-B14F-4D97-AF65-F5344CB8AC3E}">
        <p14:creationId xmlns:p14="http://schemas.microsoft.com/office/powerpoint/2010/main" val="317052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7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0" y="1288368"/>
            <a:ext cx="8688378" cy="9220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b="1" dirty="0"/>
              <a:t>Con </a:t>
            </a:r>
            <a:r>
              <a:rPr lang="en-US" sz="5400" b="1" dirty="0" err="1"/>
              <a:t>cầm</a:t>
            </a:r>
            <a:r>
              <a:rPr lang="en-US" sz="5400" b="1" dirty="0"/>
              <a:t> </a:t>
            </a:r>
            <a:r>
              <a:rPr lang="en-US" sz="5400" b="1" dirty="0" err="1"/>
              <a:t>cây</a:t>
            </a:r>
            <a:r>
              <a:rPr lang="en-US" sz="5400" b="1" dirty="0"/>
              <a:t> </a:t>
            </a:r>
            <a:r>
              <a:rPr lang="en-US" sz="5400" b="1" dirty="0" err="1"/>
              <a:t>đàn</a:t>
            </a:r>
            <a:r>
              <a:rPr lang="en-US" sz="5400" b="1" dirty="0"/>
              <a:t> con </a:t>
            </a:r>
            <a:r>
              <a:rPr lang="en-US" sz="5400" b="1" dirty="0" err="1"/>
              <a:t>hát</a:t>
            </a:r>
            <a:r>
              <a:rPr lang="en-US" sz="5400" b="1" dirty="0"/>
              <a:t>.</a:t>
            </a:r>
          </a:p>
          <a:p>
            <a:pPr marL="0" indent="0">
              <a:buFont typeface="Arial" panose="020B0604020202020204" pitchFamily="34" charset="0"/>
              <a:buNone/>
            </a:pPr>
            <a:endParaRPr lang="en-US" sz="4000" b="1" dirty="0"/>
          </a:p>
        </p:txBody>
      </p:sp>
      <p:pic>
        <p:nvPicPr>
          <p:cNvPr id="2" name="4">
            <a:hlinkClick r:id="" action="ppaction://media"/>
            <a:extLst>
              <a:ext uri="{FF2B5EF4-FFF2-40B4-BE49-F238E27FC236}">
                <a16:creationId xmlns:a16="http://schemas.microsoft.com/office/drawing/2014/main" id="{0239EB5C-7C90-45DB-B727-6E01D41B12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0686" y="3796748"/>
            <a:ext cx="609600" cy="609600"/>
          </a:xfrm>
          <a:prstGeom prst="rect">
            <a:avLst/>
          </a:prstGeom>
        </p:spPr>
      </p:pic>
      <p:sp>
        <p:nvSpPr>
          <p:cNvPr id="4" name="Rectangle 3"/>
          <p:cNvSpPr/>
          <p:nvPr/>
        </p:nvSpPr>
        <p:spPr>
          <a:xfrm>
            <a:off x="4207881" y="0"/>
            <a:ext cx="1467902" cy="707886"/>
          </a:xfrm>
          <a:prstGeom prst="rect">
            <a:avLst/>
          </a:prstGeom>
        </p:spPr>
        <p:txBody>
          <a:bodyPr wrap="none">
            <a:spAutoFit/>
          </a:bodyPr>
          <a:lstStyle/>
          <a:p>
            <a:pPr lvl="0"/>
            <a:r>
              <a:rPr lang="en-US" sz="4000" b="1">
                <a:solidFill>
                  <a:srgbClr val="FF0000"/>
                </a:solidFill>
              </a:rPr>
              <a:t>CÂU 4</a:t>
            </a:r>
            <a:endParaRPr lang="en-US">
              <a:solidFill>
                <a:srgbClr val="FF0000"/>
              </a:solidFill>
            </a:endParaRPr>
          </a:p>
        </p:txBody>
      </p:sp>
    </p:spTree>
    <p:extLst>
      <p:ext uri="{BB962C8B-B14F-4D97-AF65-F5344CB8AC3E}">
        <p14:creationId xmlns:p14="http://schemas.microsoft.com/office/powerpoint/2010/main" val="386098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0" y="1725218"/>
            <a:ext cx="8897257" cy="1346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b="1" dirty="0"/>
              <a:t>Con </a:t>
            </a:r>
            <a:r>
              <a:rPr lang="en-US" sz="5400" b="1" dirty="0" err="1"/>
              <a:t>cầm</a:t>
            </a:r>
            <a:r>
              <a:rPr lang="en-US" sz="5400" b="1" dirty="0"/>
              <a:t> </a:t>
            </a:r>
            <a:r>
              <a:rPr lang="en-US" sz="5400" b="1" dirty="0" err="1"/>
              <a:t>cây</a:t>
            </a:r>
            <a:r>
              <a:rPr lang="en-US" sz="5400" b="1" dirty="0"/>
              <a:t> </a:t>
            </a:r>
            <a:r>
              <a:rPr lang="en-US" sz="5400" b="1" dirty="0" err="1"/>
              <a:t>đàn</a:t>
            </a:r>
            <a:r>
              <a:rPr lang="en-US" sz="5400" b="1" dirty="0"/>
              <a:t> </a:t>
            </a:r>
            <a:r>
              <a:rPr lang="en-US" sz="5400" b="1"/>
              <a:t>con hát. Con </a:t>
            </a:r>
            <a:r>
              <a:rPr lang="en-US" sz="5400" b="1" dirty="0" err="1"/>
              <a:t>cầm</a:t>
            </a:r>
            <a:r>
              <a:rPr lang="en-US" sz="5400" b="1" dirty="0"/>
              <a:t> </a:t>
            </a:r>
            <a:r>
              <a:rPr lang="en-US" sz="5400" b="1" dirty="0" err="1"/>
              <a:t>cây</a:t>
            </a:r>
            <a:r>
              <a:rPr lang="en-US" sz="5400" b="1" dirty="0"/>
              <a:t> </a:t>
            </a:r>
            <a:r>
              <a:rPr lang="en-US" sz="5400" b="1" dirty="0" err="1"/>
              <a:t>đàn</a:t>
            </a:r>
            <a:r>
              <a:rPr lang="en-US" sz="5400" b="1" dirty="0"/>
              <a:t> con </a:t>
            </a:r>
            <a:r>
              <a:rPr lang="en-US" sz="5400" b="1" dirty="0" err="1"/>
              <a:t>hát</a:t>
            </a:r>
            <a:r>
              <a:rPr lang="en-US" sz="5400" b="1" dirty="0"/>
              <a:t>.</a:t>
            </a:r>
          </a:p>
          <a:p>
            <a:pPr marL="0" indent="0">
              <a:buFont typeface="Arial" panose="020B0604020202020204" pitchFamily="34" charset="0"/>
              <a:buNone/>
            </a:pPr>
            <a:endParaRPr lang="en-US" sz="5400" b="1" dirty="0"/>
          </a:p>
        </p:txBody>
      </p:sp>
      <p:pic>
        <p:nvPicPr>
          <p:cNvPr id="2" name="C3+C4">
            <a:hlinkClick r:id="" action="ppaction://media"/>
            <a:extLst>
              <a:ext uri="{FF2B5EF4-FFF2-40B4-BE49-F238E27FC236}">
                <a16:creationId xmlns:a16="http://schemas.microsoft.com/office/drawing/2014/main" id="{0FEDE1D4-7CA6-4CF6-87A1-F6D7DBA331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0800" y="3679371"/>
            <a:ext cx="609600" cy="609600"/>
          </a:xfrm>
          <a:prstGeom prst="rect">
            <a:avLst/>
          </a:prstGeom>
        </p:spPr>
      </p:pic>
      <p:sp>
        <p:nvSpPr>
          <p:cNvPr id="4" name="Rectangle 3"/>
          <p:cNvSpPr/>
          <p:nvPr/>
        </p:nvSpPr>
        <p:spPr>
          <a:xfrm>
            <a:off x="3446512" y="0"/>
            <a:ext cx="1982466" cy="707886"/>
          </a:xfrm>
          <a:prstGeom prst="rect">
            <a:avLst/>
          </a:prstGeom>
        </p:spPr>
        <p:txBody>
          <a:bodyPr wrap="none">
            <a:spAutoFit/>
          </a:bodyPr>
          <a:lstStyle/>
          <a:p>
            <a:pPr lvl="0"/>
            <a:r>
              <a:rPr lang="en-US" sz="4000" b="1">
                <a:solidFill>
                  <a:srgbClr val="FF0000"/>
                </a:solidFill>
              </a:rPr>
              <a:t>CÂU 3+4</a:t>
            </a:r>
            <a:endParaRPr lang="en-US">
              <a:solidFill>
                <a:srgbClr val="FF0000"/>
              </a:solidFill>
            </a:endParaRPr>
          </a:p>
        </p:txBody>
      </p:sp>
    </p:spTree>
    <p:extLst>
      <p:ext uri="{BB962C8B-B14F-4D97-AF65-F5344CB8AC3E}">
        <p14:creationId xmlns:p14="http://schemas.microsoft.com/office/powerpoint/2010/main" val="398814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629477" y="1211538"/>
            <a:ext cx="7542065" cy="2658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b="1" dirty="0" err="1"/>
              <a:t>Mẹ</a:t>
            </a:r>
            <a:r>
              <a:rPr lang="en-US" sz="4400" b="1" dirty="0"/>
              <a:t> </a:t>
            </a:r>
            <a:r>
              <a:rPr lang="en-US" sz="4400" b="1" dirty="0" err="1"/>
              <a:t>đi</a:t>
            </a:r>
            <a:r>
              <a:rPr lang="en-US" sz="4400" b="1" dirty="0"/>
              <a:t> </a:t>
            </a:r>
            <a:r>
              <a:rPr lang="en-US" sz="4400" b="1" dirty="0" err="1"/>
              <a:t>vắng</a:t>
            </a:r>
            <a:r>
              <a:rPr lang="en-US" sz="4400" b="1" dirty="0"/>
              <a:t>, </a:t>
            </a:r>
            <a:r>
              <a:rPr lang="en-US" sz="4400" b="1" dirty="0" err="1"/>
              <a:t>mẹ</a:t>
            </a:r>
            <a:r>
              <a:rPr lang="en-US" sz="4400" b="1" dirty="0"/>
              <a:t> </a:t>
            </a:r>
            <a:r>
              <a:rPr lang="en-US" sz="4400" b="1" dirty="0" err="1"/>
              <a:t>đi</a:t>
            </a:r>
            <a:r>
              <a:rPr lang="en-US" sz="4400" b="1" dirty="0"/>
              <a:t> </a:t>
            </a:r>
            <a:r>
              <a:rPr lang="en-US" sz="4400" b="1" dirty="0" err="1"/>
              <a:t>vắng</a:t>
            </a:r>
            <a:r>
              <a:rPr lang="en-US" sz="4400" b="1" dirty="0"/>
              <a:t>.</a:t>
            </a:r>
          </a:p>
          <a:p>
            <a:pPr marL="0" indent="0">
              <a:buFont typeface="Arial" panose="020B0604020202020204" pitchFamily="34" charset="0"/>
              <a:buNone/>
            </a:pPr>
            <a:r>
              <a:rPr lang="en-US" sz="4400" b="1" dirty="0"/>
              <a:t>Con sang </a:t>
            </a:r>
            <a:r>
              <a:rPr lang="en-US" sz="4400" b="1" dirty="0" err="1"/>
              <a:t>chơi</a:t>
            </a:r>
            <a:r>
              <a:rPr lang="en-US" sz="4400" b="1" dirty="0"/>
              <a:t> </a:t>
            </a:r>
            <a:r>
              <a:rPr lang="en-US" sz="4400" b="1" dirty="0" err="1"/>
              <a:t>nhà</a:t>
            </a:r>
            <a:r>
              <a:rPr lang="en-US" sz="4400" b="1" dirty="0"/>
              <a:t> </a:t>
            </a:r>
            <a:r>
              <a:rPr lang="en-US" sz="4400" b="1" dirty="0" err="1"/>
              <a:t>bạn</a:t>
            </a:r>
            <a:r>
              <a:rPr lang="en-US" sz="4400" b="1" dirty="0"/>
              <a:t> í a.</a:t>
            </a:r>
          </a:p>
          <a:p>
            <a:pPr marL="0" indent="0">
              <a:buFont typeface="Arial" panose="020B0604020202020204" pitchFamily="34" charset="0"/>
              <a:buNone/>
            </a:pPr>
            <a:r>
              <a:rPr lang="en-US" sz="4400" b="1" dirty="0"/>
              <a:t>Con </a:t>
            </a:r>
            <a:r>
              <a:rPr lang="en-US" sz="4400" b="1" dirty="0" err="1"/>
              <a:t>cầm</a:t>
            </a:r>
            <a:r>
              <a:rPr lang="en-US" sz="4400" b="1" dirty="0"/>
              <a:t> </a:t>
            </a:r>
            <a:r>
              <a:rPr lang="en-US" sz="4400" b="1" dirty="0" err="1"/>
              <a:t>cây</a:t>
            </a:r>
            <a:r>
              <a:rPr lang="en-US" sz="4400" b="1" dirty="0"/>
              <a:t> </a:t>
            </a:r>
            <a:r>
              <a:rPr lang="en-US" sz="4400" b="1" dirty="0" err="1"/>
              <a:t>đàn</a:t>
            </a:r>
            <a:r>
              <a:rPr lang="en-US" sz="4400" b="1" dirty="0"/>
              <a:t> con </a:t>
            </a:r>
            <a:r>
              <a:rPr lang="en-US" sz="4400" b="1" dirty="0" err="1"/>
              <a:t>hát</a:t>
            </a:r>
            <a:r>
              <a:rPr lang="en-US" sz="4400" b="1" dirty="0"/>
              <a:t>.</a:t>
            </a:r>
          </a:p>
          <a:p>
            <a:pPr marL="0" indent="0">
              <a:buFont typeface="Arial" panose="020B0604020202020204" pitchFamily="34" charset="0"/>
              <a:buNone/>
            </a:pPr>
            <a:r>
              <a:rPr lang="en-US" sz="4400" b="1" dirty="0"/>
              <a:t>Con </a:t>
            </a:r>
            <a:r>
              <a:rPr lang="en-US" sz="4400" b="1" dirty="0" err="1"/>
              <a:t>cầm</a:t>
            </a:r>
            <a:r>
              <a:rPr lang="en-US" sz="4400" b="1" dirty="0"/>
              <a:t> </a:t>
            </a:r>
            <a:r>
              <a:rPr lang="en-US" sz="4400" b="1" dirty="0" err="1"/>
              <a:t>cây</a:t>
            </a:r>
            <a:r>
              <a:rPr lang="en-US" sz="4400" b="1" dirty="0"/>
              <a:t> </a:t>
            </a:r>
            <a:r>
              <a:rPr lang="en-US" sz="4400" b="1" dirty="0" err="1"/>
              <a:t>đàn</a:t>
            </a:r>
            <a:r>
              <a:rPr lang="en-US" sz="4400" b="1" dirty="0"/>
              <a:t> con </a:t>
            </a:r>
            <a:r>
              <a:rPr lang="en-US" sz="4400" b="1" dirty="0" err="1"/>
              <a:t>hát</a:t>
            </a:r>
            <a:r>
              <a:rPr lang="en-US" sz="4000" b="1" dirty="0"/>
              <a:t>.</a:t>
            </a:r>
          </a:p>
          <a:p>
            <a:pPr marL="0" indent="0">
              <a:buFont typeface="Arial" panose="020B0604020202020204" pitchFamily="34" charset="0"/>
              <a:buNone/>
            </a:pPr>
            <a:endParaRPr lang="en-US" sz="4000" b="1" dirty="0"/>
          </a:p>
        </p:txBody>
      </p:sp>
      <p:pic>
        <p:nvPicPr>
          <p:cNvPr id="2" name="C1 DEN C4">
            <a:hlinkClick r:id="" action="ppaction://media"/>
            <a:extLst>
              <a:ext uri="{FF2B5EF4-FFF2-40B4-BE49-F238E27FC236}">
                <a16:creationId xmlns:a16="http://schemas.microsoft.com/office/drawing/2014/main" id="{123C932F-9EB2-472E-93B5-25B704BEB1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66813" y="5160617"/>
            <a:ext cx="609600" cy="609600"/>
          </a:xfrm>
          <a:prstGeom prst="rect">
            <a:avLst/>
          </a:prstGeom>
        </p:spPr>
      </p:pic>
      <p:sp>
        <p:nvSpPr>
          <p:cNvPr id="4" name="Rectangle 3"/>
          <p:cNvSpPr/>
          <p:nvPr/>
        </p:nvSpPr>
        <p:spPr>
          <a:xfrm>
            <a:off x="3838397" y="0"/>
            <a:ext cx="3127010" cy="707886"/>
          </a:xfrm>
          <a:prstGeom prst="rect">
            <a:avLst/>
          </a:prstGeom>
        </p:spPr>
        <p:txBody>
          <a:bodyPr wrap="none">
            <a:spAutoFit/>
          </a:bodyPr>
          <a:lstStyle/>
          <a:p>
            <a:pPr lvl="0"/>
            <a:r>
              <a:rPr lang="en-US" sz="4000" b="1">
                <a:solidFill>
                  <a:srgbClr val="FF0000"/>
                </a:solidFill>
              </a:rPr>
              <a:t>CÂU 1+2+3+4 </a:t>
            </a:r>
            <a:endParaRPr lang="en-US">
              <a:solidFill>
                <a:srgbClr val="FF0000"/>
              </a:solidFill>
            </a:endParaRPr>
          </a:p>
        </p:txBody>
      </p:sp>
    </p:spTree>
    <p:extLst>
      <p:ext uri="{BB962C8B-B14F-4D97-AF65-F5344CB8AC3E}">
        <p14:creationId xmlns:p14="http://schemas.microsoft.com/office/powerpoint/2010/main" val="125678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488154" y="1201373"/>
            <a:ext cx="7513983" cy="7762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b="1" dirty="0" err="1"/>
              <a:t>Hát</a:t>
            </a:r>
            <a:r>
              <a:rPr lang="en-US" sz="5400" b="1" dirty="0"/>
              <a:t> </a:t>
            </a:r>
            <a:r>
              <a:rPr lang="en-US" sz="5400" b="1" dirty="0" err="1"/>
              <a:t>cho</a:t>
            </a:r>
            <a:r>
              <a:rPr lang="en-US" sz="5400" b="1" dirty="0"/>
              <a:t> </a:t>
            </a:r>
            <a:r>
              <a:rPr lang="en-US" sz="5400" b="1" dirty="0" err="1"/>
              <a:t>mẹ</a:t>
            </a:r>
            <a:r>
              <a:rPr lang="en-US" sz="5400" b="1" dirty="0"/>
              <a:t> </a:t>
            </a:r>
            <a:r>
              <a:rPr lang="en-US" sz="5400" b="1" dirty="0" err="1"/>
              <a:t>về</a:t>
            </a:r>
            <a:r>
              <a:rPr lang="en-US" sz="5400" b="1" dirty="0"/>
              <a:t> </a:t>
            </a:r>
            <a:r>
              <a:rPr lang="en-US" sz="5400" b="1" dirty="0" err="1"/>
              <a:t>với</a:t>
            </a:r>
            <a:r>
              <a:rPr lang="en-US" sz="5400" b="1" dirty="0"/>
              <a:t> con.</a:t>
            </a:r>
          </a:p>
          <a:p>
            <a:pPr marL="0" indent="0">
              <a:buFont typeface="Arial" panose="020B0604020202020204" pitchFamily="34" charset="0"/>
              <a:buNone/>
            </a:pPr>
            <a:endParaRPr lang="en-US" sz="5400" b="1" dirty="0"/>
          </a:p>
        </p:txBody>
      </p:sp>
      <p:pic>
        <p:nvPicPr>
          <p:cNvPr id="2" name="5">
            <a:hlinkClick r:id="" action="ppaction://media"/>
            <a:extLst>
              <a:ext uri="{FF2B5EF4-FFF2-40B4-BE49-F238E27FC236}">
                <a16:creationId xmlns:a16="http://schemas.microsoft.com/office/drawing/2014/main" id="{076A3E5B-54A5-4AA9-9890-0D2B74A40D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76299" y="5770099"/>
            <a:ext cx="609600" cy="609600"/>
          </a:xfrm>
          <a:prstGeom prst="rect">
            <a:avLst/>
          </a:prstGeom>
        </p:spPr>
      </p:pic>
      <p:sp>
        <p:nvSpPr>
          <p:cNvPr id="4" name="Rectangle 3"/>
          <p:cNvSpPr/>
          <p:nvPr/>
        </p:nvSpPr>
        <p:spPr>
          <a:xfrm>
            <a:off x="3511195" y="40229"/>
            <a:ext cx="1467902" cy="707886"/>
          </a:xfrm>
          <a:prstGeom prst="rect">
            <a:avLst/>
          </a:prstGeom>
        </p:spPr>
        <p:txBody>
          <a:bodyPr wrap="none">
            <a:spAutoFit/>
          </a:bodyPr>
          <a:lstStyle/>
          <a:p>
            <a:pPr lvl="0"/>
            <a:r>
              <a:rPr lang="en-US" sz="4000" b="1">
                <a:solidFill>
                  <a:srgbClr val="FF0000"/>
                </a:solidFill>
              </a:rPr>
              <a:t>CÂU 5</a:t>
            </a:r>
            <a:endParaRPr lang="en-US">
              <a:solidFill>
                <a:srgbClr val="FF0000"/>
              </a:solidFill>
            </a:endParaRPr>
          </a:p>
        </p:txBody>
      </p:sp>
    </p:spTree>
    <p:extLst>
      <p:ext uri="{BB962C8B-B14F-4D97-AF65-F5344CB8AC3E}">
        <p14:creationId xmlns:p14="http://schemas.microsoft.com/office/powerpoint/2010/main" val="36801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861391" y="1126164"/>
            <a:ext cx="6700552" cy="7762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b="1" dirty="0" err="1"/>
              <a:t>Hát</a:t>
            </a:r>
            <a:r>
              <a:rPr lang="en-US" sz="5400" b="1" dirty="0"/>
              <a:t> </a:t>
            </a:r>
            <a:r>
              <a:rPr lang="en-US" sz="5400" b="1" dirty="0" err="1"/>
              <a:t>cho</a:t>
            </a:r>
            <a:r>
              <a:rPr lang="en-US" sz="5400" b="1" dirty="0"/>
              <a:t> </a:t>
            </a:r>
            <a:r>
              <a:rPr lang="en-US" sz="5400" b="1" dirty="0" err="1"/>
              <a:t>mẹ</a:t>
            </a:r>
            <a:r>
              <a:rPr lang="en-US" sz="5400" b="1" dirty="0"/>
              <a:t> </a:t>
            </a:r>
            <a:r>
              <a:rPr lang="en-US" sz="5400" b="1" dirty="0" err="1"/>
              <a:t>về</a:t>
            </a:r>
            <a:r>
              <a:rPr lang="en-US" sz="5400" b="1" dirty="0"/>
              <a:t> </a:t>
            </a:r>
            <a:r>
              <a:rPr lang="en-US" sz="5400" b="1" dirty="0" err="1"/>
              <a:t>với</a:t>
            </a:r>
            <a:r>
              <a:rPr lang="en-US" sz="5400" b="1" dirty="0"/>
              <a:t> con.</a:t>
            </a:r>
          </a:p>
          <a:p>
            <a:pPr marL="0" indent="0">
              <a:buFont typeface="Arial" panose="020B0604020202020204" pitchFamily="34" charset="0"/>
              <a:buNone/>
            </a:pPr>
            <a:endParaRPr lang="en-US" sz="4000" b="1" dirty="0"/>
          </a:p>
        </p:txBody>
      </p:sp>
      <p:pic>
        <p:nvPicPr>
          <p:cNvPr id="2" name="6">
            <a:hlinkClick r:id="" action="ppaction://media"/>
            <a:extLst>
              <a:ext uri="{FF2B5EF4-FFF2-40B4-BE49-F238E27FC236}">
                <a16:creationId xmlns:a16="http://schemas.microsoft.com/office/drawing/2014/main" id="{1040CB7C-2A98-441D-8F2F-F8BBE73451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5600" y="3951514"/>
            <a:ext cx="609600" cy="609600"/>
          </a:xfrm>
          <a:prstGeom prst="rect">
            <a:avLst/>
          </a:prstGeom>
        </p:spPr>
      </p:pic>
      <p:sp>
        <p:nvSpPr>
          <p:cNvPr id="4" name="Rectangle 3"/>
          <p:cNvSpPr/>
          <p:nvPr/>
        </p:nvSpPr>
        <p:spPr>
          <a:xfrm>
            <a:off x="4512680" y="-19800"/>
            <a:ext cx="1583319" cy="707886"/>
          </a:xfrm>
          <a:prstGeom prst="rect">
            <a:avLst/>
          </a:prstGeom>
        </p:spPr>
        <p:txBody>
          <a:bodyPr wrap="none">
            <a:spAutoFit/>
          </a:bodyPr>
          <a:lstStyle/>
          <a:p>
            <a:pPr lvl="0"/>
            <a:r>
              <a:rPr lang="en-US" sz="4000" b="1">
                <a:solidFill>
                  <a:srgbClr val="FF0000"/>
                </a:solidFill>
              </a:rPr>
              <a:t>CÂU 6 </a:t>
            </a:r>
            <a:endParaRPr lang="en-US">
              <a:solidFill>
                <a:srgbClr val="FF0000"/>
              </a:solidFill>
            </a:endParaRPr>
          </a:p>
        </p:txBody>
      </p:sp>
    </p:spTree>
    <p:extLst>
      <p:ext uri="{BB962C8B-B14F-4D97-AF65-F5344CB8AC3E}">
        <p14:creationId xmlns:p14="http://schemas.microsoft.com/office/powerpoint/2010/main" val="12235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508000" y="1001038"/>
            <a:ext cx="7416800" cy="13196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b="1" dirty="0" err="1"/>
              <a:t>Hát</a:t>
            </a:r>
            <a:r>
              <a:rPr lang="en-US" sz="5400" b="1" dirty="0"/>
              <a:t> </a:t>
            </a:r>
            <a:r>
              <a:rPr lang="en-US" sz="5400" b="1" dirty="0" err="1"/>
              <a:t>cho</a:t>
            </a:r>
            <a:r>
              <a:rPr lang="en-US" sz="5400" b="1" dirty="0"/>
              <a:t> </a:t>
            </a:r>
            <a:r>
              <a:rPr lang="en-US" sz="5400" b="1" dirty="0" err="1"/>
              <a:t>mẹ</a:t>
            </a:r>
            <a:r>
              <a:rPr lang="en-US" sz="5400" b="1" dirty="0"/>
              <a:t> </a:t>
            </a:r>
            <a:r>
              <a:rPr lang="en-US" sz="5400" b="1" dirty="0" err="1"/>
              <a:t>về</a:t>
            </a:r>
            <a:r>
              <a:rPr lang="en-US" sz="5400" b="1" dirty="0"/>
              <a:t> </a:t>
            </a:r>
            <a:r>
              <a:rPr lang="en-US" sz="5400" b="1" err="1"/>
              <a:t>với</a:t>
            </a:r>
            <a:r>
              <a:rPr lang="en-US" sz="5400" b="1"/>
              <a:t> con. Hát </a:t>
            </a:r>
            <a:r>
              <a:rPr lang="en-US" sz="5400" b="1" dirty="0" err="1"/>
              <a:t>cho</a:t>
            </a:r>
            <a:r>
              <a:rPr lang="en-US" sz="5400" b="1" dirty="0"/>
              <a:t> </a:t>
            </a:r>
            <a:r>
              <a:rPr lang="en-US" sz="5400" b="1" dirty="0" err="1"/>
              <a:t>mẹ</a:t>
            </a:r>
            <a:r>
              <a:rPr lang="en-US" sz="5400" b="1" dirty="0"/>
              <a:t> </a:t>
            </a:r>
            <a:r>
              <a:rPr lang="en-US" sz="5400" b="1" dirty="0" err="1"/>
              <a:t>về</a:t>
            </a:r>
            <a:r>
              <a:rPr lang="en-US" sz="5400" b="1" dirty="0"/>
              <a:t> </a:t>
            </a:r>
            <a:r>
              <a:rPr lang="en-US" sz="5400" b="1" dirty="0" err="1"/>
              <a:t>với</a:t>
            </a:r>
            <a:r>
              <a:rPr lang="en-US" sz="5400" b="1" dirty="0"/>
              <a:t> con.</a:t>
            </a:r>
          </a:p>
          <a:p>
            <a:pPr marL="0" indent="0">
              <a:buFont typeface="Arial" panose="020B0604020202020204" pitchFamily="34" charset="0"/>
              <a:buNone/>
            </a:pPr>
            <a:endParaRPr lang="en-US" sz="4000" b="1" dirty="0"/>
          </a:p>
        </p:txBody>
      </p:sp>
      <p:pic>
        <p:nvPicPr>
          <p:cNvPr id="2" name="C5+C6">
            <a:hlinkClick r:id="" action="ppaction://media"/>
            <a:extLst>
              <a:ext uri="{FF2B5EF4-FFF2-40B4-BE49-F238E27FC236}">
                <a16:creationId xmlns:a16="http://schemas.microsoft.com/office/drawing/2014/main" id="{06696EED-3F9C-48EA-A919-8319B55F86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08800" y="4270829"/>
            <a:ext cx="609600" cy="609600"/>
          </a:xfrm>
          <a:prstGeom prst="rect">
            <a:avLst/>
          </a:prstGeom>
        </p:spPr>
      </p:pic>
      <p:sp>
        <p:nvSpPr>
          <p:cNvPr id="4" name="Rectangle 3"/>
          <p:cNvSpPr/>
          <p:nvPr/>
        </p:nvSpPr>
        <p:spPr>
          <a:xfrm>
            <a:off x="3420196" y="0"/>
            <a:ext cx="2097882" cy="707886"/>
          </a:xfrm>
          <a:prstGeom prst="rect">
            <a:avLst/>
          </a:prstGeom>
        </p:spPr>
        <p:txBody>
          <a:bodyPr wrap="none">
            <a:spAutoFit/>
          </a:bodyPr>
          <a:lstStyle/>
          <a:p>
            <a:pPr lvl="0"/>
            <a:r>
              <a:rPr lang="en-US" sz="4000" b="1">
                <a:solidFill>
                  <a:srgbClr val="FF0000"/>
                </a:solidFill>
              </a:rPr>
              <a:t>CÂU 5+6 </a:t>
            </a:r>
            <a:endParaRPr lang="en-US">
              <a:solidFill>
                <a:srgbClr val="FF0000"/>
              </a:solidFill>
            </a:endParaRPr>
          </a:p>
        </p:txBody>
      </p:sp>
    </p:spTree>
    <p:extLst>
      <p:ext uri="{BB962C8B-B14F-4D97-AF65-F5344CB8AC3E}">
        <p14:creationId xmlns:p14="http://schemas.microsoft.com/office/powerpoint/2010/main" val="155718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275772" y="1104889"/>
            <a:ext cx="7010399" cy="3355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err="1"/>
              <a:t>Mẹ</a:t>
            </a:r>
            <a:r>
              <a:rPr lang="en-US" sz="4000" b="1" dirty="0"/>
              <a:t> </a:t>
            </a:r>
            <a:r>
              <a:rPr lang="en-US" sz="4000" b="1" dirty="0" err="1"/>
              <a:t>đi</a:t>
            </a:r>
            <a:r>
              <a:rPr lang="en-US" sz="4000" b="1" dirty="0"/>
              <a:t> </a:t>
            </a:r>
            <a:r>
              <a:rPr lang="en-US" sz="4000" b="1" dirty="0" err="1"/>
              <a:t>vắng</a:t>
            </a:r>
            <a:r>
              <a:rPr lang="en-US" sz="4000" b="1" dirty="0"/>
              <a:t>, </a:t>
            </a:r>
            <a:r>
              <a:rPr lang="en-US" sz="4000" b="1" dirty="0" err="1"/>
              <a:t>mẹ</a:t>
            </a:r>
            <a:r>
              <a:rPr lang="en-US" sz="4000" b="1" dirty="0"/>
              <a:t> </a:t>
            </a:r>
            <a:r>
              <a:rPr lang="en-US" sz="4000" b="1" err="1"/>
              <a:t>đi</a:t>
            </a:r>
            <a:r>
              <a:rPr lang="en-US" sz="4000" b="1"/>
              <a:t> vắng. Con </a:t>
            </a:r>
            <a:r>
              <a:rPr lang="en-US" sz="4000" b="1" dirty="0"/>
              <a:t>sang </a:t>
            </a:r>
            <a:r>
              <a:rPr lang="en-US" sz="4000" b="1" dirty="0" err="1"/>
              <a:t>chơi</a:t>
            </a:r>
            <a:r>
              <a:rPr lang="en-US" sz="4000" b="1" dirty="0"/>
              <a:t> </a:t>
            </a:r>
            <a:r>
              <a:rPr lang="en-US" sz="4000" b="1" dirty="0" err="1"/>
              <a:t>nhà</a:t>
            </a:r>
            <a:r>
              <a:rPr lang="en-US" sz="4000" b="1" dirty="0"/>
              <a:t> </a:t>
            </a:r>
            <a:r>
              <a:rPr lang="en-US" sz="4000" b="1" dirty="0" err="1"/>
              <a:t>bạn</a:t>
            </a:r>
            <a:r>
              <a:rPr lang="en-US" sz="4000" b="1" dirty="0"/>
              <a:t> </a:t>
            </a:r>
            <a:r>
              <a:rPr lang="en-US" sz="4000" b="1"/>
              <a:t>í a. Con </a:t>
            </a:r>
            <a:r>
              <a:rPr lang="en-US" sz="4000" b="1" dirty="0" err="1"/>
              <a:t>cầm</a:t>
            </a:r>
            <a:r>
              <a:rPr lang="en-US" sz="4000" b="1" dirty="0"/>
              <a:t> </a:t>
            </a:r>
            <a:r>
              <a:rPr lang="en-US" sz="4000" b="1" dirty="0" err="1"/>
              <a:t>cây</a:t>
            </a:r>
            <a:r>
              <a:rPr lang="en-US" sz="4000" b="1" dirty="0"/>
              <a:t> </a:t>
            </a:r>
            <a:r>
              <a:rPr lang="en-US" sz="4000" b="1" dirty="0" err="1"/>
              <a:t>đàn</a:t>
            </a:r>
            <a:r>
              <a:rPr lang="en-US" sz="4000" b="1" dirty="0"/>
              <a:t> </a:t>
            </a:r>
            <a:r>
              <a:rPr lang="en-US" sz="4000" b="1"/>
              <a:t>con hát. Con </a:t>
            </a:r>
            <a:r>
              <a:rPr lang="en-US" sz="4000" b="1" dirty="0" err="1"/>
              <a:t>cầm</a:t>
            </a:r>
            <a:r>
              <a:rPr lang="en-US" sz="4000" b="1" dirty="0"/>
              <a:t> </a:t>
            </a:r>
            <a:r>
              <a:rPr lang="en-US" sz="4000" b="1" dirty="0" err="1"/>
              <a:t>cây</a:t>
            </a:r>
            <a:r>
              <a:rPr lang="en-US" sz="4000" b="1" dirty="0"/>
              <a:t> </a:t>
            </a:r>
            <a:r>
              <a:rPr lang="en-US" sz="4000" b="1" dirty="0" err="1"/>
              <a:t>đàn</a:t>
            </a:r>
            <a:r>
              <a:rPr lang="en-US" sz="4000" b="1" dirty="0"/>
              <a:t> </a:t>
            </a:r>
            <a:r>
              <a:rPr lang="en-US" sz="4000" b="1"/>
              <a:t>con hát. Hát </a:t>
            </a:r>
            <a:r>
              <a:rPr lang="en-US" sz="4000" b="1" dirty="0" err="1"/>
              <a:t>cho</a:t>
            </a:r>
            <a:r>
              <a:rPr lang="en-US" sz="4000" b="1" dirty="0"/>
              <a:t> </a:t>
            </a:r>
            <a:r>
              <a:rPr lang="en-US" sz="4000" b="1" dirty="0" err="1"/>
              <a:t>mẹ</a:t>
            </a:r>
            <a:r>
              <a:rPr lang="en-US" sz="4000" b="1" dirty="0"/>
              <a:t> </a:t>
            </a:r>
            <a:r>
              <a:rPr lang="en-US" sz="4000" b="1" dirty="0" err="1"/>
              <a:t>về</a:t>
            </a:r>
            <a:r>
              <a:rPr lang="en-US" sz="4000" b="1" dirty="0"/>
              <a:t> </a:t>
            </a:r>
            <a:r>
              <a:rPr lang="en-US" sz="4000" b="1" err="1"/>
              <a:t>với</a:t>
            </a:r>
            <a:r>
              <a:rPr lang="en-US" sz="4000" b="1"/>
              <a:t> con. Hát </a:t>
            </a:r>
            <a:r>
              <a:rPr lang="en-US" sz="4000" b="1" dirty="0" err="1"/>
              <a:t>cho</a:t>
            </a:r>
            <a:r>
              <a:rPr lang="en-US" sz="4000" b="1" dirty="0"/>
              <a:t> </a:t>
            </a:r>
            <a:r>
              <a:rPr lang="en-US" sz="4000" b="1" dirty="0" err="1"/>
              <a:t>mẹ</a:t>
            </a:r>
            <a:r>
              <a:rPr lang="en-US" sz="4000" b="1" dirty="0"/>
              <a:t> </a:t>
            </a:r>
            <a:r>
              <a:rPr lang="en-US" sz="4000" b="1" dirty="0" err="1"/>
              <a:t>về</a:t>
            </a:r>
            <a:r>
              <a:rPr lang="en-US" sz="4000" b="1" dirty="0"/>
              <a:t> </a:t>
            </a:r>
            <a:r>
              <a:rPr lang="en-US" sz="4000" b="1" dirty="0" err="1"/>
              <a:t>với</a:t>
            </a:r>
            <a:r>
              <a:rPr lang="en-US" sz="4000" b="1" dirty="0"/>
              <a:t> con.</a:t>
            </a:r>
          </a:p>
          <a:p>
            <a:pPr marL="0" indent="0">
              <a:buFont typeface="Arial" panose="020B0604020202020204" pitchFamily="34" charset="0"/>
              <a:buNone/>
            </a:pPr>
            <a:endParaRPr lang="en-US" sz="4000" b="1" dirty="0"/>
          </a:p>
        </p:txBody>
      </p:sp>
      <p:pic>
        <p:nvPicPr>
          <p:cNvPr id="2" name="C1 DEN C6 CA BAI PIANO">
            <a:hlinkClick r:id="" action="ppaction://media"/>
            <a:extLst>
              <a:ext uri="{FF2B5EF4-FFF2-40B4-BE49-F238E27FC236}">
                <a16:creationId xmlns:a16="http://schemas.microsoft.com/office/drawing/2014/main" id="{0B3F814C-4CD1-4207-9E23-5DAA492FFC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5763144"/>
            <a:ext cx="609600" cy="609600"/>
          </a:xfrm>
          <a:prstGeom prst="rect">
            <a:avLst/>
          </a:prstGeom>
        </p:spPr>
      </p:pic>
      <p:sp>
        <p:nvSpPr>
          <p:cNvPr id="4" name="Rectangle 3"/>
          <p:cNvSpPr/>
          <p:nvPr/>
        </p:nvSpPr>
        <p:spPr>
          <a:xfrm>
            <a:off x="2176475" y="-61371"/>
            <a:ext cx="4529125" cy="707886"/>
          </a:xfrm>
          <a:prstGeom prst="rect">
            <a:avLst/>
          </a:prstGeom>
        </p:spPr>
        <p:txBody>
          <a:bodyPr wrap="none">
            <a:spAutoFit/>
          </a:bodyPr>
          <a:lstStyle/>
          <a:p>
            <a:pPr lvl="0"/>
            <a:r>
              <a:rPr lang="en-US" sz="4000" b="1">
                <a:solidFill>
                  <a:srgbClr val="FF0000"/>
                </a:solidFill>
              </a:rPr>
              <a:t>Hát cả bài với piano </a:t>
            </a:r>
            <a:endParaRPr lang="en-US">
              <a:solidFill>
                <a:srgbClr val="FF0000"/>
              </a:solidFill>
            </a:endParaRPr>
          </a:p>
        </p:txBody>
      </p:sp>
    </p:spTree>
    <p:extLst>
      <p:ext uri="{BB962C8B-B14F-4D97-AF65-F5344CB8AC3E}">
        <p14:creationId xmlns:p14="http://schemas.microsoft.com/office/powerpoint/2010/main" val="283464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P4 Karaoke Mẹ đi vắng - SGK Âm nhạc 1 - Cánh diề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357257"/>
          </a:xfrm>
          <a:prstGeom prst="rect">
            <a:avLst/>
          </a:prstGeom>
        </p:spPr>
      </p:pic>
      <p:sp>
        <p:nvSpPr>
          <p:cNvPr id="5" name="Rectangle 4"/>
          <p:cNvSpPr/>
          <p:nvPr/>
        </p:nvSpPr>
        <p:spPr>
          <a:xfrm>
            <a:off x="3279894" y="-36868"/>
            <a:ext cx="8170185" cy="646331"/>
          </a:xfrm>
          <a:prstGeom prst="rect">
            <a:avLst/>
          </a:prstGeom>
        </p:spPr>
        <p:txBody>
          <a:bodyPr wrap="none">
            <a:spAutoFit/>
          </a:bodyPr>
          <a:lstStyle/>
          <a:p>
            <a:pPr lvl="0"/>
            <a:r>
              <a:rPr lang="en-US" sz="3600" b="1"/>
              <a:t>Hát cả bài với nhạc nền với  các hình thưc</a:t>
            </a:r>
            <a:endParaRPr lang="en-US" sz="3600"/>
          </a:p>
        </p:txBody>
      </p:sp>
    </p:spTree>
    <p:extLst>
      <p:ext uri="{BB962C8B-B14F-4D97-AF65-F5344CB8AC3E}">
        <p14:creationId xmlns:p14="http://schemas.microsoft.com/office/powerpoint/2010/main" val="127398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7FF4B-196B-425A-B8CC-651636C865CD}"/>
              </a:ext>
            </a:extLst>
          </p:cNvPr>
          <p:cNvPicPr>
            <a:picLocks noChangeAspect="1"/>
          </p:cNvPicPr>
          <p:nvPr/>
        </p:nvPicPr>
        <p:blipFill rotWithShape="1">
          <a:blip r:embed="rId3"/>
          <a:srcRect l="29674" t="32688" r="34348" b="45699"/>
          <a:stretch/>
        </p:blipFill>
        <p:spPr>
          <a:xfrm>
            <a:off x="2496457" y="4595428"/>
            <a:ext cx="7910286" cy="2262571"/>
          </a:xfrm>
          <a:prstGeom prst="rect">
            <a:avLst/>
          </a:prstGeom>
        </p:spPr>
      </p:pic>
      <p:sp>
        <p:nvSpPr>
          <p:cNvPr id="6" name="Oval 5">
            <a:extLst>
              <a:ext uri="{FF2B5EF4-FFF2-40B4-BE49-F238E27FC236}">
                <a16:creationId xmlns:a16="http://schemas.microsoft.com/office/drawing/2014/main" id="{D744A277-4770-4A45-A073-366DA2805DE9}"/>
              </a:ext>
            </a:extLst>
          </p:cNvPr>
          <p:cNvSpPr/>
          <p:nvPr/>
        </p:nvSpPr>
        <p:spPr>
          <a:xfrm>
            <a:off x="7949096" y="6095997"/>
            <a:ext cx="687220" cy="5970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a:t>
            </a:r>
            <a:endParaRPr lang="en-US" b="1" dirty="0"/>
          </a:p>
        </p:txBody>
      </p:sp>
      <p:sp>
        <p:nvSpPr>
          <p:cNvPr id="7" name="TextBox 6">
            <a:extLst>
              <a:ext uri="{FF2B5EF4-FFF2-40B4-BE49-F238E27FC236}">
                <a16:creationId xmlns:a16="http://schemas.microsoft.com/office/drawing/2014/main" id="{2EBF386E-5E93-4207-BC4F-1AE6B1989E96}"/>
              </a:ext>
            </a:extLst>
          </p:cNvPr>
          <p:cNvSpPr txBox="1"/>
          <p:nvPr/>
        </p:nvSpPr>
        <p:spPr>
          <a:xfrm>
            <a:off x="883754" y="40655"/>
            <a:ext cx="10424491" cy="830997"/>
          </a:xfrm>
          <a:prstGeom prst="rect">
            <a:avLst/>
          </a:prstGeom>
          <a:noFill/>
        </p:spPr>
        <p:txBody>
          <a:bodyPr wrap="square" rtlCol="0">
            <a:spAutoFit/>
          </a:bodyPr>
          <a:lstStyle/>
          <a:p>
            <a:pPr algn="ctr"/>
            <a:r>
              <a:rPr lang="en-US" sz="4800" b="1" dirty="0" err="1">
                <a:solidFill>
                  <a:schemeClr val="bg1"/>
                </a:solidFill>
              </a:rPr>
              <a:t>Hát</a:t>
            </a:r>
            <a:r>
              <a:rPr lang="en-US" sz="4800" b="1" dirty="0">
                <a:solidFill>
                  <a:schemeClr val="bg1"/>
                </a:solidFill>
              </a:rPr>
              <a:t> </a:t>
            </a:r>
            <a:r>
              <a:rPr lang="en-US" sz="4800" b="1" dirty="0" err="1">
                <a:solidFill>
                  <a:schemeClr val="bg1"/>
                </a:solidFill>
              </a:rPr>
              <a:t>thầm</a:t>
            </a:r>
            <a:r>
              <a:rPr lang="en-US" sz="4800" b="1" dirty="0">
                <a:solidFill>
                  <a:schemeClr val="bg1"/>
                </a:solidFill>
              </a:rPr>
              <a:t> </a:t>
            </a:r>
            <a:r>
              <a:rPr lang="en-US" sz="4800" b="1" dirty="0" err="1">
                <a:solidFill>
                  <a:schemeClr val="bg1"/>
                </a:solidFill>
              </a:rPr>
              <a:t>và</a:t>
            </a:r>
            <a:r>
              <a:rPr lang="en-US" sz="4800" b="1" dirty="0">
                <a:solidFill>
                  <a:schemeClr val="bg1"/>
                </a:solidFill>
              </a:rPr>
              <a:t> </a:t>
            </a:r>
            <a:r>
              <a:rPr lang="en-US" sz="4800" b="1" dirty="0" err="1">
                <a:solidFill>
                  <a:schemeClr val="bg1"/>
                </a:solidFill>
              </a:rPr>
              <a:t>chọn</a:t>
            </a:r>
            <a:r>
              <a:rPr lang="en-US" sz="4800" b="1" dirty="0">
                <a:solidFill>
                  <a:schemeClr val="bg1"/>
                </a:solidFill>
              </a:rPr>
              <a:t> </a:t>
            </a:r>
            <a:r>
              <a:rPr lang="en-US" sz="4800" b="1" dirty="0" err="1">
                <a:solidFill>
                  <a:schemeClr val="bg1"/>
                </a:solidFill>
              </a:rPr>
              <a:t>đáp</a:t>
            </a:r>
            <a:r>
              <a:rPr lang="en-US" sz="4800" b="1" dirty="0">
                <a:solidFill>
                  <a:schemeClr val="bg1"/>
                </a:solidFill>
              </a:rPr>
              <a:t> </a:t>
            </a:r>
            <a:r>
              <a:rPr lang="en-US" sz="4800" b="1" dirty="0" err="1">
                <a:solidFill>
                  <a:schemeClr val="bg1"/>
                </a:solidFill>
              </a:rPr>
              <a:t>án</a:t>
            </a:r>
            <a:r>
              <a:rPr lang="en-US" sz="4800" b="1" dirty="0">
                <a:solidFill>
                  <a:schemeClr val="bg1"/>
                </a:solidFill>
              </a:rPr>
              <a:t> </a:t>
            </a:r>
            <a:r>
              <a:rPr lang="en-US" sz="4800" b="1" dirty="0" err="1">
                <a:solidFill>
                  <a:schemeClr val="bg1"/>
                </a:solidFill>
              </a:rPr>
              <a:t>đúng</a:t>
            </a:r>
            <a:endParaRPr lang="en-US" sz="4800" b="1" dirty="0">
              <a:solidFill>
                <a:schemeClr val="bg1"/>
              </a:solidFill>
            </a:endParaRPr>
          </a:p>
        </p:txBody>
      </p:sp>
      <p:pic>
        <p:nvPicPr>
          <p:cNvPr id="8" name="Picture 2" descr="Hình ảnh Tai Nghe Màu Hồng Biểu Tượng Phong Cách Hoạt Hình, Hồng, Biểu  Tượng Phong Cách, Biểu Tượng Hoạt Hình Vector và PNG với nền trong suốt để  tải xuống miễn">
            <a:extLst>
              <a:ext uri="{FF2B5EF4-FFF2-40B4-BE49-F238E27FC236}">
                <a16:creationId xmlns:a16="http://schemas.microsoft.com/office/drawing/2014/main" id="{3A84C93D-9817-4CE7-8FC5-B171666B77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8776" y="5396514"/>
            <a:ext cx="998015" cy="998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84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D3A7AE-D926-4E3E-9628-4F776A398E57}"/>
              </a:ext>
            </a:extLst>
          </p:cNvPr>
          <p:cNvPicPr>
            <a:picLocks noChangeAspect="1"/>
          </p:cNvPicPr>
          <p:nvPr/>
        </p:nvPicPr>
        <p:blipFill rotWithShape="1">
          <a:blip r:embed="rId3"/>
          <a:srcRect l="30109" t="53142" r="33913" b="24046"/>
          <a:stretch/>
        </p:blipFill>
        <p:spPr>
          <a:xfrm>
            <a:off x="1654629" y="4833508"/>
            <a:ext cx="9143999" cy="2024492"/>
          </a:xfrm>
          <a:prstGeom prst="rect">
            <a:avLst/>
          </a:prstGeom>
        </p:spPr>
      </p:pic>
      <p:sp>
        <p:nvSpPr>
          <p:cNvPr id="7" name="Oval 6">
            <a:extLst>
              <a:ext uri="{FF2B5EF4-FFF2-40B4-BE49-F238E27FC236}">
                <a16:creationId xmlns:a16="http://schemas.microsoft.com/office/drawing/2014/main" id="{D9F175EC-AC5D-4637-85E0-31555FF99190}"/>
              </a:ext>
            </a:extLst>
          </p:cNvPr>
          <p:cNvSpPr/>
          <p:nvPr/>
        </p:nvSpPr>
        <p:spPr>
          <a:xfrm>
            <a:off x="7910286" y="5399312"/>
            <a:ext cx="740228" cy="57426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a:t>
            </a:r>
            <a:endParaRPr lang="en-US" b="1" dirty="0"/>
          </a:p>
        </p:txBody>
      </p:sp>
    </p:spTree>
    <p:extLst>
      <p:ext uri="{BB962C8B-B14F-4D97-AF65-F5344CB8AC3E}">
        <p14:creationId xmlns:p14="http://schemas.microsoft.com/office/powerpoint/2010/main" val="302345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447AF7C-338F-4750-8CEB-EE8F3A5D16EA}"/>
              </a:ext>
            </a:extLst>
          </p:cNvPr>
          <p:cNvSpPr>
            <a:spLocks noGrp="1"/>
          </p:cNvSpPr>
          <p:nvPr>
            <p:ph type="subTitle" idx="1"/>
          </p:nvPr>
        </p:nvSpPr>
        <p:spPr/>
        <p:txBody>
          <a:bodyPr/>
          <a:lstStyle/>
          <a:p>
            <a:endParaRPr lang="en-US"/>
          </a:p>
        </p:txBody>
      </p:sp>
      <p:pic>
        <p:nvPicPr>
          <p:cNvPr id="1028" name="Picture 4">
            <a:extLst>
              <a:ext uri="{FF2B5EF4-FFF2-40B4-BE49-F238E27FC236}">
                <a16:creationId xmlns:a16="http://schemas.microsoft.com/office/drawing/2014/main" id="{E67D1E11-27AE-4A62-A658-D4515F0537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286B96-1C0F-4E4D-9D56-53F99E4A10FC}"/>
              </a:ext>
            </a:extLst>
          </p:cNvPr>
          <p:cNvSpPr txBox="1"/>
          <p:nvPr/>
        </p:nvSpPr>
        <p:spPr>
          <a:xfrm>
            <a:off x="0" y="4272677"/>
            <a:ext cx="5065485" cy="258532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prstClr val="black"/>
                </a:solidFill>
              </a:rPr>
              <a:t>Hai </a:t>
            </a:r>
            <a:r>
              <a:rPr lang="en-US" dirty="0" err="1">
                <a:solidFill>
                  <a:prstClr val="black"/>
                </a:solidFill>
              </a:rPr>
              <a:t>bạn</a:t>
            </a:r>
            <a:r>
              <a:rPr lang="en-US" dirty="0">
                <a:solidFill>
                  <a:prstClr val="black"/>
                </a:solidFill>
              </a:rPr>
              <a:t> </a:t>
            </a:r>
            <a:r>
              <a:rPr lang="en-US" dirty="0" err="1">
                <a:solidFill>
                  <a:prstClr val="black"/>
                </a:solidFill>
              </a:rPr>
              <a:t>Thỏ</a:t>
            </a:r>
            <a:r>
              <a:rPr lang="en-US" dirty="0">
                <a:solidFill>
                  <a:prstClr val="black"/>
                </a:solidFill>
              </a:rPr>
              <a:t> </a:t>
            </a:r>
            <a:r>
              <a:rPr lang="en-US" dirty="0" err="1">
                <a:solidFill>
                  <a:prstClr val="black"/>
                </a:solidFill>
              </a:rPr>
              <a:t>trong</a:t>
            </a:r>
            <a:r>
              <a:rPr lang="en-US" dirty="0">
                <a:solidFill>
                  <a:prstClr val="black"/>
                </a:solidFill>
              </a:rPr>
              <a:t> </a:t>
            </a:r>
            <a:r>
              <a:rPr lang="en-US" dirty="0" err="1">
                <a:solidFill>
                  <a:prstClr val="black"/>
                </a:solidFill>
              </a:rPr>
              <a:t>bức</a:t>
            </a:r>
            <a:r>
              <a:rPr lang="en-US" dirty="0">
                <a:solidFill>
                  <a:prstClr val="black"/>
                </a:solidFill>
              </a:rPr>
              <a:t> </a:t>
            </a:r>
            <a:r>
              <a:rPr lang="en-US" dirty="0" err="1">
                <a:solidFill>
                  <a:prstClr val="black"/>
                </a:solidFill>
              </a:rPr>
              <a:t>tranh</a:t>
            </a:r>
            <a:r>
              <a:rPr lang="en-US" dirty="0">
                <a:solidFill>
                  <a:prstClr val="black"/>
                </a:solidFill>
              </a:rPr>
              <a:t> </a:t>
            </a:r>
            <a:r>
              <a:rPr lang="en-US" dirty="0" err="1">
                <a:solidFill>
                  <a:prstClr val="black"/>
                </a:solidFill>
              </a:rPr>
              <a:t>đang</a:t>
            </a:r>
            <a:r>
              <a:rPr lang="en-US" dirty="0">
                <a:solidFill>
                  <a:prstClr val="black"/>
                </a:solidFill>
              </a:rPr>
              <a:t> </a:t>
            </a:r>
            <a:r>
              <a:rPr lang="en-US" dirty="0" err="1">
                <a:solidFill>
                  <a:prstClr val="black"/>
                </a:solidFill>
              </a:rPr>
              <a:t>làm</a:t>
            </a:r>
            <a:r>
              <a:rPr lang="en-US" dirty="0">
                <a:solidFill>
                  <a:prstClr val="black"/>
                </a:solidFill>
              </a:rPr>
              <a:t> </a:t>
            </a:r>
            <a:r>
              <a:rPr lang="en-US" dirty="0" err="1">
                <a:solidFill>
                  <a:prstClr val="black"/>
                </a:solidFill>
              </a:rPr>
              <a:t>gì</a:t>
            </a:r>
            <a:r>
              <a:rPr lang="en-US" dirty="0">
                <a:solidFill>
                  <a:prstClr val="black"/>
                </a:solidFill>
              </a:rPr>
              <a:t> </a:t>
            </a:r>
            <a:r>
              <a:rPr lang="en-US" dirty="0" err="1">
                <a:solidFill>
                  <a:prstClr val="black"/>
                </a:solidFill>
              </a:rPr>
              <a:t>đó</a:t>
            </a:r>
            <a:r>
              <a:rPr lang="en-US" dirty="0">
                <a:solidFill>
                  <a:prstClr val="black"/>
                </a:solidFill>
              </a:rPr>
              <a:t>? </a:t>
            </a:r>
            <a:r>
              <a:rPr lang="en-US" dirty="0" err="1">
                <a:solidFill>
                  <a:prstClr val="black"/>
                </a:solidFill>
              </a:rPr>
              <a:t>Cảm</a:t>
            </a:r>
            <a:r>
              <a:rPr lang="en-US" dirty="0">
                <a:solidFill>
                  <a:prstClr val="black"/>
                </a:solidFill>
              </a:rPr>
              <a:t> </a:t>
            </a:r>
            <a:r>
              <a:rPr lang="en-US" dirty="0" err="1">
                <a:solidFill>
                  <a:prstClr val="black"/>
                </a:solidFill>
              </a:rPr>
              <a:t>xúc</a:t>
            </a:r>
            <a:r>
              <a:rPr lang="en-US" dirty="0">
                <a:solidFill>
                  <a:prstClr val="black"/>
                </a:solidFill>
              </a:rPr>
              <a:t> </a:t>
            </a:r>
            <a:r>
              <a:rPr lang="en-US" dirty="0" err="1">
                <a:solidFill>
                  <a:prstClr val="black"/>
                </a:solidFill>
              </a:rPr>
              <a:t>của</a:t>
            </a:r>
            <a:r>
              <a:rPr lang="en-US" dirty="0">
                <a:solidFill>
                  <a:prstClr val="black"/>
                </a:solidFill>
              </a:rPr>
              <a:t> </a:t>
            </a:r>
            <a:r>
              <a:rPr lang="en-US" dirty="0" err="1">
                <a:solidFill>
                  <a:prstClr val="black"/>
                </a:solidFill>
              </a:rPr>
              <a:t>các</a:t>
            </a:r>
            <a:r>
              <a:rPr lang="en-US" dirty="0">
                <a:solidFill>
                  <a:prstClr val="black"/>
                </a:solidFill>
              </a:rPr>
              <a:t> </a:t>
            </a:r>
            <a:r>
              <a:rPr lang="en-US" dirty="0" err="1">
                <a:solidFill>
                  <a:prstClr val="black"/>
                </a:solidFill>
              </a:rPr>
              <a:t>bạn</a:t>
            </a:r>
            <a:r>
              <a:rPr lang="en-US" dirty="0">
                <a:solidFill>
                  <a:prstClr val="black"/>
                </a:solidFill>
              </a:rPr>
              <a:t> </a:t>
            </a:r>
            <a:r>
              <a:rPr lang="en-US" dirty="0" err="1">
                <a:solidFill>
                  <a:prstClr val="black"/>
                </a:solidFill>
              </a:rPr>
              <a:t>ấy</a:t>
            </a:r>
            <a:r>
              <a:rPr lang="en-US" dirty="0">
                <a:solidFill>
                  <a:prstClr val="black"/>
                </a:solidFill>
              </a:rPr>
              <a:t> </a:t>
            </a:r>
            <a:r>
              <a:rPr lang="en-US" dirty="0" err="1">
                <a:solidFill>
                  <a:prstClr val="black"/>
                </a:solidFill>
              </a:rPr>
              <a:t>ntn</a:t>
            </a:r>
            <a:r>
              <a:rPr lang="en-US" dirty="0">
                <a:solidFill>
                  <a:prstClr val="black"/>
                </a:solidFill>
              </a:rPr>
              <a:t>?</a:t>
            </a:r>
          </a:p>
          <a:p>
            <a:r>
              <a:rPr lang="en-US" dirty="0">
                <a:solidFill>
                  <a:prstClr val="black"/>
                </a:solidFill>
              </a:rPr>
              <a:t>(</a:t>
            </a:r>
            <a:r>
              <a:rPr lang="en-US" dirty="0" err="1">
                <a:solidFill>
                  <a:prstClr val="black"/>
                </a:solidFill>
              </a:rPr>
              <a:t>Vui</a:t>
            </a:r>
            <a:r>
              <a:rPr lang="en-US" dirty="0">
                <a:solidFill>
                  <a:prstClr val="black"/>
                </a:solidFill>
              </a:rPr>
              <a:t> </a:t>
            </a:r>
            <a:r>
              <a:rPr lang="en-US" dirty="0" err="1">
                <a:solidFill>
                  <a:prstClr val="black"/>
                </a:solidFill>
              </a:rPr>
              <a:t>mừng</a:t>
            </a:r>
            <a:r>
              <a:rPr lang="en-US" dirty="0">
                <a:solidFill>
                  <a:prstClr val="black"/>
                </a:solidFill>
              </a:rPr>
              <a:t> </a:t>
            </a:r>
            <a:r>
              <a:rPr lang="en-US" dirty="0" err="1">
                <a:solidFill>
                  <a:prstClr val="black"/>
                </a:solidFill>
              </a:rPr>
              <a:t>hớn</a:t>
            </a:r>
            <a:r>
              <a:rPr lang="en-US" dirty="0">
                <a:solidFill>
                  <a:prstClr val="black"/>
                </a:solidFill>
              </a:rPr>
              <a:t> </a:t>
            </a:r>
            <a:r>
              <a:rPr lang="en-US" dirty="0" err="1">
                <a:solidFill>
                  <a:prstClr val="black"/>
                </a:solidFill>
              </a:rPr>
              <a:t>hở</a:t>
            </a:r>
            <a:r>
              <a:rPr lang="en-US" dirty="0">
                <a:solidFill>
                  <a:prstClr val="black"/>
                </a:solidFill>
              </a:rPr>
              <a:t> </a:t>
            </a:r>
            <a:r>
              <a:rPr lang="en-US" dirty="0" err="1">
                <a:solidFill>
                  <a:prstClr val="black"/>
                </a:solidFill>
              </a:rPr>
              <a:t>chạy</a:t>
            </a:r>
            <a:r>
              <a:rPr lang="en-US" dirty="0">
                <a:solidFill>
                  <a:prstClr val="black"/>
                </a:solidFill>
              </a:rPr>
              <a:t> ra </a:t>
            </a:r>
            <a:r>
              <a:rPr lang="en-US" dirty="0" err="1">
                <a:solidFill>
                  <a:prstClr val="black"/>
                </a:solidFill>
              </a:rPr>
              <a:t>cửa</a:t>
            </a:r>
            <a:r>
              <a:rPr lang="en-US" dirty="0">
                <a:solidFill>
                  <a:prstClr val="black"/>
                </a:solidFill>
              </a:rPr>
              <a:t> </a:t>
            </a:r>
            <a:r>
              <a:rPr lang="en-US" dirty="0" err="1">
                <a:solidFill>
                  <a:prstClr val="black"/>
                </a:solidFill>
              </a:rPr>
              <a:t>đón</a:t>
            </a:r>
            <a:r>
              <a:rPr lang="en-US" dirty="0">
                <a:solidFill>
                  <a:prstClr val="black"/>
                </a:solidFill>
              </a:rPr>
              <a:t> </a:t>
            </a:r>
            <a:r>
              <a:rPr lang="en-US" dirty="0" err="1">
                <a:solidFill>
                  <a:prstClr val="black"/>
                </a:solidFill>
              </a:rPr>
              <a:t>mẹ</a:t>
            </a:r>
            <a:r>
              <a:rPr lang="en-US" dirty="0">
                <a:solidFill>
                  <a:prstClr val="black"/>
                </a:solidFill>
              </a:rPr>
              <a:t>.</a:t>
            </a:r>
          </a:p>
          <a:p>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Chắc</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hẳn</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mẹ</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của</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hai</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bạn</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Thỏ</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đã</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vắng</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nhà</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một</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lúc</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phải</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không</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các</a:t>
            </a:r>
            <a:r>
              <a:rPr lang="en-US" dirty="0">
                <a:solidFill>
                  <a:prstClr val="black"/>
                </a:solidFill>
                <a:sym typeface="Wingdings" panose="05000000000000000000" pitchFamily="2" charset="2"/>
              </a:rPr>
              <a:t> con? Khi </a:t>
            </a:r>
            <a:r>
              <a:rPr lang="en-US" dirty="0" err="1">
                <a:solidFill>
                  <a:prstClr val="black"/>
                </a:solidFill>
                <a:sym typeface="Wingdings" panose="05000000000000000000" pitchFamily="2" charset="2"/>
              </a:rPr>
              <a:t>mẹ</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vắng</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nhà</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chúng</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mình</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rất</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nhớ</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mẹ</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phải</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không</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nào</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Và</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có</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bạn</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nhỏ</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khi</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mẹ</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đi</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vắng</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bạn</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ấy</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hát</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để</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mẹ</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về</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với</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mình</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đấy</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Chúng</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mình</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cùng</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xem</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bạn</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ấy</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hát</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cùng</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với</a:t>
            </a:r>
            <a:r>
              <a:rPr lang="en-US" dirty="0">
                <a:solidFill>
                  <a:prstClr val="black"/>
                </a:solidFill>
                <a:sym typeface="Wingdings" panose="05000000000000000000" pitchFamily="2" charset="2"/>
              </a:rPr>
              <a:t> ai qua </a:t>
            </a:r>
            <a:r>
              <a:rPr lang="en-US" dirty="0" err="1">
                <a:solidFill>
                  <a:prstClr val="black"/>
                </a:solidFill>
                <a:sym typeface="Wingdings" panose="05000000000000000000" pitchFamily="2" charset="2"/>
              </a:rPr>
              <a:t>bài</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hát</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Mẹ</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đi</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vắng</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của</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nhạc</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sĩ</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Trịnh</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Công</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Sơn</a:t>
            </a:r>
            <a:r>
              <a:rPr lang="en-US" dirty="0">
                <a:solidFill>
                  <a:prstClr val="black"/>
                </a:solidFill>
                <a:sym typeface="Wingdings" panose="05000000000000000000" pitchFamily="2" charset="2"/>
              </a:rPr>
              <a:t> </a:t>
            </a:r>
            <a:r>
              <a:rPr lang="en-US" dirty="0" err="1">
                <a:solidFill>
                  <a:prstClr val="black"/>
                </a:solidFill>
                <a:sym typeface="Wingdings" panose="05000000000000000000" pitchFamily="2" charset="2"/>
              </a:rPr>
              <a:t>nhé</a:t>
            </a:r>
            <a:r>
              <a:rPr lang="en-US" dirty="0">
                <a:solidFill>
                  <a:prstClr val="black"/>
                </a:solidFill>
                <a:sym typeface="Wingdings" panose="05000000000000000000" pitchFamily="2" charset="2"/>
              </a:rPr>
              <a:t>.</a:t>
            </a:r>
            <a:endParaRPr lang="en-US" dirty="0">
              <a:solidFill>
                <a:prstClr val="black"/>
              </a:solidFill>
            </a:endParaRPr>
          </a:p>
        </p:txBody>
      </p:sp>
    </p:spTree>
    <p:extLst>
      <p:ext uri="{BB962C8B-B14F-4D97-AF65-F5344CB8AC3E}">
        <p14:creationId xmlns:p14="http://schemas.microsoft.com/office/powerpoint/2010/main" val="644169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699846"/>
            <a:ext cx="11872686" cy="1077218"/>
          </a:xfrm>
          <a:prstGeom prst="rect">
            <a:avLst/>
          </a:prstGeom>
        </p:spPr>
        <p:txBody>
          <a:bodyPr wrap="square">
            <a:spAutoFit/>
          </a:bodyPr>
          <a:lstStyle/>
          <a:p>
            <a:r>
              <a:rPr lang="en-US" sz="3200">
                <a:solidFill>
                  <a:srgbClr val="000000"/>
                </a:solidFill>
                <a:latin typeface="Times New Roman"/>
                <a:ea typeface="Times New Roman"/>
                <a:cs typeface="Times New Roman"/>
              </a:rPr>
              <a:t>Nghe đọc mẫu đồng thời GV làm mẫu ký hiệu bàn tay song. Hướng dẫn HS ôn đọc cao độ 3 nốt Mi- Son- La và ôn ký hiệu bàn tay</a:t>
            </a:r>
            <a:endParaRPr lang="en-US" sz="3200">
              <a:solidFill>
                <a:srgbClr val="000000"/>
              </a:solidFill>
              <a:latin typeface="Calibri"/>
              <a:ea typeface="Times New Roman"/>
              <a:cs typeface="Times New Roman"/>
            </a:endParaRPr>
          </a:p>
        </p:txBody>
      </p:sp>
      <p:pic>
        <p:nvPicPr>
          <p:cNvPr id="5" name="DOC MAU KY HIEU BAN TA M S 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2478549"/>
            <a:ext cx="6183086" cy="4315726"/>
          </a:xfrm>
          <a:prstGeom prst="rect">
            <a:avLst/>
          </a:prstGeom>
        </p:spPr>
      </p:pic>
      <p:pic>
        <p:nvPicPr>
          <p:cNvPr id="6" name="NHAC NEN KY HIEU BAN TAY.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607479" y="2478549"/>
            <a:ext cx="5584521" cy="4384594"/>
          </a:xfrm>
          <a:prstGeom prst="rect">
            <a:avLst/>
          </a:prstGeom>
        </p:spPr>
      </p:pic>
      <p:sp>
        <p:nvSpPr>
          <p:cNvPr id="7" name="TextBox 6"/>
          <p:cNvSpPr txBox="1"/>
          <p:nvPr/>
        </p:nvSpPr>
        <p:spPr>
          <a:xfrm>
            <a:off x="1893418" y="2102768"/>
            <a:ext cx="1954060" cy="3757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solidFill>
                  <a:srgbClr val="FF0000"/>
                </a:solidFill>
              </a:rPr>
              <a:t>Video đọc mẫu</a:t>
            </a:r>
          </a:p>
        </p:txBody>
      </p:sp>
      <p:sp>
        <p:nvSpPr>
          <p:cNvPr id="9" name="TextBox 8"/>
          <p:cNvSpPr txBox="1"/>
          <p:nvPr/>
        </p:nvSpPr>
        <p:spPr>
          <a:xfrm>
            <a:off x="8632521" y="2085655"/>
            <a:ext cx="1954060" cy="3757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solidFill>
                  <a:srgbClr val="FF0000"/>
                </a:solidFill>
              </a:rPr>
              <a:t>Video luyện tập</a:t>
            </a:r>
          </a:p>
        </p:txBody>
      </p:sp>
      <p:sp>
        <p:nvSpPr>
          <p:cNvPr id="3" name="TextBox 2"/>
          <p:cNvSpPr txBox="1"/>
          <p:nvPr/>
        </p:nvSpPr>
        <p:spPr>
          <a:xfrm>
            <a:off x="4034971" y="14514"/>
            <a:ext cx="4597550" cy="523220"/>
          </a:xfrm>
          <a:prstGeom prst="rect">
            <a:avLst/>
          </a:prstGeom>
          <a:noFill/>
        </p:spPr>
        <p:txBody>
          <a:bodyPr wrap="square" rtlCol="0">
            <a:spAutoFit/>
          </a:bodyPr>
          <a:lstStyle/>
          <a:p>
            <a:r>
              <a:rPr lang="en-US" sz="2800" b="1">
                <a:solidFill>
                  <a:srgbClr val="002060"/>
                </a:solidFill>
              </a:rPr>
              <a:t>2.ĐỌC NHẠC: MI-SO-LA</a:t>
            </a:r>
          </a:p>
        </p:txBody>
      </p:sp>
    </p:spTree>
    <p:extLst>
      <p:ext uri="{BB962C8B-B14F-4D97-AF65-F5344CB8AC3E}">
        <p14:creationId xmlns:p14="http://schemas.microsoft.com/office/powerpoint/2010/main" val="2526350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oc mau doc nhac mau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1"/>
          </a:xfrm>
          <a:prstGeom prst="rect">
            <a:avLst/>
          </a:prstGeom>
        </p:spPr>
      </p:pic>
      <p:sp>
        <p:nvSpPr>
          <p:cNvPr id="4" name="TextBox 3"/>
          <p:cNvSpPr txBox="1"/>
          <p:nvPr/>
        </p:nvSpPr>
        <p:spPr>
          <a:xfrm>
            <a:off x="776514" y="5301565"/>
            <a:ext cx="11045371" cy="646331"/>
          </a:xfrm>
          <a:prstGeom prst="rect">
            <a:avLst/>
          </a:prstGeom>
          <a:noFill/>
        </p:spPr>
        <p:txBody>
          <a:bodyPr wrap="square" rtlCol="0">
            <a:spAutoFit/>
          </a:bodyPr>
          <a:lstStyle/>
          <a:p>
            <a:r>
              <a:rPr lang="en-US" sz="3600"/>
              <a:t>HS nghe đọc mẫu âm mẫu 1, đồng thời nhìn thế tay</a:t>
            </a:r>
          </a:p>
        </p:txBody>
      </p:sp>
    </p:spTree>
    <p:extLst>
      <p:ext uri="{BB962C8B-B14F-4D97-AF65-F5344CB8AC3E}">
        <p14:creationId xmlns:p14="http://schemas.microsoft.com/office/powerpoint/2010/main" val="4106452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c nen doc mau doc nhac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337981"/>
          </a:xfrm>
          <a:prstGeom prst="rect">
            <a:avLst/>
          </a:prstGeom>
        </p:spPr>
      </p:pic>
      <p:sp>
        <p:nvSpPr>
          <p:cNvPr id="5" name="TextBox 4"/>
          <p:cNvSpPr txBox="1"/>
          <p:nvPr/>
        </p:nvSpPr>
        <p:spPr>
          <a:xfrm>
            <a:off x="2111829" y="4846543"/>
            <a:ext cx="8382000" cy="1200329"/>
          </a:xfrm>
          <a:prstGeom prst="rect">
            <a:avLst/>
          </a:prstGeom>
          <a:noFill/>
        </p:spPr>
        <p:txBody>
          <a:bodyPr wrap="square" rtlCol="0">
            <a:spAutoFit/>
          </a:bodyPr>
          <a:lstStyle/>
          <a:p>
            <a:r>
              <a:rPr lang="en-US" sz="3600"/>
              <a:t>HS luyện tập đọc mẫu âm 1 kết hợp làm ký hiệu bàn tay với các hình thức</a:t>
            </a:r>
          </a:p>
        </p:txBody>
      </p:sp>
    </p:spTree>
    <p:extLst>
      <p:ext uri="{BB962C8B-B14F-4D97-AF65-F5344CB8AC3E}">
        <p14:creationId xmlns:p14="http://schemas.microsoft.com/office/powerpoint/2010/main" val="955656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93486" y="108484"/>
            <a:ext cx="8824686" cy="830997"/>
          </a:xfrm>
          <a:prstGeom prst="rect">
            <a:avLst/>
          </a:prstGeom>
        </p:spPr>
        <p:txBody>
          <a:bodyPr wrap="square">
            <a:spAutoFit/>
          </a:bodyPr>
          <a:lstStyle/>
          <a:p>
            <a:r>
              <a:rPr lang="en-US" sz="2400">
                <a:solidFill>
                  <a:srgbClr val="000000"/>
                </a:solidFill>
              </a:rPr>
              <a:t>H</a:t>
            </a:r>
            <a:r>
              <a:rPr lang="vi-VN" sz="2400">
                <a:solidFill>
                  <a:srgbClr val="000000"/>
                </a:solidFill>
              </a:rPr>
              <a:t>ướng dẫn Hs luyện đọc nhạc các mẫu âm</a:t>
            </a:r>
            <a:r>
              <a:rPr lang="en-US" sz="2400">
                <a:solidFill>
                  <a:srgbClr val="000000"/>
                </a:solidFill>
              </a:rPr>
              <a:t> tham khảo dưới nếu còn thời gian</a:t>
            </a:r>
            <a:r>
              <a:rPr lang="vi-VN" sz="2400">
                <a:solidFill>
                  <a:srgbClr val="000000"/>
                </a:solidFill>
              </a:rPr>
              <a:t> kết hợp thể hiện kí hiệu bàn tay</a:t>
            </a:r>
            <a:endParaRPr lang="en-US" sz="2400">
              <a:solidFill>
                <a:srgbClr val="000000"/>
              </a:solidFill>
            </a:endParaRPr>
          </a:p>
        </p:txBody>
      </p:sp>
      <p:pic>
        <p:nvPicPr>
          <p:cNvPr id="2050" name="Picture 2" descr="C:\Users\Administrator\Desktop\2021-07-03_1615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3086"/>
            <a:ext cx="8461829" cy="314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565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6056" y="1905000"/>
            <a:ext cx="3826329" cy="4953000"/>
          </a:xfrm>
          <a:prstGeom prst="rect">
            <a:avLst/>
          </a:prstGeom>
        </p:spPr>
      </p:pic>
      <p:pic>
        <p:nvPicPr>
          <p:cNvPr id="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785257"/>
            <a:ext cx="8055429" cy="50727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1599" y="638629"/>
            <a:ext cx="8998857" cy="954107"/>
          </a:xfrm>
          <a:prstGeom prst="rect">
            <a:avLst/>
          </a:prstGeom>
        </p:spPr>
        <p:txBody>
          <a:bodyPr wrap="square">
            <a:spAutoFit/>
          </a:bodyPr>
          <a:lstStyle/>
          <a:p>
            <a:r>
              <a:rPr lang="en-US" b="1">
                <a:latin typeface="Times New Roman"/>
                <a:ea typeface="Calibri"/>
              </a:rPr>
              <a:t>-</a:t>
            </a:r>
            <a:r>
              <a:rPr lang="en-US" sz="2800">
                <a:latin typeface="Times New Roman"/>
                <a:ea typeface="Calibri"/>
              </a:rPr>
              <a:t>Gv gõ trống và yêu cầu HS quan sát, lắng nghe, vận động phù hợp với nhịp điệu như hướng dẫn dưới</a:t>
            </a:r>
            <a:endParaRPr lang="en-US" sz="2800"/>
          </a:p>
        </p:txBody>
      </p:sp>
      <p:pic>
        <p:nvPicPr>
          <p:cNvPr id="7" name="AT TROG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94419" y="3145971"/>
            <a:ext cx="609600" cy="609600"/>
          </a:xfrm>
          <a:prstGeom prst="rect">
            <a:avLst/>
          </a:prstGeom>
        </p:spPr>
      </p:pic>
      <p:pic>
        <p:nvPicPr>
          <p:cNvPr id="10" name="AT TROG 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794419" y="1357086"/>
            <a:ext cx="609600" cy="609600"/>
          </a:xfrm>
          <a:prstGeom prst="rect">
            <a:avLst/>
          </a:prstGeom>
        </p:spPr>
      </p:pic>
      <p:pic>
        <p:nvPicPr>
          <p:cNvPr id="11" name="AT TROG 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099219" y="5635172"/>
            <a:ext cx="609600" cy="609600"/>
          </a:xfrm>
          <a:prstGeom prst="rect">
            <a:avLst/>
          </a:prstGeom>
        </p:spPr>
      </p:pic>
      <p:sp>
        <p:nvSpPr>
          <p:cNvPr id="12" name="TextBox 11"/>
          <p:cNvSpPr txBox="1"/>
          <p:nvPr/>
        </p:nvSpPr>
        <p:spPr>
          <a:xfrm>
            <a:off x="1493737" y="16968"/>
            <a:ext cx="856194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kern="0">
                <a:solidFill>
                  <a:srgbClr val="002060"/>
                </a:solidFill>
              </a:rPr>
              <a:t>3. TRẢI NGHIỆM VÀ KHÁM PHÁ</a:t>
            </a:r>
            <a:r>
              <a:rPr kumimoji="0" lang="en-US" sz="2000" b="1" i="0" u="none" strike="noStrike" kern="0" cap="none" spc="0" normalizeH="0" baseline="0" noProof="0">
                <a:ln>
                  <a:noFill/>
                </a:ln>
                <a:solidFill>
                  <a:srgbClr val="002060"/>
                </a:solidFill>
                <a:effectLst/>
                <a:uLnTx/>
                <a:uFillTx/>
              </a:rPr>
              <a:t>: VẬN ĐỘNG THEO TIẾNG TRỐNG</a:t>
            </a:r>
          </a:p>
        </p:txBody>
      </p:sp>
    </p:spTree>
    <p:extLst>
      <p:ext uri="{BB962C8B-B14F-4D97-AF65-F5344CB8AC3E}">
        <p14:creationId xmlns:p14="http://schemas.microsoft.com/office/powerpoint/2010/main" val="1114318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972"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158"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503983" y="0"/>
            <a:ext cx="8688017" cy="4949371"/>
          </a:xfrm>
          <a:prstGeom prst="rect">
            <a:avLst/>
          </a:prstGeom>
          <a:noFill/>
        </p:spPr>
        <p:txBody>
          <a:bodyPr wrap="square" rtlCol="0">
            <a:prstTxWarp prst="textArchUpPour">
              <a:avLst/>
            </a:prstTxWarp>
            <a:spAutoFit/>
          </a:bodyPr>
          <a:lstStyle/>
          <a:p>
            <a:r>
              <a:rPr lang="en-US" sz="4400" i="1">
                <a:solidFill>
                  <a:srgbClr val="002060"/>
                </a:solidFill>
              </a:rPr>
              <a:t>GIÁO DỤC-CỦNG CỐ-DẶN DÒ</a:t>
            </a:r>
          </a:p>
        </p:txBody>
      </p:sp>
    </p:spTree>
    <p:extLst>
      <p:ext uri="{BB962C8B-B14F-4D97-AF65-F5344CB8AC3E}">
        <p14:creationId xmlns:p14="http://schemas.microsoft.com/office/powerpoint/2010/main" val="3077394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6743"/>
            <a:ext cx="12192000" cy="661125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1973943"/>
          </a:xfrm>
          <a:prstGeom prst="rect">
            <a:avLst/>
          </a:prstGeom>
        </p:spPr>
      </p:pic>
      <p:pic>
        <p:nvPicPr>
          <p:cNvPr id="2" name="ME DI VAG BEAT BG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828" y="5421085"/>
            <a:ext cx="609600" cy="609600"/>
          </a:xfrm>
          <a:prstGeom prst="rect">
            <a:avLst/>
          </a:prstGeom>
        </p:spPr>
      </p:pic>
      <p:sp>
        <p:nvSpPr>
          <p:cNvPr id="9" name="TextBox 8"/>
          <p:cNvSpPr txBox="1"/>
          <p:nvPr/>
        </p:nvSpPr>
        <p:spPr>
          <a:xfrm>
            <a:off x="4956627" y="1377700"/>
            <a:ext cx="7213601" cy="1192484"/>
          </a:xfrm>
          <a:prstGeom prst="rect">
            <a:avLst/>
          </a:prstGeom>
          <a:noFill/>
        </p:spPr>
        <p:txBody>
          <a:bodyPr wrap="square" rtlCol="0">
            <a:prstTxWarp prst="textCurveDown">
              <a:avLst/>
            </a:prstTxWarp>
            <a:spAutoFit/>
          </a:bodyPr>
          <a:lstStyle/>
          <a:p>
            <a:r>
              <a:rPr lang="en-US" sz="4000" kern="0">
                <a:solidFill>
                  <a:srgbClr val="002060"/>
                </a:solidFill>
              </a:rPr>
              <a:t>Chúc quý thầy cô mạnh khỏe các em học sinh chăm ngoan học giỏi</a:t>
            </a:r>
          </a:p>
        </p:txBody>
      </p:sp>
      <p:sp>
        <p:nvSpPr>
          <p:cNvPr id="10" name="Rectangle 9"/>
          <p:cNvSpPr/>
          <p:nvPr/>
        </p:nvSpPr>
        <p:spPr>
          <a:xfrm>
            <a:off x="10" y="6488668"/>
            <a:ext cx="7112845" cy="369332"/>
          </a:xfrm>
          <a:prstGeom prst="rect">
            <a:avLst/>
          </a:prstGeom>
        </p:spPr>
        <p:txBody>
          <a:bodyPr wrap="none">
            <a:spAutoFit/>
          </a:bodyPr>
          <a:lstStyle/>
          <a:p>
            <a:r>
              <a:rPr lang="en-US" i="1" kern="0">
                <a:solidFill>
                  <a:sysClr val="windowText" lastClr="000000"/>
                </a:solidFill>
              </a:rPr>
              <a:t>Bản quyền TT-ÂN-Phi Trường 0987508433 cấm chia sẻ dưới mọi hình thức</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0852" y="4831933"/>
            <a:ext cx="246057" cy="197266"/>
          </a:xfrm>
          <a:prstGeom prst="rect">
            <a:avLst/>
          </a:prstGeom>
        </p:spPr>
      </p:pic>
    </p:spTree>
    <p:extLst>
      <p:ext uri="{BB962C8B-B14F-4D97-AF65-F5344CB8AC3E}">
        <p14:creationId xmlns:p14="http://schemas.microsoft.com/office/powerpoint/2010/main" val="3881934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4158342" y="841874"/>
            <a:ext cx="201451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002060"/>
                </a:solidFill>
                <a:effectLst/>
                <a:uLnTx/>
                <a:uFillTx/>
              </a:rPr>
              <a:t>TIẾT 13</a:t>
            </a:r>
          </a:p>
        </p:txBody>
      </p:sp>
      <p:sp>
        <p:nvSpPr>
          <p:cNvPr id="8" name="TextBox 7"/>
          <p:cNvSpPr txBox="1"/>
          <p:nvPr/>
        </p:nvSpPr>
        <p:spPr>
          <a:xfrm>
            <a:off x="2264229" y="1762366"/>
            <a:ext cx="63137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b="1" kern="0">
                <a:solidFill>
                  <a:srgbClr val="002060"/>
                </a:solidFill>
              </a:rPr>
              <a:t>HỌC HÁT BÀI: MẸ ĐI VẮNG</a:t>
            </a:r>
            <a:endParaRPr kumimoji="0" lang="en-US" sz="3600" b="1" i="0" u="none" strike="noStrike" kern="0" cap="none" spc="0" normalizeH="0" baseline="0" noProof="0">
              <a:ln>
                <a:noFill/>
              </a:ln>
              <a:solidFill>
                <a:srgbClr val="002060"/>
              </a:solidFill>
              <a:effectLst/>
              <a:uLnTx/>
              <a:uFillTx/>
            </a:endParaRPr>
          </a:p>
        </p:txBody>
      </p:sp>
      <p:sp>
        <p:nvSpPr>
          <p:cNvPr id="9" name="TextBox 8"/>
          <p:cNvSpPr txBox="1"/>
          <p:nvPr/>
        </p:nvSpPr>
        <p:spPr>
          <a:xfrm>
            <a:off x="3737428" y="2553840"/>
            <a:ext cx="3156856"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b="1" kern="0">
                <a:solidFill>
                  <a:srgbClr val="002060"/>
                </a:solidFill>
              </a:rPr>
              <a:t>ĐỌC NHẠC</a:t>
            </a:r>
            <a:endParaRPr kumimoji="0" lang="en-US" sz="3600" b="1" i="0" u="none" strike="noStrike" kern="0" cap="none" spc="0" normalizeH="0" baseline="0" noProof="0">
              <a:ln>
                <a:noFill/>
              </a:ln>
              <a:solidFill>
                <a:srgbClr val="002060"/>
              </a:solidFill>
              <a:effectLst/>
              <a:uLnTx/>
              <a:uFillTx/>
            </a:endParaRPr>
          </a:p>
        </p:txBody>
      </p:sp>
      <p:sp>
        <p:nvSpPr>
          <p:cNvPr id="10" name="TextBox 9"/>
          <p:cNvSpPr txBox="1"/>
          <p:nvPr/>
        </p:nvSpPr>
        <p:spPr>
          <a:xfrm>
            <a:off x="1656118" y="3331995"/>
            <a:ext cx="791028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b="1" kern="0" noProof="0">
                <a:solidFill>
                  <a:srgbClr val="002060"/>
                </a:solidFill>
              </a:rPr>
              <a:t>TNKP: VẬN ĐỘNG THEO TIẾNG TRỐNG</a:t>
            </a:r>
            <a:endParaRPr kumimoji="0" lang="en-US" sz="3600" b="1" i="0" u="none" strike="noStrike" kern="0" cap="none" spc="0" normalizeH="0" baseline="0" noProof="0">
              <a:ln>
                <a:noFill/>
              </a:ln>
              <a:solidFill>
                <a:srgbClr val="002060"/>
              </a:solidFill>
              <a:effectLst/>
              <a:uLnTx/>
              <a:uFillTx/>
            </a:endParaRPr>
          </a:p>
        </p:txBody>
      </p:sp>
      <p:sp>
        <p:nvSpPr>
          <p:cNvPr id="11" name="TextBox 10"/>
          <p:cNvSpPr txBox="1"/>
          <p:nvPr/>
        </p:nvSpPr>
        <p:spPr>
          <a:xfrm>
            <a:off x="1132113" y="66994"/>
            <a:ext cx="7590972" cy="2168206"/>
          </a:xfrm>
          <a:prstGeom prst="rect">
            <a:avLst/>
          </a:prstGeom>
          <a:noFill/>
        </p:spPr>
        <p:txBody>
          <a:bodyPr wrap="square" rtlCol="0">
            <a:prstTxWarp prst="textArchUpPour">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002060"/>
                </a:solidFill>
                <a:effectLst/>
                <a:uLnTx/>
                <a:uFillTx/>
              </a:rPr>
              <a:t>ÂM NHẠC 1</a:t>
            </a:r>
          </a:p>
        </p:txBody>
      </p:sp>
      <p:pic>
        <p:nvPicPr>
          <p:cNvPr id="1027" name="Picture 3" descr="C:\Users\Administrator\Desktop\logo-sachcanhdi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427" y="0"/>
            <a:ext cx="683661" cy="8657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880" y="5514105"/>
            <a:ext cx="246057" cy="197266"/>
          </a:xfrm>
          <a:prstGeom prst="rect">
            <a:avLst/>
          </a:prstGeom>
        </p:spPr>
      </p:pic>
    </p:spTree>
    <p:extLst>
      <p:ext uri="{BB962C8B-B14F-4D97-AF65-F5344CB8AC3E}">
        <p14:creationId xmlns:p14="http://schemas.microsoft.com/office/powerpoint/2010/main" val="2165113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ẹ đi vắng (Bài hát mẫ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235113" cy="6662057"/>
          </a:xfrm>
          <a:prstGeom prst="rect">
            <a:avLst/>
          </a:prstGeom>
        </p:spPr>
      </p:pic>
      <p:sp>
        <p:nvSpPr>
          <p:cNvPr id="6" name="TextBox 5"/>
          <p:cNvSpPr txBox="1"/>
          <p:nvPr/>
        </p:nvSpPr>
        <p:spPr>
          <a:xfrm>
            <a:off x="4441371" y="50018"/>
            <a:ext cx="5617029" cy="646331"/>
          </a:xfrm>
          <a:prstGeom prst="rect">
            <a:avLst/>
          </a:prstGeom>
          <a:noFill/>
        </p:spPr>
        <p:txBody>
          <a:bodyPr wrap="square" rtlCol="0">
            <a:spAutoFit/>
          </a:bodyPr>
          <a:lstStyle/>
          <a:p>
            <a:r>
              <a:rPr lang="en-US" sz="3600"/>
              <a:t>Nghe hát mẫu hoặc hát mẫu</a:t>
            </a:r>
          </a:p>
        </p:txBody>
      </p:sp>
      <p:pic>
        <p:nvPicPr>
          <p:cNvPr id="7" name="ME DI VAG BEAT BGD.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336971" y="1106714"/>
            <a:ext cx="609600" cy="609600"/>
          </a:xfrm>
          <a:prstGeom prst="rect">
            <a:avLst/>
          </a:prstGeom>
        </p:spPr>
      </p:pic>
    </p:spTree>
    <p:extLst>
      <p:ext uri="{BB962C8B-B14F-4D97-AF65-F5344CB8AC3E}">
        <p14:creationId xmlns:p14="http://schemas.microsoft.com/office/powerpoint/2010/main" val="2028362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305"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99B6-C0B6-431D-9732-7E091333CC3E}"/>
              </a:ext>
            </a:extLst>
          </p:cNvPr>
          <p:cNvSpPr>
            <a:spLocks noGrp="1"/>
          </p:cNvSpPr>
          <p:nvPr>
            <p:ph type="title"/>
          </p:nvPr>
        </p:nvSpPr>
        <p:spPr>
          <a:xfrm>
            <a:off x="1491816" y="-101220"/>
            <a:ext cx="5910470" cy="874714"/>
          </a:xfrm>
        </p:spPr>
        <p:txBody>
          <a:bodyPr>
            <a:normAutofit/>
          </a:bodyPr>
          <a:lstStyle/>
          <a:p>
            <a:pPr algn="ctr"/>
            <a:r>
              <a:rPr lang="en-US" sz="3600" b="1" dirty="0"/>
              <a:t>MẸ ĐI VẮNG</a:t>
            </a:r>
          </a:p>
        </p:txBody>
      </p:sp>
      <p:sp>
        <p:nvSpPr>
          <p:cNvPr id="4" name="Title 1">
            <a:extLst>
              <a:ext uri="{FF2B5EF4-FFF2-40B4-BE49-F238E27FC236}">
                <a16:creationId xmlns:a16="http://schemas.microsoft.com/office/drawing/2014/main" id="{61D51C00-E103-461A-9CC5-1138FAA82DE3}"/>
              </a:ext>
            </a:extLst>
          </p:cNvPr>
          <p:cNvSpPr txBox="1">
            <a:spLocks/>
          </p:cNvSpPr>
          <p:nvPr/>
        </p:nvSpPr>
        <p:spPr>
          <a:xfrm>
            <a:off x="3802743" y="312247"/>
            <a:ext cx="4644571" cy="8747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err="1"/>
              <a:t>Nhạc</a:t>
            </a:r>
            <a:r>
              <a:rPr lang="en-US" sz="2000" b="1" dirty="0"/>
              <a:t> : </a:t>
            </a:r>
            <a:r>
              <a:rPr lang="en-US" sz="2000" b="1" dirty="0" err="1"/>
              <a:t>Trịnh</a:t>
            </a:r>
            <a:r>
              <a:rPr lang="en-US" sz="2000" b="1" dirty="0"/>
              <a:t> </a:t>
            </a:r>
            <a:r>
              <a:rPr lang="en-US" sz="2000" b="1" dirty="0" err="1"/>
              <a:t>Công</a:t>
            </a:r>
            <a:r>
              <a:rPr lang="en-US" sz="2000" b="1" dirty="0"/>
              <a:t> </a:t>
            </a:r>
            <a:r>
              <a:rPr lang="en-US" sz="2000" b="1" dirty="0" err="1"/>
              <a:t>Sơn</a:t>
            </a:r>
            <a:endParaRPr lang="en-US" sz="2000" b="1" dirty="0"/>
          </a:p>
          <a:p>
            <a:pPr algn="r"/>
            <a:r>
              <a:rPr lang="en-US" sz="2000" b="1" dirty="0" err="1"/>
              <a:t>Lời</a:t>
            </a:r>
            <a:r>
              <a:rPr lang="en-US" sz="2000" b="1" dirty="0"/>
              <a:t> </a:t>
            </a:r>
            <a:r>
              <a:rPr lang="en-US" sz="2000" b="1" dirty="0" err="1"/>
              <a:t>Việt</a:t>
            </a:r>
            <a:r>
              <a:rPr lang="en-US" sz="2000" b="1" dirty="0"/>
              <a:t>: </a:t>
            </a:r>
            <a:r>
              <a:rPr lang="en-US" sz="2000" b="1" dirty="0" err="1"/>
              <a:t>Nguyễn</a:t>
            </a:r>
            <a:r>
              <a:rPr lang="en-US" sz="2000" b="1" dirty="0"/>
              <a:t> Quang </a:t>
            </a:r>
            <a:r>
              <a:rPr lang="en-US" sz="2000" b="1" dirty="0" err="1"/>
              <a:t>Dũng</a:t>
            </a:r>
            <a:endParaRPr lang="en-US" sz="2000" b="1" dirty="0"/>
          </a:p>
        </p:txBody>
      </p:sp>
      <p:sp>
        <p:nvSpPr>
          <p:cNvPr id="5" name="Content Placeholder 2">
            <a:extLst>
              <a:ext uri="{FF2B5EF4-FFF2-40B4-BE49-F238E27FC236}">
                <a16:creationId xmlns:a16="http://schemas.microsoft.com/office/drawing/2014/main" id="{24865F2B-68DD-4483-9E57-A8F7BF8F7FB8}"/>
              </a:ext>
            </a:extLst>
          </p:cNvPr>
          <p:cNvSpPr txBox="1">
            <a:spLocks/>
          </p:cNvSpPr>
          <p:nvPr/>
        </p:nvSpPr>
        <p:spPr>
          <a:xfrm>
            <a:off x="2119085" y="1168519"/>
            <a:ext cx="6676571" cy="3355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t>CÂU 1: Mẹ </a:t>
            </a:r>
            <a:r>
              <a:rPr lang="en-US" sz="3200" b="1" dirty="0" err="1"/>
              <a:t>đi</a:t>
            </a:r>
            <a:r>
              <a:rPr lang="en-US" sz="3200" b="1" dirty="0"/>
              <a:t> </a:t>
            </a:r>
            <a:r>
              <a:rPr lang="en-US" sz="3200" b="1" dirty="0" err="1"/>
              <a:t>vắng</a:t>
            </a:r>
            <a:r>
              <a:rPr lang="en-US" sz="3200" b="1" dirty="0"/>
              <a:t>, </a:t>
            </a:r>
            <a:r>
              <a:rPr lang="en-US" sz="3200" b="1" dirty="0" err="1"/>
              <a:t>mẹ</a:t>
            </a:r>
            <a:r>
              <a:rPr lang="en-US" sz="3200" b="1" dirty="0"/>
              <a:t> </a:t>
            </a:r>
            <a:r>
              <a:rPr lang="en-US" sz="3200" b="1" dirty="0" err="1"/>
              <a:t>đi</a:t>
            </a:r>
            <a:r>
              <a:rPr lang="en-US" sz="3200" b="1" dirty="0"/>
              <a:t> </a:t>
            </a:r>
            <a:r>
              <a:rPr lang="en-US" sz="3200" b="1" dirty="0" err="1"/>
              <a:t>vắng</a:t>
            </a:r>
            <a:r>
              <a:rPr lang="en-US" sz="3200" b="1" dirty="0"/>
              <a:t>.</a:t>
            </a:r>
          </a:p>
          <a:p>
            <a:pPr marL="0" indent="0">
              <a:buFont typeface="Arial" panose="020B0604020202020204" pitchFamily="34" charset="0"/>
              <a:buNone/>
            </a:pPr>
            <a:r>
              <a:rPr lang="en-US" sz="3200" b="1"/>
              <a:t>CÂU 2: Con </a:t>
            </a:r>
            <a:r>
              <a:rPr lang="en-US" sz="3200" b="1" dirty="0"/>
              <a:t>sang </a:t>
            </a:r>
            <a:r>
              <a:rPr lang="en-US" sz="3200" b="1" dirty="0" err="1"/>
              <a:t>chơi</a:t>
            </a:r>
            <a:r>
              <a:rPr lang="en-US" sz="3200" b="1" dirty="0"/>
              <a:t> </a:t>
            </a:r>
            <a:r>
              <a:rPr lang="en-US" sz="3200" b="1" dirty="0" err="1"/>
              <a:t>nhà</a:t>
            </a:r>
            <a:r>
              <a:rPr lang="en-US" sz="3200" b="1" dirty="0"/>
              <a:t> </a:t>
            </a:r>
            <a:r>
              <a:rPr lang="en-US" sz="3200" b="1" dirty="0" err="1"/>
              <a:t>bạn</a:t>
            </a:r>
            <a:r>
              <a:rPr lang="en-US" sz="3200" b="1" dirty="0"/>
              <a:t> í a.</a:t>
            </a:r>
          </a:p>
          <a:p>
            <a:pPr marL="0" indent="0">
              <a:buFont typeface="Arial" panose="020B0604020202020204" pitchFamily="34" charset="0"/>
              <a:buNone/>
            </a:pPr>
            <a:r>
              <a:rPr lang="en-US" sz="3200" b="1"/>
              <a:t>CÂU 3: Con </a:t>
            </a:r>
            <a:r>
              <a:rPr lang="en-US" sz="3200" b="1" dirty="0" err="1"/>
              <a:t>cầm</a:t>
            </a:r>
            <a:r>
              <a:rPr lang="en-US" sz="3200" b="1" dirty="0"/>
              <a:t> </a:t>
            </a:r>
            <a:r>
              <a:rPr lang="en-US" sz="3200" b="1" dirty="0" err="1"/>
              <a:t>cây</a:t>
            </a:r>
            <a:r>
              <a:rPr lang="en-US" sz="3200" b="1" dirty="0"/>
              <a:t> </a:t>
            </a:r>
            <a:r>
              <a:rPr lang="en-US" sz="3200" b="1" dirty="0" err="1"/>
              <a:t>đàn</a:t>
            </a:r>
            <a:r>
              <a:rPr lang="en-US" sz="3200" b="1" dirty="0"/>
              <a:t> con </a:t>
            </a:r>
            <a:r>
              <a:rPr lang="en-US" sz="3200" b="1" dirty="0" err="1"/>
              <a:t>hát</a:t>
            </a:r>
            <a:r>
              <a:rPr lang="en-US" sz="3200" b="1" dirty="0"/>
              <a:t>.</a:t>
            </a:r>
          </a:p>
          <a:p>
            <a:pPr marL="0" indent="0">
              <a:buFont typeface="Arial" panose="020B0604020202020204" pitchFamily="34" charset="0"/>
              <a:buNone/>
            </a:pPr>
            <a:r>
              <a:rPr lang="en-US" sz="3200" b="1"/>
              <a:t>CÂU 4: Con </a:t>
            </a:r>
            <a:r>
              <a:rPr lang="en-US" sz="3200" b="1" dirty="0" err="1"/>
              <a:t>cầm</a:t>
            </a:r>
            <a:r>
              <a:rPr lang="en-US" sz="3200" b="1" dirty="0"/>
              <a:t> </a:t>
            </a:r>
            <a:r>
              <a:rPr lang="en-US" sz="3200" b="1" dirty="0" err="1"/>
              <a:t>cây</a:t>
            </a:r>
            <a:r>
              <a:rPr lang="en-US" sz="3200" b="1" dirty="0"/>
              <a:t> </a:t>
            </a:r>
            <a:r>
              <a:rPr lang="en-US" sz="3200" b="1" dirty="0" err="1"/>
              <a:t>đàn</a:t>
            </a:r>
            <a:r>
              <a:rPr lang="en-US" sz="3200" b="1" dirty="0"/>
              <a:t> con </a:t>
            </a:r>
            <a:r>
              <a:rPr lang="en-US" sz="3200" b="1" dirty="0" err="1"/>
              <a:t>hát</a:t>
            </a:r>
            <a:r>
              <a:rPr lang="en-US" sz="3200" b="1" dirty="0"/>
              <a:t>.</a:t>
            </a:r>
          </a:p>
          <a:p>
            <a:pPr marL="0" indent="0">
              <a:buFont typeface="Arial" panose="020B0604020202020204" pitchFamily="34" charset="0"/>
              <a:buNone/>
            </a:pPr>
            <a:r>
              <a:rPr lang="en-US" sz="3200" b="1"/>
              <a:t>CÂU 5:Hát </a:t>
            </a:r>
            <a:r>
              <a:rPr lang="en-US" sz="3200" b="1" dirty="0" err="1"/>
              <a:t>cho</a:t>
            </a:r>
            <a:r>
              <a:rPr lang="en-US" sz="3200" b="1" dirty="0"/>
              <a:t> </a:t>
            </a:r>
            <a:r>
              <a:rPr lang="en-US" sz="3200" b="1" dirty="0" err="1"/>
              <a:t>mẹ</a:t>
            </a:r>
            <a:r>
              <a:rPr lang="en-US" sz="3200" b="1" dirty="0"/>
              <a:t> </a:t>
            </a:r>
            <a:r>
              <a:rPr lang="en-US" sz="3200" b="1" dirty="0" err="1"/>
              <a:t>về</a:t>
            </a:r>
            <a:r>
              <a:rPr lang="en-US" sz="3200" b="1" dirty="0"/>
              <a:t> </a:t>
            </a:r>
            <a:r>
              <a:rPr lang="en-US" sz="3200" b="1" dirty="0" err="1"/>
              <a:t>với</a:t>
            </a:r>
            <a:r>
              <a:rPr lang="en-US" sz="3200" b="1" dirty="0"/>
              <a:t> con.</a:t>
            </a:r>
          </a:p>
          <a:p>
            <a:pPr marL="0" indent="0">
              <a:buFont typeface="Arial" panose="020B0604020202020204" pitchFamily="34" charset="0"/>
              <a:buNone/>
            </a:pPr>
            <a:r>
              <a:rPr lang="en-US" sz="3200" b="1"/>
              <a:t>CÂU 6:Hát </a:t>
            </a:r>
            <a:r>
              <a:rPr lang="en-US" sz="3200" b="1" dirty="0" err="1"/>
              <a:t>cho</a:t>
            </a:r>
            <a:r>
              <a:rPr lang="en-US" sz="3200" b="1" dirty="0"/>
              <a:t> </a:t>
            </a:r>
            <a:r>
              <a:rPr lang="en-US" sz="3200" b="1" dirty="0" err="1"/>
              <a:t>mẹ</a:t>
            </a:r>
            <a:r>
              <a:rPr lang="en-US" sz="3200" b="1" dirty="0"/>
              <a:t> </a:t>
            </a:r>
            <a:r>
              <a:rPr lang="en-US" sz="3200" b="1" dirty="0" err="1"/>
              <a:t>về</a:t>
            </a:r>
            <a:r>
              <a:rPr lang="en-US" sz="3200" b="1" dirty="0"/>
              <a:t> </a:t>
            </a:r>
            <a:r>
              <a:rPr lang="en-US" sz="3200" b="1" dirty="0" err="1"/>
              <a:t>với</a:t>
            </a:r>
            <a:r>
              <a:rPr lang="en-US" sz="3200" b="1" dirty="0"/>
              <a:t> con.</a:t>
            </a:r>
          </a:p>
          <a:p>
            <a:pPr marL="0" indent="0">
              <a:buFont typeface="Arial" panose="020B0604020202020204" pitchFamily="34" charset="0"/>
              <a:buNone/>
            </a:pPr>
            <a:endParaRPr lang="en-US" sz="4000" b="1" dirty="0"/>
          </a:p>
        </p:txBody>
      </p:sp>
      <p:sp>
        <p:nvSpPr>
          <p:cNvPr id="11" name="TextBox 10"/>
          <p:cNvSpPr txBox="1"/>
          <p:nvPr/>
        </p:nvSpPr>
        <p:spPr>
          <a:xfrm>
            <a:off x="0" y="2054216"/>
            <a:ext cx="2061028" cy="646331"/>
          </a:xfrm>
          <a:prstGeom prst="rect">
            <a:avLst/>
          </a:prstGeom>
          <a:noFill/>
        </p:spPr>
        <p:txBody>
          <a:bodyPr wrap="square" rtlCol="0">
            <a:spAutoFit/>
          </a:bodyPr>
          <a:lstStyle/>
          <a:p>
            <a:r>
              <a:rPr lang="en-US" sz="3600">
                <a:solidFill>
                  <a:srgbClr val="FF0000"/>
                </a:solidFill>
              </a:rPr>
              <a:t>Đọc lời ca</a:t>
            </a:r>
          </a:p>
        </p:txBody>
      </p:sp>
    </p:spTree>
    <p:extLst>
      <p:ext uri="{BB962C8B-B14F-4D97-AF65-F5344CB8AC3E}">
        <p14:creationId xmlns:p14="http://schemas.microsoft.com/office/powerpoint/2010/main" val="3188920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1006848" y="1658303"/>
            <a:ext cx="7011663" cy="7762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b="1"/>
              <a:t>Mẹ </a:t>
            </a:r>
            <a:r>
              <a:rPr lang="en-US" sz="5400" b="1" dirty="0" err="1"/>
              <a:t>đi</a:t>
            </a:r>
            <a:r>
              <a:rPr lang="en-US" sz="5400" b="1" dirty="0"/>
              <a:t> </a:t>
            </a:r>
            <a:r>
              <a:rPr lang="en-US" sz="5400" b="1" dirty="0" err="1"/>
              <a:t>vắng</a:t>
            </a:r>
            <a:r>
              <a:rPr lang="en-US" sz="5400" b="1" dirty="0"/>
              <a:t>, </a:t>
            </a:r>
            <a:r>
              <a:rPr lang="en-US" sz="5400" b="1" dirty="0" err="1"/>
              <a:t>mẹ</a:t>
            </a:r>
            <a:r>
              <a:rPr lang="en-US" sz="5400" b="1" dirty="0"/>
              <a:t> </a:t>
            </a:r>
            <a:r>
              <a:rPr lang="en-US" sz="5400" b="1" dirty="0" err="1"/>
              <a:t>đi</a:t>
            </a:r>
            <a:r>
              <a:rPr lang="en-US" sz="5400" b="1" dirty="0"/>
              <a:t> </a:t>
            </a:r>
            <a:r>
              <a:rPr lang="en-US" sz="5400" b="1" dirty="0" err="1"/>
              <a:t>vắng</a:t>
            </a:r>
            <a:r>
              <a:rPr lang="en-US" sz="5400" b="1" dirty="0"/>
              <a:t>.</a:t>
            </a:r>
          </a:p>
          <a:p>
            <a:pPr marL="0" indent="0">
              <a:buFont typeface="Arial" panose="020B0604020202020204" pitchFamily="34" charset="0"/>
              <a:buNone/>
            </a:pPr>
            <a:endParaRPr lang="en-US" sz="5400" b="1" dirty="0"/>
          </a:p>
        </p:txBody>
      </p:sp>
      <p:pic>
        <p:nvPicPr>
          <p:cNvPr id="8" name="1">
            <a:hlinkClick r:id="" action="ppaction://media"/>
            <a:extLst>
              <a:ext uri="{FF2B5EF4-FFF2-40B4-BE49-F238E27FC236}">
                <a16:creationId xmlns:a16="http://schemas.microsoft.com/office/drawing/2014/main" id="{40510280-F01C-4442-8B2F-28F42C258B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0458" y="3733800"/>
            <a:ext cx="609600" cy="609600"/>
          </a:xfrm>
          <a:prstGeom prst="rect">
            <a:avLst/>
          </a:prstGeom>
        </p:spPr>
      </p:pic>
      <p:sp>
        <p:nvSpPr>
          <p:cNvPr id="2" name="Rectangle 1"/>
          <p:cNvSpPr/>
          <p:nvPr/>
        </p:nvSpPr>
        <p:spPr>
          <a:xfrm>
            <a:off x="3851646" y="670303"/>
            <a:ext cx="1583319" cy="707886"/>
          </a:xfrm>
          <a:prstGeom prst="rect">
            <a:avLst/>
          </a:prstGeom>
        </p:spPr>
        <p:txBody>
          <a:bodyPr wrap="none">
            <a:spAutoFit/>
          </a:bodyPr>
          <a:lstStyle/>
          <a:p>
            <a:r>
              <a:rPr lang="en-US" sz="4000" b="1">
                <a:solidFill>
                  <a:srgbClr val="FF0000"/>
                </a:solidFill>
              </a:rPr>
              <a:t>CÂU 1 </a:t>
            </a:r>
            <a:endParaRPr lang="en-US">
              <a:solidFill>
                <a:srgbClr val="FF0000"/>
              </a:solidFill>
            </a:endParaRPr>
          </a:p>
        </p:txBody>
      </p:sp>
      <p:sp>
        <p:nvSpPr>
          <p:cNvPr id="6" name="Rectangle 5"/>
          <p:cNvSpPr/>
          <p:nvPr/>
        </p:nvSpPr>
        <p:spPr>
          <a:xfrm>
            <a:off x="2674481" y="-37943"/>
            <a:ext cx="3676391" cy="707886"/>
          </a:xfrm>
          <a:prstGeom prst="rect">
            <a:avLst/>
          </a:prstGeom>
        </p:spPr>
        <p:txBody>
          <a:bodyPr wrap="none">
            <a:spAutoFit/>
          </a:bodyPr>
          <a:lstStyle/>
          <a:p>
            <a:r>
              <a:rPr lang="en-US" sz="4000" b="1">
                <a:solidFill>
                  <a:srgbClr val="FF0000"/>
                </a:solidFill>
              </a:rPr>
              <a:t>Dạy hát nối tiếp </a:t>
            </a:r>
            <a:endParaRPr lang="en-US">
              <a:solidFill>
                <a:srgbClr val="FF0000"/>
              </a:solidFill>
            </a:endParaRPr>
          </a:p>
        </p:txBody>
      </p:sp>
    </p:spTree>
    <p:extLst>
      <p:ext uri="{BB962C8B-B14F-4D97-AF65-F5344CB8AC3E}">
        <p14:creationId xmlns:p14="http://schemas.microsoft.com/office/powerpoint/2010/main" val="74305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200675" y="1299471"/>
            <a:ext cx="8536924" cy="7801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b="1" dirty="0"/>
              <a:t>Con sang </a:t>
            </a:r>
            <a:r>
              <a:rPr lang="en-US" sz="5400" b="1" dirty="0" err="1"/>
              <a:t>chơi</a:t>
            </a:r>
            <a:r>
              <a:rPr lang="en-US" sz="5400" b="1" dirty="0"/>
              <a:t> </a:t>
            </a:r>
            <a:r>
              <a:rPr lang="en-US" sz="5400" b="1" dirty="0" err="1"/>
              <a:t>nhà</a:t>
            </a:r>
            <a:r>
              <a:rPr lang="en-US" sz="5400" b="1" dirty="0"/>
              <a:t> </a:t>
            </a:r>
            <a:r>
              <a:rPr lang="en-US" sz="5400" b="1" dirty="0" err="1"/>
              <a:t>bạn</a:t>
            </a:r>
            <a:r>
              <a:rPr lang="en-US" sz="5400" b="1" dirty="0"/>
              <a:t> í a.</a:t>
            </a:r>
          </a:p>
          <a:p>
            <a:pPr marL="0" indent="0">
              <a:buFont typeface="Arial" panose="020B0604020202020204" pitchFamily="34" charset="0"/>
              <a:buNone/>
            </a:pPr>
            <a:endParaRPr lang="en-US" sz="5400" b="1" dirty="0"/>
          </a:p>
        </p:txBody>
      </p:sp>
      <p:pic>
        <p:nvPicPr>
          <p:cNvPr id="2" name="2">
            <a:hlinkClick r:id="" action="ppaction://media"/>
            <a:extLst>
              <a:ext uri="{FF2B5EF4-FFF2-40B4-BE49-F238E27FC236}">
                <a16:creationId xmlns:a16="http://schemas.microsoft.com/office/drawing/2014/main" id="{FAEA2819-3ED9-475B-B82B-3B48025F25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82051" y="2823029"/>
            <a:ext cx="609600" cy="609600"/>
          </a:xfrm>
          <a:prstGeom prst="rect">
            <a:avLst/>
          </a:prstGeom>
        </p:spPr>
      </p:pic>
      <p:sp>
        <p:nvSpPr>
          <p:cNvPr id="4" name="Rectangle 3"/>
          <p:cNvSpPr/>
          <p:nvPr/>
        </p:nvSpPr>
        <p:spPr>
          <a:xfrm>
            <a:off x="3910968" y="0"/>
            <a:ext cx="1583319" cy="707886"/>
          </a:xfrm>
          <a:prstGeom prst="rect">
            <a:avLst/>
          </a:prstGeom>
        </p:spPr>
        <p:txBody>
          <a:bodyPr wrap="none">
            <a:spAutoFit/>
          </a:bodyPr>
          <a:lstStyle/>
          <a:p>
            <a:pPr lvl="0"/>
            <a:r>
              <a:rPr lang="en-US" sz="4000" b="1">
                <a:solidFill>
                  <a:srgbClr val="FF0000"/>
                </a:solidFill>
              </a:rPr>
              <a:t>CÂU 2 </a:t>
            </a:r>
            <a:endParaRPr lang="en-US">
              <a:solidFill>
                <a:srgbClr val="FF0000"/>
              </a:solidFill>
            </a:endParaRPr>
          </a:p>
        </p:txBody>
      </p:sp>
    </p:spTree>
    <p:extLst>
      <p:ext uri="{BB962C8B-B14F-4D97-AF65-F5344CB8AC3E}">
        <p14:creationId xmlns:p14="http://schemas.microsoft.com/office/powerpoint/2010/main" val="189868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1045030" y="1569347"/>
            <a:ext cx="8040913" cy="1346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b="1" dirty="0" err="1"/>
              <a:t>Mẹ</a:t>
            </a:r>
            <a:r>
              <a:rPr lang="en-US" sz="5400" b="1" dirty="0"/>
              <a:t> </a:t>
            </a:r>
            <a:r>
              <a:rPr lang="en-US" sz="5400" b="1" dirty="0" err="1"/>
              <a:t>đi</a:t>
            </a:r>
            <a:r>
              <a:rPr lang="en-US" sz="5400" b="1" dirty="0"/>
              <a:t> </a:t>
            </a:r>
            <a:r>
              <a:rPr lang="en-US" sz="5400" b="1" dirty="0" err="1"/>
              <a:t>vắng</a:t>
            </a:r>
            <a:r>
              <a:rPr lang="en-US" sz="5400" b="1" dirty="0"/>
              <a:t>, </a:t>
            </a:r>
            <a:r>
              <a:rPr lang="en-US" sz="5400" b="1" dirty="0" err="1"/>
              <a:t>mẹ</a:t>
            </a:r>
            <a:r>
              <a:rPr lang="en-US" sz="5400" b="1" dirty="0"/>
              <a:t> </a:t>
            </a:r>
            <a:r>
              <a:rPr lang="en-US" sz="5400" b="1" err="1"/>
              <a:t>đi</a:t>
            </a:r>
            <a:r>
              <a:rPr lang="en-US" sz="5400" b="1"/>
              <a:t> vắng. Con </a:t>
            </a:r>
            <a:r>
              <a:rPr lang="en-US" sz="5400" b="1" dirty="0"/>
              <a:t>sang </a:t>
            </a:r>
            <a:r>
              <a:rPr lang="en-US" sz="5400" b="1" dirty="0" err="1"/>
              <a:t>chơi</a:t>
            </a:r>
            <a:r>
              <a:rPr lang="en-US" sz="5400" b="1" dirty="0"/>
              <a:t> </a:t>
            </a:r>
            <a:r>
              <a:rPr lang="en-US" sz="5400" b="1" dirty="0" err="1"/>
              <a:t>nhà</a:t>
            </a:r>
            <a:r>
              <a:rPr lang="en-US" sz="5400" b="1" dirty="0"/>
              <a:t> </a:t>
            </a:r>
            <a:r>
              <a:rPr lang="en-US" sz="5400" b="1" dirty="0" err="1"/>
              <a:t>bạn</a:t>
            </a:r>
            <a:r>
              <a:rPr lang="en-US" sz="5400" b="1" dirty="0"/>
              <a:t> í a.</a:t>
            </a:r>
          </a:p>
          <a:p>
            <a:pPr marL="0" indent="0">
              <a:buFont typeface="Arial" panose="020B0604020202020204" pitchFamily="34" charset="0"/>
              <a:buNone/>
            </a:pPr>
            <a:endParaRPr lang="en-US" sz="4000" b="1" dirty="0"/>
          </a:p>
        </p:txBody>
      </p:sp>
      <p:pic>
        <p:nvPicPr>
          <p:cNvPr id="2" name="C1+C2">
            <a:hlinkClick r:id="" action="ppaction://media"/>
            <a:extLst>
              <a:ext uri="{FF2B5EF4-FFF2-40B4-BE49-F238E27FC236}">
                <a16:creationId xmlns:a16="http://schemas.microsoft.com/office/drawing/2014/main" id="{B3FBFB47-88FC-42D7-BE32-2E66A6C053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5600" y="4270828"/>
            <a:ext cx="609600" cy="609600"/>
          </a:xfrm>
          <a:prstGeom prst="rect">
            <a:avLst/>
          </a:prstGeom>
        </p:spPr>
      </p:pic>
      <p:sp>
        <p:nvSpPr>
          <p:cNvPr id="4" name="Rectangle 3"/>
          <p:cNvSpPr/>
          <p:nvPr/>
        </p:nvSpPr>
        <p:spPr>
          <a:xfrm>
            <a:off x="3969026" y="0"/>
            <a:ext cx="2097882" cy="707886"/>
          </a:xfrm>
          <a:prstGeom prst="rect">
            <a:avLst/>
          </a:prstGeom>
        </p:spPr>
        <p:txBody>
          <a:bodyPr wrap="none">
            <a:spAutoFit/>
          </a:bodyPr>
          <a:lstStyle/>
          <a:p>
            <a:pPr lvl="0"/>
            <a:r>
              <a:rPr lang="en-US" sz="4000" b="1">
                <a:solidFill>
                  <a:srgbClr val="FF0000"/>
                </a:solidFill>
              </a:rPr>
              <a:t>CÂU 1+2 </a:t>
            </a:r>
            <a:endParaRPr lang="en-US">
              <a:solidFill>
                <a:srgbClr val="FF0000"/>
              </a:solidFill>
            </a:endParaRPr>
          </a:p>
        </p:txBody>
      </p:sp>
    </p:spTree>
    <p:extLst>
      <p:ext uri="{BB962C8B-B14F-4D97-AF65-F5344CB8AC3E}">
        <p14:creationId xmlns:p14="http://schemas.microsoft.com/office/powerpoint/2010/main" val="16573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406401" y="1397026"/>
            <a:ext cx="7808686" cy="85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b="1" dirty="0"/>
              <a:t>Con </a:t>
            </a:r>
            <a:r>
              <a:rPr lang="en-US" sz="5400" b="1" dirty="0" err="1"/>
              <a:t>cầm</a:t>
            </a:r>
            <a:r>
              <a:rPr lang="en-US" sz="5400" b="1" dirty="0"/>
              <a:t> </a:t>
            </a:r>
            <a:r>
              <a:rPr lang="en-US" sz="5400" b="1" dirty="0" err="1"/>
              <a:t>cây</a:t>
            </a:r>
            <a:r>
              <a:rPr lang="en-US" sz="5400" b="1" dirty="0"/>
              <a:t> </a:t>
            </a:r>
            <a:r>
              <a:rPr lang="en-US" sz="5400" b="1" dirty="0" err="1"/>
              <a:t>đàn</a:t>
            </a:r>
            <a:r>
              <a:rPr lang="en-US" sz="5400" b="1" dirty="0"/>
              <a:t> con </a:t>
            </a:r>
            <a:r>
              <a:rPr lang="en-US" sz="5400" b="1" dirty="0" err="1"/>
              <a:t>hát</a:t>
            </a:r>
            <a:r>
              <a:rPr lang="en-US" sz="5400" b="1" dirty="0"/>
              <a:t>.</a:t>
            </a:r>
          </a:p>
          <a:p>
            <a:pPr marL="0" indent="0">
              <a:buFont typeface="Arial" panose="020B0604020202020204" pitchFamily="34" charset="0"/>
              <a:buNone/>
            </a:pPr>
            <a:endParaRPr lang="en-US" sz="4000" b="1" dirty="0"/>
          </a:p>
        </p:txBody>
      </p:sp>
      <p:pic>
        <p:nvPicPr>
          <p:cNvPr id="2" name="3">
            <a:hlinkClick r:id="" action="ppaction://media"/>
            <a:extLst>
              <a:ext uri="{FF2B5EF4-FFF2-40B4-BE49-F238E27FC236}">
                <a16:creationId xmlns:a16="http://schemas.microsoft.com/office/drawing/2014/main" id="{627604D6-5602-48B2-9BB6-D9ED01184C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2057" y="3429000"/>
            <a:ext cx="609600" cy="609600"/>
          </a:xfrm>
          <a:prstGeom prst="rect">
            <a:avLst/>
          </a:prstGeom>
        </p:spPr>
      </p:pic>
      <p:sp>
        <p:nvSpPr>
          <p:cNvPr id="4" name="Rectangle 3"/>
          <p:cNvSpPr/>
          <p:nvPr/>
        </p:nvSpPr>
        <p:spPr>
          <a:xfrm>
            <a:off x="4207881" y="0"/>
            <a:ext cx="1583319" cy="707886"/>
          </a:xfrm>
          <a:prstGeom prst="rect">
            <a:avLst/>
          </a:prstGeom>
        </p:spPr>
        <p:txBody>
          <a:bodyPr wrap="none">
            <a:spAutoFit/>
          </a:bodyPr>
          <a:lstStyle/>
          <a:p>
            <a:pPr lvl="0"/>
            <a:r>
              <a:rPr lang="en-US" sz="4000" b="1">
                <a:solidFill>
                  <a:srgbClr val="FF0000"/>
                </a:solidFill>
              </a:rPr>
              <a:t>CÂU 3 </a:t>
            </a:r>
            <a:endParaRPr lang="en-US">
              <a:solidFill>
                <a:srgbClr val="FF0000"/>
              </a:solidFill>
            </a:endParaRPr>
          </a:p>
        </p:txBody>
      </p:sp>
    </p:spTree>
    <p:extLst>
      <p:ext uri="{BB962C8B-B14F-4D97-AF65-F5344CB8AC3E}">
        <p14:creationId xmlns:p14="http://schemas.microsoft.com/office/powerpoint/2010/main" val="84395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TotalTime>
  <Words>600</Words>
  <Application>Microsoft Office PowerPoint</Application>
  <PresentationFormat>Widescreen</PresentationFormat>
  <Paragraphs>62</Paragraphs>
  <Slides>26</Slides>
  <Notes>0</Notes>
  <HiddenSlides>0</HiddenSlides>
  <MMClips>23</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26</vt:i4>
      </vt:variant>
    </vt:vector>
  </HeadingPairs>
  <TitlesOfParts>
    <vt:vector size="33" baseType="lpstr">
      <vt:lpstr>Arial</vt:lpstr>
      <vt:lpstr>Calibri</vt:lpstr>
      <vt:lpstr>Calibri Light</vt:lpstr>
      <vt:lpstr>Times New Roman</vt:lpstr>
      <vt:lpstr>Office Theme</vt:lpstr>
      <vt:lpstr>2_Default Design</vt:lpstr>
      <vt:lpstr>1_Office Theme</vt:lpstr>
      <vt:lpstr>PowerPoint Presentation</vt:lpstr>
      <vt:lpstr>PowerPoint Presentation</vt:lpstr>
      <vt:lpstr>PowerPoint Presentation</vt:lpstr>
      <vt:lpstr>PowerPoint Presentation</vt:lpstr>
      <vt:lpstr>MẸ ĐI VẮNG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41</cp:revision>
  <dcterms:created xsi:type="dcterms:W3CDTF">2020-08-30T12:35:12Z</dcterms:created>
  <dcterms:modified xsi:type="dcterms:W3CDTF">2021-12-06T03:53:32Z</dcterms:modified>
</cp:coreProperties>
</file>