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24"/>
  </p:notesMasterIdLst>
  <p:sldIdLst>
    <p:sldId id="11088414" r:id="rId4"/>
    <p:sldId id="11088415" r:id="rId5"/>
    <p:sldId id="11088416" r:id="rId6"/>
    <p:sldId id="11088417" r:id="rId7"/>
    <p:sldId id="11088418" r:id="rId8"/>
    <p:sldId id="11088419" r:id="rId9"/>
    <p:sldId id="11088420" r:id="rId10"/>
    <p:sldId id="256" r:id="rId11"/>
    <p:sldId id="11088429" r:id="rId12"/>
    <p:sldId id="270" r:id="rId13"/>
    <p:sldId id="259" r:id="rId14"/>
    <p:sldId id="271" r:id="rId15"/>
    <p:sldId id="268" r:id="rId16"/>
    <p:sldId id="11088424" r:id="rId17"/>
    <p:sldId id="11088425" r:id="rId18"/>
    <p:sldId id="11088427" r:id="rId19"/>
    <p:sldId id="11088426" r:id="rId20"/>
    <p:sldId id="11088410" r:id="rId21"/>
    <p:sldId id="11088430" r:id="rId22"/>
    <p:sldId id="11088411"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CD"/>
    <a:srgbClr val="FEDF46"/>
    <a:srgbClr val="67E951"/>
    <a:srgbClr val="F25858"/>
    <a:srgbClr val="36C6F3"/>
    <a:srgbClr val="F7941D"/>
    <a:srgbClr val="F8A015"/>
    <a:srgbClr val="E6E6E6"/>
    <a:srgbClr val="F6A108"/>
    <a:srgbClr val="FEE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249" autoAdjust="0"/>
  </p:normalViewPr>
  <p:slideViewPr>
    <p:cSldViewPr snapToGrid="0">
      <p:cViewPr varScale="1">
        <p:scale>
          <a:sx n="68" d="100"/>
          <a:sy n="68" d="100"/>
        </p:scale>
        <p:origin x="3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0E513-6821-4BFE-98CB-D3F1E2A2057F}"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408A8-1E95-46F3-99BF-5D09DBD11563}" type="slidenum">
              <a:rPr lang="en-US" smtClean="0"/>
              <a:t>‹#›</a:t>
            </a:fld>
            <a:endParaRPr lang="en-US"/>
          </a:p>
        </p:txBody>
      </p:sp>
    </p:spTree>
    <p:extLst>
      <p:ext uri="{BB962C8B-B14F-4D97-AF65-F5344CB8AC3E}">
        <p14:creationId xmlns:p14="http://schemas.microsoft.com/office/powerpoint/2010/main" val="175807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89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37672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C18B-D336-4B9F-82CE-1D405DCE996A}"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6FE0B-D3B2-4D04-ADFE-9CB50FA8D6F0}" type="slidenum">
              <a:rPr lang="en-US" smtClean="0"/>
              <a:t>‹#›</a:t>
            </a:fld>
            <a:endParaRPr lang="en-US"/>
          </a:p>
        </p:txBody>
      </p:sp>
    </p:spTree>
    <p:extLst>
      <p:ext uri="{BB962C8B-B14F-4D97-AF65-F5344CB8AC3E}">
        <p14:creationId xmlns:p14="http://schemas.microsoft.com/office/powerpoint/2010/main" val="2927108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150864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22727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71271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28523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250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92927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8919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2197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671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6557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426581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7062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3860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3601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98216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233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90228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3231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174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26144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62876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5583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096296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83256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gif"/><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4.gif"/><Relationship Id="rId5" Type="http://schemas.openxmlformats.org/officeDocument/2006/relationships/image" Target="../media/image7.gif"/><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72655" y="1968530"/>
            <a:ext cx="11121955" cy="1754326"/>
          </a:xfrm>
          <a:prstGeom prst="rect">
            <a:avLst/>
          </a:prstGeom>
          <a:noFill/>
        </p:spPr>
        <p:txBody>
          <a:bodyPr wrap="none" lIns="91440" tIns="45720" rIns="91440" bIns="45720">
            <a:spAutoFit/>
          </a:bodyPr>
          <a:lstStyle/>
          <a:p>
            <a:pPr algn="ctr"/>
            <a:r>
              <a:rPr lang="en-US" sz="5400" b="1" cap="none" spc="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CHÀO MỪNG CÁC CON ĐẾN VỚI</a:t>
            </a:r>
          </a:p>
          <a:p>
            <a:pPr algn="ctr"/>
            <a:r>
              <a:rPr lang="en-US" sz="5400" b="1" cap="none" spc="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TIẾT TỰ NHIÊN VÀ XÃ HỘI</a:t>
            </a:r>
            <a:endParaRPr lang="en-US" sz="54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8258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486" y="1228933"/>
            <a:ext cx="5786191" cy="3953830"/>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139891" y="2769200"/>
            <a:ext cx="5414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spc="300">
                <a:solidFill>
                  <a:srgbClr val="ED81A1"/>
                </a:solidFill>
                <a:latin typeface="Times New Roman" panose="02020603050405020304" pitchFamily="18" charset="0"/>
                <a:ea typeface="Microsoft YaHei" panose="020B0503020204020204" charset="-122"/>
                <a:cs typeface="Times New Roman" panose="02020603050405020304" pitchFamily="18" charset="0"/>
              </a:rPr>
              <a:t>KHÁM PHÁ</a:t>
            </a:r>
            <a:endParaRPr kumimoji="0" lang="zh-CN" altLang="en-US" sz="2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17EFA-3A27-4981-A0B7-D9A6F58D212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9910" r="100000"/>
                    </a14:imgEffect>
                    <a14:imgEffect>
                      <a14:sharpenSoften amount="25000"/>
                    </a14:imgEffect>
                    <a14:imgEffect>
                      <a14:saturation sat="200000"/>
                    </a14:imgEffect>
                  </a14:imgLayer>
                </a14:imgProps>
              </a:ext>
            </a:extLst>
          </a:blip>
          <a:stretch>
            <a:fillRect/>
          </a:stretch>
        </p:blipFill>
        <p:spPr>
          <a:xfrm>
            <a:off x="147917" y="134471"/>
            <a:ext cx="894162" cy="998883"/>
          </a:xfrm>
          <a:prstGeom prst="rect">
            <a:avLst/>
          </a:prstGeom>
        </p:spPr>
      </p:pic>
      <p:sp>
        <p:nvSpPr>
          <p:cNvPr id="4" name="TextBox 3">
            <a:extLst>
              <a:ext uri="{FF2B5EF4-FFF2-40B4-BE49-F238E27FC236}">
                <a16:creationId xmlns:a16="http://schemas.microsoft.com/office/drawing/2014/main" id="{4EFD33F9-EC6E-4FDA-BF7B-9700DBF31A1C}"/>
              </a:ext>
            </a:extLst>
          </p:cNvPr>
          <p:cNvSpPr txBox="1"/>
          <p:nvPr/>
        </p:nvSpPr>
        <p:spPr>
          <a:xfrm>
            <a:off x="261408" y="1379398"/>
            <a:ext cx="5964580" cy="3539430"/>
          </a:xfrm>
          <a:prstGeom prst="rect">
            <a:avLst/>
          </a:prstGeom>
          <a:noFill/>
        </p:spPr>
        <p:txBody>
          <a:bodyPr wrap="square" rtlCol="0">
            <a:spAutoFit/>
          </a:bodyPr>
          <a:lstStyle/>
          <a:p>
            <a:pPr marL="514350" indent="-514350" algn="just">
              <a:buAutoNum type="arabicPeriod"/>
            </a:pPr>
            <a:r>
              <a:rPr lang="vi-VN" sz="3200"/>
              <a:t>Quan </a:t>
            </a:r>
            <a:r>
              <a:rPr lang="vi-VN" sz="3200" dirty="0"/>
              <a:t>sát và </a:t>
            </a:r>
            <a:r>
              <a:rPr lang="vi-VN" sz="3200"/>
              <a:t>cho biết</a:t>
            </a:r>
            <a:r>
              <a:rPr lang="en-US" sz="3200"/>
              <a:t>:</a:t>
            </a:r>
          </a:p>
          <a:p>
            <a:pPr algn="just"/>
            <a:r>
              <a:rPr lang="en-US" sz="3200"/>
              <a:t>+</a:t>
            </a:r>
            <a:r>
              <a:rPr lang="vi-VN" sz="3200"/>
              <a:t> </a:t>
            </a:r>
            <a:r>
              <a:rPr lang="en-US" sz="3200" dirty="0"/>
              <a:t>H</a:t>
            </a:r>
            <a:r>
              <a:rPr lang="vi-VN" sz="3200"/>
              <a:t>ai </a:t>
            </a:r>
            <a:r>
              <a:rPr lang="vi-VN" sz="3200" dirty="0"/>
              <a:t>hình dưới đây có điểm gì khác nhau</a:t>
            </a:r>
            <a:r>
              <a:rPr lang="vi-VN" sz="3200"/>
              <a:t>. </a:t>
            </a:r>
            <a:endParaRPr lang="en-US" sz="3200"/>
          </a:p>
          <a:p>
            <a:pPr algn="just"/>
            <a:r>
              <a:rPr lang="en-US" sz="3200"/>
              <a:t>+ </a:t>
            </a:r>
            <a:r>
              <a:rPr lang="vi-VN" sz="3200"/>
              <a:t>Vì </a:t>
            </a:r>
            <a:r>
              <a:rPr lang="vi-VN" sz="3200" dirty="0"/>
              <a:t>sao có sự khác nhau đó</a:t>
            </a:r>
            <a:r>
              <a:rPr lang="vi-VN" sz="3200"/>
              <a:t>? </a:t>
            </a:r>
            <a:endParaRPr lang="en-US" sz="3200"/>
          </a:p>
          <a:p>
            <a:pPr algn="just"/>
            <a:r>
              <a:rPr lang="en-US" sz="3200"/>
              <a:t>+ </a:t>
            </a:r>
            <a:r>
              <a:rPr lang="vi-VN" sz="3200"/>
              <a:t>Điều </a:t>
            </a:r>
            <a:r>
              <a:rPr lang="vi-VN" sz="3200" dirty="0"/>
              <a:t>gì xảy ra nếu môi trường sống của thực vật và động vật tiếp tục bị tàn phá?</a:t>
            </a:r>
            <a:endParaRPr lang="vi-VN" sz="3200" b="1" dirty="0"/>
          </a:p>
        </p:txBody>
      </p:sp>
      <p:pic>
        <p:nvPicPr>
          <p:cNvPr id="9" name="Picture 8">
            <a:extLst>
              <a:ext uri="{FF2B5EF4-FFF2-40B4-BE49-F238E27FC236}">
                <a16:creationId xmlns:a16="http://schemas.microsoft.com/office/drawing/2014/main" id="{B29CA1AF-85BC-429C-805E-903C8D073C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370715" y="0"/>
            <a:ext cx="5821285" cy="6879700"/>
          </a:xfrm>
          <a:prstGeom prst="rect">
            <a:avLst/>
          </a:prstGeom>
        </p:spPr>
      </p:pic>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4D4F5-E54D-4419-B0C0-7D36BC6A68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273" b="50158"/>
          <a:stretch/>
        </p:blipFill>
        <p:spPr>
          <a:xfrm>
            <a:off x="416859" y="53787"/>
            <a:ext cx="5514991" cy="3079375"/>
          </a:xfrm>
          <a:prstGeom prst="rect">
            <a:avLst/>
          </a:prstGeom>
        </p:spPr>
      </p:pic>
      <p:sp>
        <p:nvSpPr>
          <p:cNvPr id="3" name="TextBox 2">
            <a:extLst>
              <a:ext uri="{FF2B5EF4-FFF2-40B4-BE49-F238E27FC236}">
                <a16:creationId xmlns:a16="http://schemas.microsoft.com/office/drawing/2014/main" id="{CB6B0DFD-595A-492E-8851-1B28932E79E5}"/>
              </a:ext>
            </a:extLst>
          </p:cNvPr>
          <p:cNvSpPr txBox="1"/>
          <p:nvPr/>
        </p:nvSpPr>
        <p:spPr>
          <a:xfrm>
            <a:off x="779052" y="3106267"/>
            <a:ext cx="4790603" cy="1200329"/>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Môi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trường</a:t>
            </a:r>
            <a:r>
              <a:rPr lang="en-US" sz="2400">
                <a:solidFill>
                  <a:srgbClr val="FF0000"/>
                </a:solidFill>
                <a:latin typeface="Times New Roman" panose="02020603050405020304" pitchFamily="18" charset="0"/>
                <a:cs typeface="Times New Roman" panose="02020603050405020304" pitchFamily="18" charset="0"/>
              </a:rPr>
              <a:t> xanh-sạch-đẹp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con </a:t>
            </a:r>
            <a:r>
              <a:rPr lang="en-US" sz="2400" err="1">
                <a:solidFill>
                  <a:srgbClr val="FF0000"/>
                </a:solidFill>
                <a:latin typeface="Times New Roman" panose="02020603050405020304" pitchFamily="18" charset="0"/>
                <a:cs typeface="Times New Roman" panose="02020603050405020304" pitchFamily="18" charset="0"/>
              </a:rPr>
              <a:t>vật</a:t>
            </a:r>
            <a:r>
              <a:rPr lang="en-US" sz="2400">
                <a:solidFill>
                  <a:srgbClr val="FF0000"/>
                </a:solidFill>
                <a:latin typeface="Times New Roman" panose="02020603050405020304" pitchFamily="18" charset="0"/>
                <a:cs typeface="Times New Roman" panose="02020603050405020304" pitchFamily="18" charset="0"/>
              </a:rPr>
              <a:t> tràn đầy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cối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xanh</a:t>
            </a:r>
            <a:r>
              <a:rPr lang="en-US" sz="2400">
                <a:solidFill>
                  <a:srgbClr val="FF0000"/>
                </a:solidFill>
                <a:latin typeface="Times New Roman" panose="02020603050405020304" pitchFamily="18" charset="0"/>
                <a:cs typeface="Times New Roman" panose="02020603050405020304" pitchFamily="18" charset="0"/>
              </a:rPr>
              <a:t> tươi. </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23E2DF3-3E0C-4E2B-991A-30195DC7AC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997" t="52304" r="995" b="158"/>
          <a:stretch/>
        </p:blipFill>
        <p:spPr>
          <a:xfrm>
            <a:off x="6051177" y="53787"/>
            <a:ext cx="5567082" cy="3052483"/>
          </a:xfrm>
          <a:prstGeom prst="rect">
            <a:avLst/>
          </a:prstGeom>
        </p:spPr>
      </p:pic>
      <p:sp>
        <p:nvSpPr>
          <p:cNvPr id="5" name="TextBox 4">
            <a:extLst>
              <a:ext uri="{FF2B5EF4-FFF2-40B4-BE49-F238E27FC236}">
                <a16:creationId xmlns:a16="http://schemas.microsoft.com/office/drawing/2014/main" id="{D57D2FDE-3884-4226-AA76-627B03C2B9AB}"/>
              </a:ext>
            </a:extLst>
          </p:cNvPr>
          <p:cNvSpPr txBox="1"/>
          <p:nvPr/>
        </p:nvSpPr>
        <p:spPr>
          <a:xfrm>
            <a:off x="6051177" y="3119714"/>
            <a:ext cx="5688106" cy="1200329"/>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Môi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trường</a:t>
            </a:r>
            <a:r>
              <a:rPr lang="en-US" sz="2400" dirty="0">
                <a:solidFill>
                  <a:srgbClr val="FF0000"/>
                </a:solidFill>
                <a:latin typeface="Times New Roman" panose="02020603050405020304" pitchFamily="18" charset="0"/>
                <a:cs typeface="Times New Roman" panose="02020603050405020304" pitchFamily="18" charset="0"/>
              </a:rPr>
              <a:t> ô </a:t>
            </a:r>
            <a:r>
              <a:rPr lang="en-US" sz="2400" err="1">
                <a:solidFill>
                  <a:srgbClr val="FF0000"/>
                </a:solidFill>
                <a:latin typeface="Times New Roman" panose="02020603050405020304" pitchFamily="18" charset="0"/>
                <a:cs typeface="Times New Roman" panose="02020603050405020304" pitchFamily="18" charset="0"/>
              </a:rPr>
              <a:t>nhiễm</a:t>
            </a:r>
            <a:r>
              <a:rPr lang="en-US" sz="2400">
                <a:solidFill>
                  <a:srgbClr val="FF0000"/>
                </a:solidFill>
                <a:latin typeface="Times New Roman" panose="02020603050405020304" pitchFamily="18" charset="0"/>
                <a:cs typeface="Times New Roman" panose="02020603050405020304" pitchFamily="18" charset="0"/>
              </a:rPr>
              <a:t>, nhiều rác thải vứt bừa bãi chưa được xử lí. Ruồi muỗi nhiều.  </a:t>
            </a:r>
            <a:r>
              <a:rPr lang="en-US" sz="2400" dirty="0" err="1">
                <a:solidFill>
                  <a:srgbClr val="FF0000"/>
                </a:solidFill>
                <a:latin typeface="Times New Roman" panose="02020603050405020304" pitchFamily="18" charset="0"/>
                <a:cs typeface="Times New Roman" panose="02020603050405020304" pitchFamily="18" charset="0"/>
              </a:rPr>
              <a:t>C</a:t>
            </a:r>
            <a:r>
              <a:rPr lang="en-US" sz="2400">
                <a:solidFill>
                  <a:srgbClr val="FF0000"/>
                </a:solidFill>
                <a:latin typeface="Times New Roman" panose="02020603050405020304" pitchFamily="18" charset="0"/>
                <a:cs typeface="Times New Roman" panose="02020603050405020304" pitchFamily="18" charset="0"/>
              </a:rPr>
              <a:t>ây </a:t>
            </a:r>
            <a:r>
              <a:rPr lang="en-US" sz="2400" dirty="0" err="1">
                <a:solidFill>
                  <a:srgbClr val="FF0000"/>
                </a:solidFill>
                <a:latin typeface="Times New Roman" panose="02020603050405020304" pitchFamily="18" charset="0"/>
                <a:cs typeface="Times New Roman" panose="02020603050405020304" pitchFamily="18" charset="0"/>
              </a:rPr>
              <a:t>cối</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khô</a:t>
            </a:r>
            <a:r>
              <a:rPr lang="en-US" sz="2400">
                <a:solidFill>
                  <a:srgbClr val="FF0000"/>
                </a:solidFill>
                <a:latin typeface="Times New Roman" panose="02020603050405020304" pitchFamily="18" charset="0"/>
                <a:cs typeface="Times New Roman" panose="02020603050405020304" pitchFamily="18" charset="0"/>
              </a:rPr>
              <a:t> héo, chết.</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B6B0DFD-595A-492E-8851-1B28932E79E5}"/>
              </a:ext>
            </a:extLst>
          </p:cNvPr>
          <p:cNvSpPr txBox="1"/>
          <p:nvPr/>
        </p:nvSpPr>
        <p:spPr>
          <a:xfrm>
            <a:off x="779052" y="4345872"/>
            <a:ext cx="11067808" cy="1200329"/>
          </a:xfrm>
          <a:prstGeom prst="rect">
            <a:avLst/>
          </a:prstGeom>
          <a:noFill/>
        </p:spPr>
        <p:txBody>
          <a:bodyPr wrap="square" rtlCol="0">
            <a:spAutoFit/>
          </a:bodyPr>
          <a:lstStyle/>
          <a:p>
            <a:pPr algn="just"/>
            <a:r>
              <a:rPr lang="en-US" sz="2400">
                <a:solidFill>
                  <a:srgbClr val="0070C0"/>
                </a:solidFill>
                <a:latin typeface="Times New Roman" panose="02020603050405020304" pitchFamily="18" charset="0"/>
                <a:cs typeface="Times New Roman" panose="02020603050405020304" pitchFamily="18" charset="0"/>
              </a:rPr>
              <a:t>Có sự khác biệt ở hai bức tranh trên vì con người đã vứt rác thải bừa bãi. Rác thải chưa được xử lí dẫn đến ô nhiễm môi trường. Môi trường sống bị ô nhiễm thì động vật và thực vật sẽ chết dần.</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6B0DFD-595A-492E-8851-1B28932E79E5}"/>
              </a:ext>
            </a:extLst>
          </p:cNvPr>
          <p:cNvSpPr txBox="1"/>
          <p:nvPr/>
        </p:nvSpPr>
        <p:spPr>
          <a:xfrm>
            <a:off x="779052" y="5585477"/>
            <a:ext cx="11067808" cy="830997"/>
          </a:xfrm>
          <a:prstGeom prst="rect">
            <a:avLst/>
          </a:prstGeom>
          <a:noFill/>
        </p:spPr>
        <p:txBody>
          <a:bodyPr wrap="square" rtlCol="0">
            <a:spAutoFit/>
          </a:bodyPr>
          <a:lstStyle/>
          <a:p>
            <a:pPr algn="just"/>
            <a:r>
              <a:rPr lang="en-US" sz="2400">
                <a:solidFill>
                  <a:srgbClr val="7030A0"/>
                </a:solidFill>
                <a:latin typeface="Times New Roman" panose="02020603050405020304" pitchFamily="18" charset="0"/>
                <a:cs typeface="Times New Roman" panose="02020603050405020304" pitchFamily="18" charset="0"/>
              </a:rPr>
              <a:t>Nếu môi trường sống của động vật và thực vật tiếp tục bị tàn phá thì số lượng động vật và thực vật giảm sút, thậm chí có thể biến mất.</a:t>
            </a:r>
          </a:p>
        </p:txBody>
      </p:sp>
    </p:spTree>
    <p:extLst>
      <p:ext uri="{BB962C8B-B14F-4D97-AF65-F5344CB8AC3E}">
        <p14:creationId xmlns:p14="http://schemas.microsoft.com/office/powerpoint/2010/main" val="21137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BDD713-987D-4EE5-9658-FFA40D6CD5A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1136214" y="207500"/>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grpSp>
        <p:nvGrpSpPr>
          <p:cNvPr id="23" name="Group 22"/>
          <p:cNvGrpSpPr/>
          <p:nvPr/>
        </p:nvGrpSpPr>
        <p:grpSpPr>
          <a:xfrm>
            <a:off x="276531" y="1835534"/>
            <a:ext cx="11723133" cy="4148407"/>
            <a:chOff x="276531" y="1835534"/>
            <a:chExt cx="11723133" cy="4148407"/>
          </a:xfrm>
        </p:grpSpPr>
        <p:pic>
          <p:nvPicPr>
            <p:cNvPr id="2" name="Picture 1">
              <a:extLst>
                <a:ext uri="{FF2B5EF4-FFF2-40B4-BE49-F238E27FC236}">
                  <a16:creationId xmlns:a16="http://schemas.microsoft.com/office/drawing/2014/main" id="{EF84A278-D9E7-4AAF-B30F-82006E0EB5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76531" y="1835534"/>
              <a:ext cx="2825598" cy="2930099"/>
            </a:xfrm>
            <a:prstGeom prst="rect">
              <a:avLst/>
            </a:prstGeom>
          </p:spPr>
        </p:pic>
        <p:pic>
          <p:nvPicPr>
            <p:cNvPr id="3" name="Picture 2">
              <a:extLst>
                <a:ext uri="{FF2B5EF4-FFF2-40B4-BE49-F238E27FC236}">
                  <a16:creationId xmlns:a16="http://schemas.microsoft.com/office/drawing/2014/main" id="{3C9C858B-75DE-4365-B6A2-DE9F8395E0A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52427" y="1909707"/>
              <a:ext cx="2728502" cy="2929136"/>
            </a:xfrm>
            <a:prstGeom prst="rect">
              <a:avLst/>
            </a:prstGeom>
          </p:spPr>
        </p:pic>
        <p:pic>
          <p:nvPicPr>
            <p:cNvPr id="4" name="Picture 3">
              <a:extLst>
                <a:ext uri="{FF2B5EF4-FFF2-40B4-BE49-F238E27FC236}">
                  <a16:creationId xmlns:a16="http://schemas.microsoft.com/office/drawing/2014/main" id="{FA2C3ACA-2971-4264-9318-DFE210D3781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364182" y="1982391"/>
              <a:ext cx="2761603" cy="2856452"/>
            </a:xfrm>
            <a:prstGeom prst="rect">
              <a:avLst/>
            </a:prstGeom>
          </p:spPr>
        </p:pic>
        <p:pic>
          <p:nvPicPr>
            <p:cNvPr id="5" name="Picture 4">
              <a:extLst>
                <a:ext uri="{FF2B5EF4-FFF2-40B4-BE49-F238E27FC236}">
                  <a16:creationId xmlns:a16="http://schemas.microsoft.com/office/drawing/2014/main" id="{F1DC76A3-907D-44B7-B66E-F10FB8DA528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9341224" y="1923065"/>
              <a:ext cx="2658440" cy="2939853"/>
            </a:xfrm>
            <a:prstGeom prst="rect">
              <a:avLst/>
            </a:prstGeom>
          </p:spPr>
        </p:pic>
        <p:sp>
          <p:nvSpPr>
            <p:cNvPr id="9" name="Rectangle 8">
              <a:extLst>
                <a:ext uri="{FF2B5EF4-FFF2-40B4-BE49-F238E27FC236}">
                  <a16:creationId xmlns:a16="http://schemas.microsoft.com/office/drawing/2014/main" id="{4B09A7D5-CCA1-4921-803E-3E709CD9A8BB}"/>
                </a:ext>
              </a:extLst>
            </p:cNvPr>
            <p:cNvSpPr/>
            <p:nvPr/>
          </p:nvSpPr>
          <p:spPr>
            <a:xfrm>
              <a:off x="662285" y="5026090"/>
              <a:ext cx="2054087" cy="52038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Vứt rác bừa bãi</a:t>
              </a:r>
            </a:p>
          </p:txBody>
        </p:sp>
        <p:sp>
          <p:nvSpPr>
            <p:cNvPr id="10" name="Rectangle 9">
              <a:extLst>
                <a:ext uri="{FF2B5EF4-FFF2-40B4-BE49-F238E27FC236}">
                  <a16:creationId xmlns:a16="http://schemas.microsoft.com/office/drawing/2014/main" id="{0C5098AF-0B48-4AC0-912B-13825532E261}"/>
                </a:ext>
              </a:extLst>
            </p:cNvPr>
            <p:cNvSpPr/>
            <p:nvPr/>
          </p:nvSpPr>
          <p:spPr>
            <a:xfrm>
              <a:off x="3752628" y="5073228"/>
              <a:ext cx="2054087" cy="52038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Chặt phá rừng</a:t>
              </a:r>
              <a:endParaRPr lang="vi-VN" sz="2000" dirty="0">
                <a:solidFill>
                  <a:sysClr val="windowText" lastClr="000000"/>
                </a:solidFill>
              </a:endParaRPr>
            </a:p>
          </p:txBody>
        </p:sp>
        <p:sp>
          <p:nvSpPr>
            <p:cNvPr id="11" name="Rectangle 10">
              <a:extLst>
                <a:ext uri="{FF2B5EF4-FFF2-40B4-BE49-F238E27FC236}">
                  <a16:creationId xmlns:a16="http://schemas.microsoft.com/office/drawing/2014/main" id="{761E764D-762D-476E-BC3E-03547393D8D6}"/>
                </a:ext>
              </a:extLst>
            </p:cNvPr>
            <p:cNvSpPr/>
            <p:nvPr/>
          </p:nvSpPr>
          <p:spPr>
            <a:xfrm>
              <a:off x="6319664" y="5096280"/>
              <a:ext cx="2772400" cy="75455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Sử dụng thuốc trừ sâu</a:t>
              </a:r>
              <a:endParaRPr lang="vi-VN" sz="2000" dirty="0">
                <a:solidFill>
                  <a:sysClr val="windowText" lastClr="000000"/>
                </a:solidFill>
              </a:endParaRPr>
            </a:p>
          </p:txBody>
        </p:sp>
        <p:sp>
          <p:nvSpPr>
            <p:cNvPr id="12" name="Rectangle 11">
              <a:extLst>
                <a:ext uri="{FF2B5EF4-FFF2-40B4-BE49-F238E27FC236}">
                  <a16:creationId xmlns:a16="http://schemas.microsoft.com/office/drawing/2014/main" id="{33516B85-6A26-4F56-BDAE-8797DF5D9F21}"/>
                </a:ext>
              </a:extLst>
            </p:cNvPr>
            <p:cNvSpPr/>
            <p:nvPr/>
          </p:nvSpPr>
          <p:spPr>
            <a:xfrm>
              <a:off x="9341224" y="5076965"/>
              <a:ext cx="2658440" cy="90697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Xả nước thải trực tiếp ra môi trường</a:t>
              </a:r>
              <a:endParaRPr lang="vi-VN" sz="2000" dirty="0">
                <a:solidFill>
                  <a:sysClr val="windowText" lastClr="000000"/>
                </a:solidFill>
              </a:endParaRPr>
            </a:p>
          </p:txBody>
        </p:sp>
        <p:sp>
          <p:nvSpPr>
            <p:cNvPr id="17" name="Oval 16"/>
            <p:cNvSpPr/>
            <p:nvPr/>
          </p:nvSpPr>
          <p:spPr>
            <a:xfrm>
              <a:off x="1494347" y="4531247"/>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3</a:t>
              </a:r>
            </a:p>
          </p:txBody>
        </p:sp>
        <p:sp>
          <p:nvSpPr>
            <p:cNvPr id="18" name="Oval 17"/>
            <p:cNvSpPr/>
            <p:nvPr/>
          </p:nvSpPr>
          <p:spPr>
            <a:xfrm>
              <a:off x="4654642" y="4608196"/>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4</a:t>
              </a:r>
            </a:p>
          </p:txBody>
        </p:sp>
        <p:sp>
          <p:nvSpPr>
            <p:cNvPr id="19" name="Oval 18"/>
            <p:cNvSpPr/>
            <p:nvPr/>
          </p:nvSpPr>
          <p:spPr>
            <a:xfrm>
              <a:off x="7550002" y="4627511"/>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5</a:t>
              </a:r>
            </a:p>
          </p:txBody>
        </p:sp>
        <p:sp>
          <p:nvSpPr>
            <p:cNvPr id="20" name="Oval 19"/>
            <p:cNvSpPr/>
            <p:nvPr/>
          </p:nvSpPr>
          <p:spPr>
            <a:xfrm>
              <a:off x="10616281" y="4604459"/>
              <a:ext cx="389965" cy="4687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6</a:t>
              </a:r>
            </a:p>
          </p:txBody>
        </p:sp>
      </p:grpSp>
    </p:spTree>
    <p:extLst>
      <p:ext uri="{BB962C8B-B14F-4D97-AF65-F5344CB8AC3E}">
        <p14:creationId xmlns:p14="http://schemas.microsoft.com/office/powerpoint/2010/main" val="28063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75226"/>
          <a:stretch/>
        </p:blipFill>
        <p:spPr>
          <a:xfrm>
            <a:off x="1239369" y="443753"/>
            <a:ext cx="3576918" cy="3025590"/>
          </a:xfrm>
          <a:prstGeom prst="rect">
            <a:avLst/>
          </a:prstGeom>
        </p:spPr>
      </p:pic>
      <p:sp>
        <p:nvSpPr>
          <p:cNvPr id="4" name="Rectangle 3"/>
          <p:cNvSpPr/>
          <p:nvPr/>
        </p:nvSpPr>
        <p:spPr>
          <a:xfrm>
            <a:off x="5011271" y="1049544"/>
            <a:ext cx="6580094" cy="1421928"/>
          </a:xfrm>
          <a:prstGeom prst="rect">
            <a:avLst/>
          </a:prstGeom>
        </p:spPr>
        <p:txBody>
          <a:bodyPr wrap="square">
            <a:spAutoFit/>
          </a:bodyPr>
          <a:lstStyle/>
          <a:p>
            <a:pPr algn="just">
              <a:lnSpc>
                <a:spcPct val="12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Hình 3: Xả rác gây ô nhiễm đất, nước, không khí…</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97824" y="3738283"/>
            <a:ext cx="6405282" cy="2086725"/>
          </a:xfrm>
          <a:prstGeom prst="rect">
            <a:avLst/>
          </a:prstGeom>
        </p:spPr>
        <p:txBody>
          <a:bodyPr wrap="square">
            <a:spAutoFit/>
          </a:bodyPr>
          <a:lstStyle/>
          <a:p>
            <a:pPr algn="just">
              <a:lnSpc>
                <a:spcPct val="120000"/>
              </a:lnSpc>
              <a:spcAft>
                <a:spcPts val="0"/>
              </a:spcAft>
            </a:pPr>
            <a:r>
              <a:rPr lang="en-US">
                <a:latin typeface="Times New Roman" panose="02020603050405020304" pitchFamily="18" charset="0"/>
                <a:ea typeface="Times New Roman" panose="02020603050405020304" pitchFamily="18" charset="0"/>
                <a:cs typeface="Times New Roman" panose="02020603050405020304" pitchFamily="18" charset="0"/>
              </a:rPr>
              <a:t> </a:t>
            </a:r>
            <a:r>
              <a:rPr lang="en-US" sz="3600">
                <a:latin typeface="Times New Roman" panose="02020603050405020304" pitchFamily="18" charset="0"/>
                <a:ea typeface="Times New Roman" panose="02020603050405020304" pitchFamily="18" charset="0"/>
                <a:cs typeface="Times New Roman" panose="02020603050405020304" pitchFamily="18" charset="0"/>
              </a:rPr>
              <a:t>Hình 4: Chặt phá rừng làm mất rừng, phá cây, mất nơi ở của các con vật và sinh vật.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rotWithShape="1">
          <a:blip r:embed="rId3"/>
          <a:srcRect l="26021" r="49357"/>
          <a:stretch/>
        </p:blipFill>
        <p:spPr>
          <a:xfrm>
            <a:off x="1102658" y="3281083"/>
            <a:ext cx="3850341" cy="3254187"/>
          </a:xfrm>
          <a:prstGeom prst="rect">
            <a:avLst/>
          </a:prstGeom>
        </p:spPr>
      </p:pic>
    </p:spTree>
    <p:extLst>
      <p:ext uri="{BB962C8B-B14F-4D97-AF65-F5344CB8AC3E}">
        <p14:creationId xmlns:p14="http://schemas.microsoft.com/office/powerpoint/2010/main" val="29609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5011272" y="741162"/>
            <a:ext cx="6096000" cy="1823128"/>
          </a:xfrm>
          <a:prstGeom prst="rect">
            <a:avLst/>
          </a:prstGeom>
        </p:spPr>
        <p:txBody>
          <a:bodyPr>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Hình 5: Sử dụng nhiều thuốc trừ sâu làm chết động vật, thực vật, ô nhiễm môi trường đất, nước.</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11272" y="3803737"/>
            <a:ext cx="6364940" cy="2414059"/>
          </a:xfrm>
          <a:prstGeom prst="rect">
            <a:avLst/>
          </a:prstGeom>
        </p:spPr>
        <p:txBody>
          <a:bodyPr wrap="square">
            <a:spAutoFit/>
          </a:bodyPr>
          <a:lstStyle/>
          <a:p>
            <a:pPr algn="just">
              <a:lnSpc>
                <a:spcPct val="120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Hình 6: Thải nước bẩn ra môi trường làm ô nhiễm nguồn nước, ảnh hưởng xấu đến môi trường sống của động, thực vật.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rotWithShape="1">
          <a:blip r:embed="rId2"/>
          <a:srcRect l="50303" r="24509"/>
          <a:stretch/>
        </p:blipFill>
        <p:spPr>
          <a:xfrm>
            <a:off x="389964" y="10271"/>
            <a:ext cx="4410636" cy="3284911"/>
          </a:xfrm>
          <a:prstGeom prst="rect">
            <a:avLst/>
          </a:prstGeom>
        </p:spPr>
      </p:pic>
      <p:pic>
        <p:nvPicPr>
          <p:cNvPr id="9" name="Picture 8"/>
          <p:cNvPicPr>
            <a:picLocks noChangeAspect="1"/>
          </p:cNvPicPr>
          <p:nvPr/>
        </p:nvPicPr>
        <p:blipFill rotWithShape="1">
          <a:blip r:embed="rId2"/>
          <a:srcRect l="75378" t="819" r="-566" b="-819"/>
          <a:stretch/>
        </p:blipFill>
        <p:spPr>
          <a:xfrm>
            <a:off x="389964" y="3389311"/>
            <a:ext cx="4572001" cy="3284911"/>
          </a:xfrm>
          <a:prstGeom prst="rect">
            <a:avLst/>
          </a:prstGeom>
        </p:spPr>
      </p:pic>
    </p:spTree>
    <p:extLst>
      <p:ext uri="{BB962C8B-B14F-4D97-AF65-F5344CB8AC3E}">
        <p14:creationId xmlns:p14="http://schemas.microsoft.com/office/powerpoint/2010/main" val="32781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461247" y="1875707"/>
            <a:ext cx="9686364" cy="2751522"/>
          </a:xfrm>
          <a:prstGeom prst="rect">
            <a:avLst/>
          </a:prstGeom>
        </p:spPr>
        <p:txBody>
          <a:bodyPr wrap="square">
            <a:spAutoFit/>
          </a:bodyPr>
          <a:lstStyle/>
          <a:p>
            <a:pPr algn="just">
              <a:lnSpc>
                <a:spcPct val="120000"/>
              </a:lnSpc>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Kể thêm những việc làm có thể ảnh hưởng đến môi trường sống của động vật và thực vật? </a:t>
            </a:r>
          </a:p>
          <a:p>
            <a:pPr algn="just">
              <a:lnSpc>
                <a:spcPct val="120000"/>
              </a:lnSpc>
            </a:pPr>
            <a:r>
              <a:rPr lang="en-US" sz="3600">
                <a:latin typeface="Times New Roman" panose="02020603050405020304" pitchFamily="18" charset="0"/>
                <a:ea typeface="Times New Roman" panose="02020603050405020304" pitchFamily="18" charset="0"/>
                <a:cs typeface="Times New Roman" panose="02020603050405020304" pitchFamily="18" charset="0"/>
              </a:rPr>
              <a:t>- Việc làm đó gây tác hại gì đến môi trường sống của động vật và thực vật? </a:t>
            </a:r>
          </a:p>
        </p:txBody>
      </p:sp>
    </p:spTree>
    <p:extLst>
      <p:ext uri="{BB962C8B-B14F-4D97-AF65-F5344CB8AC3E}">
        <p14:creationId xmlns:p14="http://schemas.microsoft.com/office/powerpoint/2010/main" val="8781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F2704A-9372-4EA6-BB6F-6FCB13429E0E}"/>
              </a:ext>
            </a:extLst>
          </p:cNvPr>
          <p:cNvSpPr txBox="1"/>
          <p:nvPr/>
        </p:nvSpPr>
        <p:spPr>
          <a:xfrm>
            <a:off x="389965" y="207500"/>
            <a:ext cx="11802035" cy="1077218"/>
          </a:xfrm>
          <a:prstGeom prst="rect">
            <a:avLst/>
          </a:prstGeom>
          <a:noFill/>
        </p:spPr>
        <p:txBody>
          <a:bodyPr wrap="square" rtlCol="0">
            <a:spAutoFit/>
          </a:bodyPr>
          <a:lstStyle/>
          <a:p>
            <a:pPr algn="ctr"/>
            <a:r>
              <a:rPr lang="en-US" sz="3200">
                <a:solidFill>
                  <a:srgbClr val="FF0000"/>
                </a:solidFill>
                <a:latin typeface="Times New Roman" panose="02020603050405020304" pitchFamily="18" charset="0"/>
                <a:cs typeface="Times New Roman" panose="02020603050405020304" pitchFamily="18" charset="0"/>
              </a:rPr>
              <a:t>Một số </a:t>
            </a:r>
            <a:r>
              <a:rPr lang="vi-VN" sz="3200">
                <a:solidFill>
                  <a:srgbClr val="FF0000"/>
                </a:solidFill>
                <a:latin typeface="Times New Roman" panose="02020603050405020304" pitchFamily="18" charset="0"/>
                <a:cs typeface="Times New Roman" panose="02020603050405020304" pitchFamily="18" charset="0"/>
              </a:rPr>
              <a:t>việc làm có hại đối </a:t>
            </a:r>
            <a:r>
              <a:rPr lang="vi-VN" sz="3200" dirty="0">
                <a:solidFill>
                  <a:srgbClr val="FF0000"/>
                </a:solidFill>
                <a:latin typeface="Times New Roman" panose="02020603050405020304" pitchFamily="18" charset="0"/>
                <a:cs typeface="Times New Roman" panose="02020603050405020304" pitchFamily="18" charset="0"/>
              </a:rPr>
              <a:t>với môi trường </a:t>
            </a:r>
            <a:r>
              <a:rPr lang="vi-VN" sz="3200">
                <a:solidFill>
                  <a:srgbClr val="FF0000"/>
                </a:solidFill>
                <a:latin typeface="Times New Roman" panose="02020603050405020304" pitchFamily="18" charset="0"/>
                <a:cs typeface="Times New Roman" panose="02020603050405020304" pitchFamily="18" charset="0"/>
              </a:rPr>
              <a:t>sống </a:t>
            </a:r>
            <a:endParaRPr lang="en-US" sz="3200">
              <a:solidFill>
                <a:srgbClr val="FF0000"/>
              </a:solidFill>
              <a:latin typeface="Times New Roman" panose="02020603050405020304" pitchFamily="18" charset="0"/>
              <a:cs typeface="Times New Roman" panose="02020603050405020304" pitchFamily="18" charset="0"/>
            </a:endParaRPr>
          </a:p>
          <a:p>
            <a:pPr algn="ctr"/>
            <a:r>
              <a:rPr lang="vi-VN" sz="3200">
                <a:solidFill>
                  <a:srgbClr val="FF0000"/>
                </a:solidFill>
                <a:latin typeface="Times New Roman" panose="02020603050405020304" pitchFamily="18" charset="0"/>
                <a:cs typeface="Times New Roman" panose="02020603050405020304" pitchFamily="18" charset="0"/>
              </a:rPr>
              <a:t>của </a:t>
            </a:r>
            <a:r>
              <a:rPr lang="vi-VN" sz="3200" dirty="0">
                <a:solidFill>
                  <a:srgbClr val="FF0000"/>
                </a:solidFill>
                <a:latin typeface="Times New Roman" panose="02020603050405020304" pitchFamily="18" charset="0"/>
                <a:cs typeface="Times New Roman" panose="02020603050405020304" pitchFamily="18" charset="0"/>
              </a:rPr>
              <a:t>thực vật và </a:t>
            </a:r>
            <a:r>
              <a:rPr lang="vi-VN" sz="3200">
                <a:solidFill>
                  <a:srgbClr val="FF0000"/>
                </a:solidFill>
                <a:latin typeface="Times New Roman" panose="02020603050405020304" pitchFamily="18" charset="0"/>
                <a:cs typeface="Times New Roman" panose="02020603050405020304" pitchFamily="18" charset="0"/>
              </a:rPr>
              <a:t>động vật</a:t>
            </a:r>
            <a:r>
              <a:rPr lang="en-US" sz="320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2689155" y="1537786"/>
            <a:ext cx="6646811" cy="5122991"/>
            <a:chOff x="2296366" y="1384284"/>
            <a:chExt cx="6646811" cy="51229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366" y="1384284"/>
              <a:ext cx="6646811" cy="4428438"/>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2296366" y="5922500"/>
              <a:ext cx="6535271" cy="584775"/>
            </a:xfrm>
            <a:prstGeom prst="rect">
              <a:avLst/>
            </a:prstGeom>
            <a:noFill/>
          </p:spPr>
          <p:txBody>
            <a:bodyPr wrap="square" rtlCol="0">
              <a:spAutoFit/>
            </a:bodyPr>
            <a:lstStyle/>
            <a:p>
              <a:pPr algn="ctr"/>
              <a:r>
                <a:rPr lang="en-US" sz="3200"/>
                <a:t>Rác thải y tế</a:t>
              </a:r>
              <a:endParaRPr lang="vi-VN" sz="3200" b="1" dirty="0"/>
            </a:p>
          </p:txBody>
        </p:sp>
      </p:grpSp>
      <p:grpSp>
        <p:nvGrpSpPr>
          <p:cNvPr id="12" name="Group 11"/>
          <p:cNvGrpSpPr/>
          <p:nvPr/>
        </p:nvGrpSpPr>
        <p:grpSpPr>
          <a:xfrm>
            <a:off x="55769" y="1541828"/>
            <a:ext cx="11802035" cy="5112779"/>
            <a:chOff x="-337017" y="1384284"/>
            <a:chExt cx="11802035" cy="5112779"/>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6366" y="1384284"/>
              <a:ext cx="6646811" cy="4428438"/>
            </a:xfrm>
            <a:prstGeom prst="rect">
              <a:avLst/>
            </a:prstGeom>
          </p:spPr>
        </p:pic>
        <p:sp>
          <p:nvSpPr>
            <p:cNvPr id="11" name="TextBox 10">
              <a:extLst>
                <a:ext uri="{FF2B5EF4-FFF2-40B4-BE49-F238E27FC236}">
                  <a16:creationId xmlns:a16="http://schemas.microsoft.com/office/drawing/2014/main" id="{16F2704A-9372-4EA6-BB6F-6FCB13429E0E}"/>
                </a:ext>
              </a:extLst>
            </p:cNvPr>
            <p:cNvSpPr txBox="1"/>
            <p:nvPr/>
          </p:nvSpPr>
          <p:spPr>
            <a:xfrm>
              <a:off x="-337017" y="5912288"/>
              <a:ext cx="11802035" cy="584775"/>
            </a:xfrm>
            <a:prstGeom prst="rect">
              <a:avLst/>
            </a:prstGeom>
            <a:noFill/>
          </p:spPr>
          <p:txBody>
            <a:bodyPr wrap="square" rtlCol="0">
              <a:spAutoFit/>
            </a:bodyPr>
            <a:lstStyle/>
            <a:p>
              <a:pPr algn="ctr"/>
              <a:r>
                <a:rPr lang="en-US" sz="3200" b="1"/>
                <a:t>Rác thải công nghiệp</a:t>
              </a:r>
              <a:endParaRPr lang="vi-VN" sz="3200" b="1" dirty="0"/>
            </a:p>
          </p:txBody>
        </p:sp>
      </p:grpSp>
      <p:grpSp>
        <p:nvGrpSpPr>
          <p:cNvPr id="25" name="Group 24"/>
          <p:cNvGrpSpPr/>
          <p:nvPr/>
        </p:nvGrpSpPr>
        <p:grpSpPr>
          <a:xfrm>
            <a:off x="2700404" y="1518307"/>
            <a:ext cx="6646811" cy="5293792"/>
            <a:chOff x="2061021" y="1564208"/>
            <a:chExt cx="6646811" cy="5293792"/>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21" y="1564208"/>
              <a:ext cx="6646811" cy="4438650"/>
            </a:xfrm>
            <a:prstGeom prst="rect">
              <a:avLst/>
            </a:prstGeom>
          </p:spPr>
        </p:pic>
        <p:sp>
          <p:nvSpPr>
            <p:cNvPr id="14" name="TextBox 13">
              <a:extLst>
                <a:ext uri="{FF2B5EF4-FFF2-40B4-BE49-F238E27FC236}">
                  <a16:creationId xmlns:a16="http://schemas.microsoft.com/office/drawing/2014/main" id="{16F2704A-9372-4EA6-BB6F-6FCB13429E0E}"/>
                </a:ext>
              </a:extLst>
            </p:cNvPr>
            <p:cNvSpPr txBox="1"/>
            <p:nvPr/>
          </p:nvSpPr>
          <p:spPr>
            <a:xfrm>
              <a:off x="2116791" y="6273225"/>
              <a:ext cx="6591041" cy="584775"/>
            </a:xfrm>
            <a:prstGeom prst="rect">
              <a:avLst/>
            </a:prstGeom>
            <a:noFill/>
          </p:spPr>
          <p:txBody>
            <a:bodyPr wrap="square" rtlCol="0">
              <a:spAutoFit/>
            </a:bodyPr>
            <a:lstStyle/>
            <a:p>
              <a:pPr algn="ctr"/>
              <a:r>
                <a:rPr lang="en-US" sz="3200" b="1"/>
                <a:t>Khai thác tài nguyên quá mức</a:t>
              </a:r>
              <a:endParaRPr lang="vi-VN" sz="3200" b="1" dirty="0"/>
            </a:p>
          </p:txBody>
        </p:sp>
      </p:grpSp>
      <p:grpSp>
        <p:nvGrpSpPr>
          <p:cNvPr id="20" name="Group 19"/>
          <p:cNvGrpSpPr/>
          <p:nvPr/>
        </p:nvGrpSpPr>
        <p:grpSpPr>
          <a:xfrm>
            <a:off x="150676" y="1482955"/>
            <a:ext cx="11802035" cy="5153628"/>
            <a:chOff x="-337017" y="1374071"/>
            <a:chExt cx="11802035" cy="5153628"/>
          </a:xfrm>
        </p:grpSpPr>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596" y="1374071"/>
              <a:ext cx="6758351" cy="4448864"/>
            </a:xfrm>
            <a:prstGeom prst="rect">
              <a:avLst/>
            </a:prstGeom>
          </p:spPr>
        </p:pic>
        <p:sp>
          <p:nvSpPr>
            <p:cNvPr id="19" name="TextBox 18">
              <a:extLst>
                <a:ext uri="{FF2B5EF4-FFF2-40B4-BE49-F238E27FC236}">
                  <a16:creationId xmlns:a16="http://schemas.microsoft.com/office/drawing/2014/main" id="{16F2704A-9372-4EA6-BB6F-6FCB13429E0E}"/>
                </a:ext>
              </a:extLst>
            </p:cNvPr>
            <p:cNvSpPr txBox="1"/>
            <p:nvPr/>
          </p:nvSpPr>
          <p:spPr>
            <a:xfrm>
              <a:off x="-337017" y="5942924"/>
              <a:ext cx="11802035" cy="584775"/>
            </a:xfrm>
            <a:prstGeom prst="rect">
              <a:avLst/>
            </a:prstGeom>
            <a:noFill/>
          </p:spPr>
          <p:txBody>
            <a:bodyPr wrap="square" rtlCol="0">
              <a:spAutoFit/>
            </a:bodyPr>
            <a:lstStyle/>
            <a:p>
              <a:pPr algn="ctr"/>
              <a:r>
                <a:rPr lang="en-US" sz="3200" b="1"/>
                <a:t>Xả rác thải xuống biển</a:t>
              </a:r>
              <a:endParaRPr lang="vi-VN" sz="3200" b="1" dirty="0"/>
            </a:p>
          </p:txBody>
        </p:sp>
      </p:grpSp>
      <p:grpSp>
        <p:nvGrpSpPr>
          <p:cNvPr id="24" name="Group 23"/>
          <p:cNvGrpSpPr/>
          <p:nvPr/>
        </p:nvGrpSpPr>
        <p:grpSpPr>
          <a:xfrm>
            <a:off x="2700404" y="1533743"/>
            <a:ext cx="6758351" cy="5133204"/>
            <a:chOff x="2240596" y="1384282"/>
            <a:chExt cx="6702581" cy="5133204"/>
          </a:xfrm>
        </p:grpSpPr>
        <p:sp>
          <p:nvSpPr>
            <p:cNvPr id="22" name="TextBox 21">
              <a:extLst>
                <a:ext uri="{FF2B5EF4-FFF2-40B4-BE49-F238E27FC236}">
                  <a16:creationId xmlns:a16="http://schemas.microsoft.com/office/drawing/2014/main" id="{16F2704A-9372-4EA6-BB6F-6FCB13429E0E}"/>
                </a:ext>
              </a:extLst>
            </p:cNvPr>
            <p:cNvSpPr txBox="1"/>
            <p:nvPr/>
          </p:nvSpPr>
          <p:spPr>
            <a:xfrm>
              <a:off x="2690552" y="5932711"/>
              <a:ext cx="5858435" cy="584775"/>
            </a:xfrm>
            <a:prstGeom prst="rect">
              <a:avLst/>
            </a:prstGeom>
            <a:noFill/>
          </p:spPr>
          <p:txBody>
            <a:bodyPr wrap="square" rtlCol="0">
              <a:spAutoFit/>
            </a:bodyPr>
            <a:lstStyle/>
            <a:p>
              <a:pPr algn="ctr"/>
              <a:r>
                <a:rPr lang="en-US" sz="3200" b="1"/>
                <a:t>Chặt phá, đốt rừng bừa bãi.</a:t>
              </a:r>
              <a:endParaRPr lang="vi-VN" sz="3200" b="1" dirty="0"/>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0596" y="1384282"/>
              <a:ext cx="6702581" cy="4428439"/>
            </a:xfrm>
            <a:prstGeom prst="rect">
              <a:avLst/>
            </a:prstGeom>
          </p:spPr>
        </p:pic>
      </p:grpSp>
    </p:spTree>
    <p:extLst>
      <p:ext uri="{BB962C8B-B14F-4D97-AF65-F5344CB8AC3E}">
        <p14:creationId xmlns:p14="http://schemas.microsoft.com/office/powerpoint/2010/main" val="5727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xit" presetSubtype="0" fill="hold" nodeType="clickEffect">
                                  <p:stCondLst>
                                    <p:cond delay="0"/>
                                  </p:stCondLst>
                                  <p:childTnLst>
                                    <p:anim calcmode="lin" valueType="num">
                                      <p:cBhvr>
                                        <p:cTn id="30" dur="600" decel="50000">
                                          <p:stCondLst>
                                            <p:cond delay="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400">
                                          <p:stCondLst>
                                            <p:cond delay="600"/>
                                          </p:stCondLst>
                                        </p:cTn>
                                        <p:tgtEl>
                                          <p:spTgt spid="12"/>
                                        </p:tgtEl>
                                        <p:attrNameLst>
                                          <p:attrName>ppt_x</p:attrName>
                                        </p:attrNameLst>
                                      </p:cBhvr>
                                      <p:tavLst>
                                        <p:tav tm="0">
                                          <p:val>
                                            <p:strVal val="ppt_x"/>
                                          </p:val>
                                        </p:tav>
                                        <p:tav tm="100000">
                                          <p:val>
                                            <p:strVal val="ppt_x"/>
                                          </p:val>
                                        </p:tav>
                                      </p:tavLst>
                                    </p:anim>
                                    <p:anim calcmode="lin" valueType="num">
                                      <p:cBhvr>
                                        <p:cTn id="32" dur="600" decel="50000">
                                          <p:stCondLst>
                                            <p:cond delay="0"/>
                                          </p:stCondLst>
                                        </p:cTn>
                                        <p:tgtEl>
                                          <p:spTgt spid="12"/>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3" dur="400">
                                          <p:stCondLst>
                                            <p:cond delay="600"/>
                                          </p:stCondLst>
                                        </p:cTn>
                                        <p:tgtEl>
                                          <p:spTgt spid="12"/>
                                        </p:tgtEl>
                                        <p:attrNameLst>
                                          <p:attrName>ppt_y</p:attrName>
                                        </p:attrNameLst>
                                      </p:cBhvr>
                                      <p:tavLst>
                                        <p:tav tm="0">
                                          <p:val>
                                            <p:strVal val="ppt_y"/>
                                          </p:val>
                                        </p:tav>
                                        <p:tav tm="100000">
                                          <p:val>
                                            <p:strVal val="ppt_y"/>
                                          </p:val>
                                        </p:tav>
                                      </p:tavLst>
                                    </p:anim>
                                    <p:animEffect transition="out" filter="fade">
                                      <p:cBhvr>
                                        <p:cTn id="34" dur="100">
                                          <p:stCondLst>
                                            <p:cond delay="900"/>
                                          </p:stCondLst>
                                        </p:cTn>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fltVal val="0"/>
                                          </p:val>
                                        </p:tav>
                                        <p:tav tm="100000">
                                          <p:val>
                                            <p:strVal val="#ppt_w"/>
                                          </p:val>
                                        </p:tav>
                                      </p:tavLst>
                                    </p:anim>
                                    <p:anim calcmode="lin" valueType="num">
                                      <p:cBhvr>
                                        <p:cTn id="41" dur="1000" fill="hold"/>
                                        <p:tgtEl>
                                          <p:spTgt spid="25"/>
                                        </p:tgtEl>
                                        <p:attrNameLst>
                                          <p:attrName>ppt_h</p:attrName>
                                        </p:attrNameLst>
                                      </p:cBhvr>
                                      <p:tavLst>
                                        <p:tav tm="0">
                                          <p:val>
                                            <p:fltVal val="0"/>
                                          </p:val>
                                        </p:tav>
                                        <p:tav tm="100000">
                                          <p:val>
                                            <p:strVal val="#ppt_h"/>
                                          </p:val>
                                        </p:tav>
                                      </p:tavLst>
                                    </p:anim>
                                    <p:anim calcmode="lin" valueType="num">
                                      <p:cBhvr>
                                        <p:cTn id="4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xit" presetSubtype="0" fill="hold" nodeType="clickEffect">
                                  <p:stCondLst>
                                    <p:cond delay="0"/>
                                  </p:stCondLst>
                                  <p:childTnLst>
                                    <p:animEffect transition="out" filter="fade">
                                      <p:cBhvr>
                                        <p:cTn id="47" dur="1000"/>
                                        <p:tgtEl>
                                          <p:spTgt spid="25"/>
                                        </p:tgtEl>
                                      </p:cBhvr>
                                    </p:animEffect>
                                    <p:anim calcmode="lin" valueType="num">
                                      <p:cBhvr>
                                        <p:cTn id="48" dur="1000"/>
                                        <p:tgtEl>
                                          <p:spTgt spid="25"/>
                                        </p:tgtEl>
                                        <p:attrNameLst>
                                          <p:attrName>ppt_x</p:attrName>
                                        </p:attrNameLst>
                                      </p:cBhvr>
                                      <p:tavLst>
                                        <p:tav tm="0">
                                          <p:val>
                                            <p:strVal val="ppt_x"/>
                                          </p:val>
                                        </p:tav>
                                        <p:tav tm="100000">
                                          <p:val>
                                            <p:strVal val="ppt_x"/>
                                          </p:val>
                                        </p:tav>
                                      </p:tavLst>
                                    </p:anim>
                                    <p:anim calcmode="lin" valueType="num">
                                      <p:cBhvr>
                                        <p:cTn id="49" dur="100" decel="100000"/>
                                        <p:tgtEl>
                                          <p:spTgt spid="25"/>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 calcmode="lin" valueType="num">
                                      <p:cBhvr>
                                        <p:cTn id="58" dur="1000" fill="hold"/>
                                        <p:tgtEl>
                                          <p:spTgt spid="20"/>
                                        </p:tgtEl>
                                        <p:attrNameLst>
                                          <p:attrName>style.rotation</p:attrName>
                                        </p:attrNameLst>
                                      </p:cBhvr>
                                      <p:tavLst>
                                        <p:tav tm="0">
                                          <p:val>
                                            <p:fltVal val="90"/>
                                          </p:val>
                                        </p:tav>
                                        <p:tav tm="100000">
                                          <p:val>
                                            <p:fltVal val="0"/>
                                          </p:val>
                                        </p:tav>
                                      </p:tavLst>
                                    </p:anim>
                                    <p:animEffect transition="in" filter="fade">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xit" presetSubtype="12" fill="hold" nodeType="clickEffect">
                                  <p:stCondLst>
                                    <p:cond delay="0"/>
                                  </p:stCondLst>
                                  <p:childTnLst>
                                    <p:animEffect transition="out" filter="strips(downLeft)">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2000"/>
                                        <p:tgtEl>
                                          <p:spTgt spid="24"/>
                                        </p:tgtEl>
                                      </p:cBhvr>
                                    </p:animEffect>
                                    <p:anim calcmode="lin" valueType="num">
                                      <p:cBhvr>
                                        <p:cTn id="70" dur="2000" fill="hold"/>
                                        <p:tgtEl>
                                          <p:spTgt spid="24"/>
                                        </p:tgtEl>
                                        <p:attrNameLst>
                                          <p:attrName>style.rotation</p:attrName>
                                        </p:attrNameLst>
                                      </p:cBhvr>
                                      <p:tavLst>
                                        <p:tav tm="0">
                                          <p:val>
                                            <p:fltVal val="720"/>
                                          </p:val>
                                        </p:tav>
                                        <p:tav tm="100000">
                                          <p:val>
                                            <p:fltVal val="0"/>
                                          </p:val>
                                        </p:tav>
                                      </p:tavLst>
                                    </p:anim>
                                    <p:anim calcmode="lin" valueType="num">
                                      <p:cBhvr>
                                        <p:cTn id="71" dur="2000" fill="hold"/>
                                        <p:tgtEl>
                                          <p:spTgt spid="24"/>
                                        </p:tgtEl>
                                        <p:attrNameLst>
                                          <p:attrName>ppt_h</p:attrName>
                                        </p:attrNameLst>
                                      </p:cBhvr>
                                      <p:tavLst>
                                        <p:tav tm="0">
                                          <p:val>
                                            <p:fltVal val="0"/>
                                          </p:val>
                                        </p:tav>
                                        <p:tav tm="100000">
                                          <p:val>
                                            <p:strVal val="#ppt_h"/>
                                          </p:val>
                                        </p:tav>
                                      </p:tavLst>
                                    </p:anim>
                                    <p:anim calcmode="lin" valueType="num">
                                      <p:cBhvr>
                                        <p:cTn id="72"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5980" y="-103008"/>
            <a:ext cx="1103377" cy="1795325"/>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pic>
        <p:nvPicPr>
          <p:cNvPr id="3" name="Picture 2"/>
          <p:cNvPicPr>
            <a:picLocks noChangeAspect="1"/>
          </p:cNvPicPr>
          <p:nvPr/>
        </p:nvPicPr>
        <p:blipFill>
          <a:blip r:embed="rId5"/>
          <a:stretch>
            <a:fillRect/>
          </a:stretch>
        </p:blipFill>
        <p:spPr>
          <a:xfrm>
            <a:off x="1551145" y="573416"/>
            <a:ext cx="8894835" cy="3371380"/>
          </a:xfrm>
          <a:prstGeom prst="rect">
            <a:avLst/>
          </a:prstGeom>
        </p:spPr>
      </p:pic>
    </p:spTree>
    <p:extLst>
      <p:ext uri="{BB962C8B-B14F-4D97-AF65-F5344CB8AC3E}">
        <p14:creationId xmlns:p14="http://schemas.microsoft.com/office/powerpoint/2010/main" val="10447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5457" y="354753"/>
            <a:ext cx="5786191" cy="3953830"/>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4467" y="2595412"/>
            <a:ext cx="1803312" cy="1944652"/>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30776" y="149992"/>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433541" y="2015002"/>
            <a:ext cx="5414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VẬN</a:t>
            </a:r>
            <a:r>
              <a:rPr kumimoji="0" lang="en-US" altLang="zh-CN" sz="5400" b="1" i="0" u="none" strike="noStrike" kern="1200" cap="none" spc="300" normalizeH="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 DỤNG</a:t>
            </a:r>
            <a:endParaRPr kumimoji="0" lang="zh-CN" altLang="en-US" sz="5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2" name="Rectangle 21"/>
          <p:cNvSpPr/>
          <p:nvPr/>
        </p:nvSpPr>
        <p:spPr>
          <a:xfrm>
            <a:off x="1099559" y="4658809"/>
            <a:ext cx="10444620" cy="13639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742950" indent="-742950" algn="just">
              <a:lnSpc>
                <a:spcPct val="120000"/>
              </a:lnSpc>
              <a:spcAft>
                <a:spcPts val="0"/>
              </a:spcAft>
              <a:buAutoNum type="arabicPeriod"/>
            </a:pPr>
            <a:r>
              <a:rPr lang="en-US" sz="3600">
                <a:latin typeface="Times New Roman" panose="02020603050405020304" pitchFamily="18" charset="0"/>
                <a:ea typeface="Times New Roman" panose="02020603050405020304" pitchFamily="18" charset="0"/>
                <a:cs typeface="Times New Roman" panose="02020603050405020304" pitchFamily="18" charset="0"/>
              </a:rPr>
              <a:t>Cùng người thân trồng cây và chăm sóc cây trồng.</a:t>
            </a:r>
          </a:p>
          <a:p>
            <a:pPr marL="742950" indent="-742950" algn="just">
              <a:lnSpc>
                <a:spcPct val="120000"/>
              </a:lnSpc>
              <a:spcAft>
                <a:spcPts val="0"/>
              </a:spcAft>
              <a:buAutoNum type="arabicPeriod"/>
            </a:pPr>
            <a:r>
              <a:rPr lang="en-US" sz="3600">
                <a:latin typeface="Times New Roman" panose="02020603050405020304" pitchFamily="18" charset="0"/>
                <a:ea typeface="Times New Roman" panose="02020603050405020304" pitchFamily="18" charset="0"/>
                <a:cs typeface="Times New Roman" panose="02020603050405020304" pitchFamily="18" charset="0"/>
              </a:rPr>
              <a:t>Vẽ tranh cổ động chung tay bảo vệ môi trường.</a:t>
            </a:r>
          </a:p>
        </p:txBody>
      </p:sp>
    </p:spTree>
    <p:extLst>
      <p:ext uri="{BB962C8B-B14F-4D97-AF65-F5344CB8AC3E}">
        <p14:creationId xmlns:p14="http://schemas.microsoft.com/office/powerpoint/2010/main" val="6513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3249708" y="2165476"/>
            <a:ext cx="5692584" cy="1446550"/>
          </a:xfrm>
          <a:prstGeom prst="rect">
            <a:avLst/>
          </a:prstGeom>
          <a:noFill/>
        </p:spPr>
        <p:txBody>
          <a:bodyPr wrap="none" lIns="91440" tIns="45720" rIns="91440" bIns="45720">
            <a:spAutoFit/>
          </a:bodyPr>
          <a:lstStyle/>
          <a:p>
            <a:pPr algn="ctr"/>
            <a:r>
              <a:rPr lang="en-US" sz="88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KHỞI ĐỘNG</a:t>
            </a:r>
          </a:p>
        </p:txBody>
      </p:sp>
    </p:spTree>
    <p:extLst>
      <p:ext uri="{BB962C8B-B14F-4D97-AF65-F5344CB8AC3E}">
        <p14:creationId xmlns:p14="http://schemas.microsoft.com/office/powerpoint/2010/main" val="3391761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Pupils awards poster background mat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469"/>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5"/>
          <p:cNvSpPr>
            <a:spLocks noChangeArrowheads="1" noChangeShapeType="1" noTextEdit="1"/>
          </p:cNvSpPr>
          <p:nvPr/>
        </p:nvSpPr>
        <p:spPr bwMode="auto">
          <a:xfrm>
            <a:off x="2424112" y="2151529"/>
            <a:ext cx="7343775" cy="3962003"/>
          </a:xfrm>
          <a:prstGeom prst="rect">
            <a:avLst/>
          </a:prstGeom>
        </p:spPr>
        <p:txBody>
          <a:bodyPr spcFirstLastPara="1" wrap="none" fromWordArt="1">
            <a:prstTxWarp prst="textArchUp">
              <a:avLst>
                <a:gd name="adj" fmla="val 1080000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0" cap="none" spc="0" normalizeH="0" baseline="0" noProof="0" dirty="0" err="1">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Chúc</a:t>
            </a:r>
            <a:r>
              <a:rPr kumimoji="0" lang="en-US" sz="4400" b="1" i="1" u="none" strike="noStrike" kern="10" cap="none" spc="0" normalizeH="0" baseline="0" noProof="0" dirty="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a:t>
            </a:r>
            <a:r>
              <a:rPr kumimoji="0" lang="en-US" sz="4400" b="1" i="1" u="none" strike="noStrike" kern="10" cap="none" spc="0" normalizeH="0" baseline="0" noProof="0" err="1">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các</a:t>
            </a:r>
            <a:r>
              <a:rPr kumimoji="0" lang="en-US" sz="4400" b="1" i="1" u="none" strike="noStrike" kern="10" cap="none" spc="0" normalizeH="0" baseline="0" noProof="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em</a:t>
            </a:r>
            <a:r>
              <a:rPr kumimoji="0" lang="en-US" sz="4400" b="1" i="1" u="none" strike="noStrike" kern="10" cap="none" spc="0" normalizeH="0" noProof="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rPr>
              <a:t> luôn chăm ngoan, học giỏi.</a:t>
            </a:r>
            <a:endParaRPr kumimoji="0" lang="en-US" sz="4400" b="1" i="1" u="none" strike="noStrike" kern="10" cap="none" spc="0" normalizeH="0" baseline="0" noProof="0" dirty="0">
              <a:ln w="9525">
                <a:solidFill>
                  <a:srgbClr val="000000"/>
                </a:solidFill>
                <a:round/>
              </a:ln>
              <a:solidFill>
                <a:srgbClr val="FFFF66"/>
              </a:solidFill>
              <a:effectLst/>
              <a:uLnTx/>
              <a:uFillTx/>
              <a:latin typeface="Times New Roman" panose="02020603050405020304" pitchFamily="18" charset="0"/>
              <a:ea typeface="+mn-lt"/>
              <a:cs typeface="Times New Roman" panose="02020603050405020304" pitchFamily="18" charset="0"/>
            </a:endParaRPr>
          </a:p>
        </p:txBody>
      </p:sp>
      <p:sp>
        <p:nvSpPr>
          <p:cNvPr id="4" name="Rectangle 19"/>
          <p:cNvSpPr txBox="1">
            <a:spLocks noChangeArrowheads="1"/>
          </p:cNvSpPr>
          <p:nvPr/>
        </p:nvSpPr>
        <p:spPr>
          <a:xfrm>
            <a:off x="3709343" y="3715473"/>
            <a:ext cx="5622915"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6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Chào</a:t>
            </a:r>
            <a:r>
              <a:rPr kumimoji="0" lang="en-US" altLang="en-US" sz="66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tạm biệt!</a:t>
            </a:r>
            <a:endParaRPr kumimoji="0" lang="en-US" altLang="en-US" sz="6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158" y="235323"/>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3023" y="2560318"/>
            <a:ext cx="2650039" cy="2661817"/>
          </a:xfrm>
          <a:prstGeom prst="rect">
            <a:avLst/>
          </a:prstGeom>
        </p:spPr>
      </p:pic>
      <p:sp>
        <p:nvSpPr>
          <p:cNvPr id="2" name="TextBox 1"/>
          <p:cNvSpPr txBox="1"/>
          <p:nvPr/>
        </p:nvSpPr>
        <p:spPr>
          <a:xfrm>
            <a:off x="1775650" y="5222135"/>
            <a:ext cx="919715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a:latin typeface="Times New Roman" panose="02020603050405020304" pitchFamily="18" charset="0"/>
                <a:cs typeface="Times New Roman" panose="02020603050405020304" pitchFamily="18" charset="0"/>
              </a:rPr>
              <a:t>Em hãy giúp ong non học việc bằng cách trả lời các câu hỏi của bác ong thợ nhé.</a:t>
            </a:r>
          </a:p>
          <a:p>
            <a:r>
              <a:rPr lang="en-US" sz="2400">
                <a:latin typeface="Times New Roman" panose="02020603050405020304" pitchFamily="18" charset="0"/>
                <a:cs typeface="Times New Roman" panose="02020603050405020304" pitchFamily="18" charset="0"/>
              </a:rPr>
              <a:t>Em nhấn vào hình bông hoa để chọn đáp án trả lời cho các câu hỏi.</a:t>
            </a:r>
          </a:p>
        </p:txBody>
      </p:sp>
    </p:spTree>
    <p:extLst>
      <p:ext uri="{BB962C8B-B14F-4D97-AF65-F5344CB8AC3E}">
        <p14:creationId xmlns:p14="http://schemas.microsoft.com/office/powerpoint/2010/main" val="234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07184" y="218483"/>
            <a:ext cx="7840345" cy="2313746"/>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r>
              <a:rPr lang="vi-VN" sz="3200">
                <a:latin typeface="Times New Roman" panose="02020603050405020304" pitchFamily="18" charset="0"/>
                <a:cs typeface="Times New Roman" panose="02020603050405020304" pitchFamily="18" charset="0"/>
              </a:rPr>
              <a:t>Con gì bốn vó</a:t>
            </a:r>
          </a:p>
          <a:p>
            <a:pPr lvl="4"/>
            <a:r>
              <a:rPr lang="vi-VN" sz="3200">
                <a:latin typeface="Times New Roman" panose="02020603050405020304" pitchFamily="18" charset="0"/>
                <a:cs typeface="Times New Roman" panose="02020603050405020304" pitchFamily="18" charset="0"/>
              </a:rPr>
              <a:t>Ngực nở bụng thon</a:t>
            </a:r>
          </a:p>
          <a:p>
            <a:pPr lvl="4"/>
            <a:r>
              <a:rPr lang="vi-VN" sz="3200">
                <a:latin typeface="Times New Roman" panose="02020603050405020304" pitchFamily="18" charset="0"/>
                <a:cs typeface="Times New Roman" panose="02020603050405020304" pitchFamily="18" charset="0"/>
              </a:rPr>
              <a:t>Rung rinh chiếc bờm</a:t>
            </a:r>
          </a:p>
          <a:p>
            <a:pPr lvl="4"/>
            <a:r>
              <a:rPr lang="vi-VN" sz="3200">
                <a:latin typeface="Times New Roman" panose="02020603050405020304" pitchFamily="18" charset="0"/>
                <a:cs typeface="Times New Roman" panose="02020603050405020304" pitchFamily="18" charset="0"/>
              </a:rPr>
              <a:t>Phi nhanh như gió?</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A. Con ngựa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339" y="2731645"/>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830960" y="574706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B. Con sư tử</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396" y="278972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210474"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 Con hổ</a:t>
            </a:r>
          </a:p>
        </p:txBody>
      </p:sp>
    </p:spTree>
    <p:extLst>
      <p:ext uri="{BB962C8B-B14F-4D97-AF65-F5344CB8AC3E}">
        <p14:creationId xmlns:p14="http://schemas.microsoft.com/office/powerpoint/2010/main" val="3369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4000" r="-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37957" y="484145"/>
            <a:ext cx="8496886" cy="2128426"/>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Cây gì ôm ấp làng ta</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Thân từng đốt, lá reo ca bốn mùa</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Gội muôn nắng , tắm ngàn mưa</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Măng như cây bút viết thơ lên trời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002060"/>
                </a:solidFill>
                <a:latin typeface="Times New Roman" panose="02020603050405020304" pitchFamily="18" charset="0"/>
                <a:cs typeface="Times New Roman" panose="02020603050405020304" pitchFamily="18" charset="0"/>
              </a:rPr>
              <a:t>A. Cây đa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267" y="274571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598481" y="5680049"/>
            <a:ext cx="3229828"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Cây tre</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108"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934108" y="569712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Cây</a:t>
            </a:r>
            <a:r>
              <a:rPr kumimoji="0" lang="en-US" sz="28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dừa</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69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3000" b="-2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13" y="319155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64201" y="366260"/>
            <a:ext cx="7840345" cy="2388273"/>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US" sz="2800">
                <a:latin typeface="Times New Roman" panose="02020603050405020304" pitchFamily="18" charset="0"/>
                <a:cs typeface="Times New Roman" panose="02020603050405020304" pitchFamily="18" charset="0"/>
              </a:rPr>
              <a:t>Cổ cao cao, cẳng cao cao</a:t>
            </a:r>
          </a:p>
          <a:p>
            <a:pPr lvl="1"/>
            <a:r>
              <a:rPr lang="en-US" sz="2800">
                <a:latin typeface="Times New Roman" panose="02020603050405020304" pitchFamily="18" charset="0"/>
                <a:cs typeface="Times New Roman" panose="02020603050405020304" pitchFamily="18" charset="0"/>
              </a:rPr>
              <a:t>Chân đen cánh trắng ra vào đồng xanh</a:t>
            </a:r>
          </a:p>
          <a:p>
            <a:pPr lvl="3"/>
            <a:r>
              <a:rPr lang="en-US" sz="2800">
                <a:latin typeface="Times New Roman" panose="02020603050405020304" pitchFamily="18" charset="0"/>
                <a:cs typeface="Times New Roman" panose="02020603050405020304" pitchFamily="18" charset="0"/>
              </a:rPr>
              <a:t>Cảnh quê thêm đẹp bức tranh</a:t>
            </a:r>
          </a:p>
          <a:p>
            <a:pPr lvl="1"/>
            <a:r>
              <a:rPr lang="en-US" sz="2800">
                <a:latin typeface="Times New Roman" panose="02020603050405020304" pitchFamily="18" charset="0"/>
                <a:cs typeface="Times New Roman" panose="02020603050405020304" pitchFamily="18" charset="0"/>
              </a:rPr>
              <a:t>Sao đành chịu tiếng ma lanh nhử mồi?</a:t>
            </a:r>
          </a:p>
          <a:p>
            <a:pPr lvl="4"/>
            <a:r>
              <a:rPr lang="en-US" sz="2800">
                <a:latin typeface="Times New Roman" panose="02020603050405020304" pitchFamily="18" charset="0"/>
                <a:cs typeface="Times New Roman" panose="02020603050405020304" pitchFamily="18" charset="0"/>
              </a:rPr>
              <a:t>                                Là con gì?</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0" y="6036192"/>
            <a:ext cx="411030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Con hươu </a:t>
            </a: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4761662" y="5992984"/>
            <a:ext cx="3739521"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Con trâu</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9152538" y="599298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C. Con cò</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9653" y="3210901"/>
            <a:ext cx="2934336" cy="2934336"/>
          </a:xfrm>
          <a:prstGeom prst="rect">
            <a:avLst/>
          </a:prstGeom>
        </p:spPr>
      </p:pic>
      <p:pic>
        <p:nvPicPr>
          <p:cNvPr id="11" name="Picture 10">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647" y="3210901"/>
            <a:ext cx="2934336" cy="2934336"/>
          </a:xfrm>
          <a:prstGeom prst="rect">
            <a:avLst/>
          </a:prstGeom>
        </p:spPr>
      </p:pic>
    </p:spTree>
    <p:extLst>
      <p:ext uri="{BB962C8B-B14F-4D97-AF65-F5344CB8AC3E}">
        <p14:creationId xmlns:p14="http://schemas.microsoft.com/office/powerpoint/2010/main" val="86138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3"/>
                                        </p:tgtEl>
                                        <p:attrNameLst>
                                          <p:attrName>fillcolor</p:attrName>
                                        </p:attrNameLst>
                                      </p:cBhvr>
                                      <p:to>
                                        <a:srgbClr val="00B0F0"/>
                                      </p:to>
                                    </p:animClr>
                                    <p:set>
                                      <p:cBhvr>
                                        <p:cTn id="53" dur="500" fill="hold"/>
                                        <p:tgtEl>
                                          <p:spTgt spid="23"/>
                                        </p:tgtEl>
                                        <p:attrNameLst>
                                          <p:attrName>fill.type</p:attrName>
                                        </p:attrNameLst>
                                      </p:cBhvr>
                                      <p:to>
                                        <p:strVal val="solid"/>
                                      </p:to>
                                    </p:set>
                                    <p:set>
                                      <p:cBhvr>
                                        <p:cTn id="54" dur="500" fill="hold"/>
                                        <p:tgtEl>
                                          <p:spTgt spid="2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1"/>
                                        </p:tgtEl>
                                      </p:cBhvr>
                                    </p:animEffect>
                                    <p:animScale>
                                      <p:cBhvr>
                                        <p:cTn id="60" dur="250" autoRev="1" fill="hold"/>
                                        <p:tgtEl>
                                          <p:spTgt spid="11"/>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1"/>
                                        </p:tgtEl>
                                        <p:attrNameLst>
                                          <p:attrName>fillcolor</p:attrName>
                                        </p:attrNameLst>
                                      </p:cBhvr>
                                      <p:to>
                                        <a:srgbClr val="FFFF00"/>
                                      </p:to>
                                    </p:animClr>
                                    <p:set>
                                      <p:cBhvr>
                                        <p:cTn id="64" dur="500" fill="hold"/>
                                        <p:tgtEl>
                                          <p:spTgt spid="21"/>
                                        </p:tgtEl>
                                        <p:attrNameLst>
                                          <p:attrName>fill.type</p:attrName>
                                        </p:attrNameLst>
                                      </p:cBhvr>
                                      <p:to>
                                        <p:strVal val="solid"/>
                                      </p:to>
                                    </p:set>
                                    <p:set>
                                      <p:cBhvr>
                                        <p:cTn id="65" dur="500" fill="hold"/>
                                        <p:tgtEl>
                                          <p:spTgt spid="21"/>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46" y="301181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72197" y="484145"/>
            <a:ext cx="9467557" cy="1607820"/>
          </a:xfrm>
          <a:prstGeom prst="wedgeRoundRectCallout">
            <a:avLst>
              <a:gd name="adj1" fmla="val 53128"/>
              <a:gd name="adj2" fmla="val 15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vi-VN" sz="4000">
                <a:latin typeface="Times New Roman" panose="02020603050405020304" pitchFamily="18" charset="0"/>
                <a:cs typeface="Times New Roman" panose="02020603050405020304" pitchFamily="18" charset="0"/>
              </a:rPr>
              <a:t>Cây gì thẳng tắp trước nhà</a:t>
            </a:r>
          </a:p>
          <a:p>
            <a:pPr algn="ctr" fontAlgn="base"/>
            <a:r>
              <a:rPr lang="vi-VN" sz="4000">
                <a:latin typeface="Times New Roman" panose="02020603050405020304" pitchFamily="18" charset="0"/>
                <a:cs typeface="Times New Roman" panose="02020603050405020304" pitchFamily="18" charset="0"/>
              </a:rPr>
              <a:t>Trái ngon dành tặng riêng bà, bà ơi?</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09706" y="5747067"/>
            <a:ext cx="4252335"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Cây</a:t>
            </a:r>
            <a:r>
              <a:rPr kumimoji="0" lang="en-US" sz="28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hồng.</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141"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7972617" y="5747067"/>
            <a:ext cx="421938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2060"/>
                </a:solidFill>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Cây bưởi.</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983" y="2857500"/>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559420" y="5715542"/>
            <a:ext cx="330016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B. Cây cau</a:t>
            </a:r>
          </a:p>
        </p:txBody>
      </p:sp>
    </p:spTree>
    <p:extLst>
      <p:ext uri="{BB962C8B-B14F-4D97-AF65-F5344CB8AC3E}">
        <p14:creationId xmlns:p14="http://schemas.microsoft.com/office/powerpoint/2010/main" val="218717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strVal val="#ppt_w+.3"/>
                                          </p:val>
                                        </p:tav>
                                        <p:tav tm="100000">
                                          <p:val>
                                            <p:strVal val="#ppt_w"/>
                                          </p:val>
                                        </p:tav>
                                      </p:tavLst>
                                    </p:anim>
                                    <p:anim calcmode="lin" valueType="num">
                                      <p:cBhvr>
                                        <p:cTn id="31" dur="500" fill="hold"/>
                                        <p:tgtEl>
                                          <p:spTgt spid="21"/>
                                        </p:tgtEl>
                                        <p:attrNameLst>
                                          <p:attrName>ppt_h</p:attrName>
                                        </p:attrNameLst>
                                      </p:cBhvr>
                                      <p:tavLst>
                                        <p:tav tm="0">
                                          <p:val>
                                            <p:strVal val="#ppt_h"/>
                                          </p:val>
                                        </p:tav>
                                        <p:tav tm="100000">
                                          <p:val>
                                            <p:strVal val="#ppt_h"/>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41" name="Google Shape;199;p25">
            <a:extLst>
              <a:ext uri="{FF2B5EF4-FFF2-40B4-BE49-F238E27FC236}">
                <a16:creationId xmlns:a16="http://schemas.microsoft.com/office/drawing/2014/main" id="{7EEA65AD-07A3-4B1C-AC72-7CB6D8F72B49}"/>
              </a:ext>
            </a:extLst>
          </p:cNvPr>
          <p:cNvSpPr/>
          <p:nvPr/>
        </p:nvSpPr>
        <p:spPr>
          <a:xfrm>
            <a:off x="145815" y="194700"/>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264632" y="1973422"/>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990546" y="71591"/>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546661" y="20035"/>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pic>
        <p:nvPicPr>
          <p:cNvPr id="3" name="Picture 2" descr="A picture containing calendar&#10;&#10;Description automatically generated">
            <a:extLst>
              <a:ext uri="{FF2B5EF4-FFF2-40B4-BE49-F238E27FC236}">
                <a16:creationId xmlns:a16="http://schemas.microsoft.com/office/drawing/2014/main" id="{9CB86DEF-C431-419D-85EF-96CF6E38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506" y="-60274"/>
            <a:ext cx="2936943" cy="2453350"/>
          </a:xfrm>
          <a:prstGeom prst="rect">
            <a:avLst/>
          </a:prstGeom>
        </p:spPr>
      </p:pic>
      <p:grpSp>
        <p:nvGrpSpPr>
          <p:cNvPr id="7" name="Group 6"/>
          <p:cNvGrpSpPr/>
          <p:nvPr/>
        </p:nvGrpSpPr>
        <p:grpSpPr>
          <a:xfrm>
            <a:off x="1367678" y="1948766"/>
            <a:ext cx="9501371" cy="3508868"/>
            <a:chOff x="1367678" y="1948766"/>
            <a:chExt cx="9501371" cy="350886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678" y="1948766"/>
              <a:ext cx="9501371" cy="3508868"/>
            </a:xfrm>
            <a:prstGeom prst="rect">
              <a:avLst/>
            </a:prstGeom>
          </p:spPr>
        </p:pic>
        <p:pic>
          <p:nvPicPr>
            <p:cNvPr id="6" name="Picture 5"/>
            <p:cNvPicPr>
              <a:picLocks noChangeAspect="1"/>
            </p:cNvPicPr>
            <p:nvPr/>
          </p:nvPicPr>
          <p:blipFill>
            <a:blip r:embed="rId4"/>
            <a:stretch>
              <a:fillRect/>
            </a:stretch>
          </p:blipFill>
          <p:spPr>
            <a:xfrm>
              <a:off x="7571146" y="4279354"/>
              <a:ext cx="1987468" cy="859611"/>
            </a:xfrm>
            <a:prstGeom prst="rect">
              <a:avLst/>
            </a:prstGeom>
          </p:spPr>
        </p:pic>
      </p:grpSp>
    </p:spTree>
    <p:extLst>
      <p:ext uri="{BB962C8B-B14F-4D97-AF65-F5344CB8AC3E}">
        <p14:creationId xmlns:p14="http://schemas.microsoft.com/office/powerpoint/2010/main" val="320794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矩形 31">
            <a:extLst>
              <a:ext uri="{FF2B5EF4-FFF2-40B4-BE49-F238E27FC236}">
                <a16:creationId xmlns:a16="http://schemas.microsoft.com/office/drawing/2014/main" id="{3A0EE0AF-7B98-48C5-9D0B-64AB8A427DAB}"/>
              </a:ext>
            </a:extLst>
          </p:cNvPr>
          <p:cNvSpPr/>
          <p:nvPr/>
        </p:nvSpPr>
        <p:spPr>
          <a:xfrm>
            <a:off x="2267123" y="4801198"/>
            <a:ext cx="4923868" cy="923330"/>
          </a:xfrm>
          <a:prstGeom prst="rect">
            <a:avLst/>
          </a:prstGeom>
        </p:spPr>
        <p:txBody>
          <a:bodyPr wrap="square">
            <a:spAutoFit/>
          </a:bodyPr>
          <a:lstStyle/>
          <a:p>
            <a:pPr>
              <a:lnSpc>
                <a:spcPct val="150000"/>
              </a:lnSpc>
            </a:pPr>
            <a:r>
              <a:rPr lang="en-US" altLang="en-US" sz="3600">
                <a:solidFill>
                  <a:srgbClr val="002060"/>
                </a:solidFill>
                <a:latin typeface="Times New Roman" pitchFamily="18" charset="0"/>
                <a:ea typeface="Arial-Rounded" panose="020B0500000000000000" pitchFamily="34" charset="0"/>
                <a:cs typeface="Times New Roman" pitchFamily="18" charset="0"/>
              </a:rPr>
              <a:t>Biết bảo vệ môi trường.</a:t>
            </a:r>
            <a:endParaRPr lang="en-US" altLang="en-US" sz="3600"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6" name="组合 26">
            <a:extLst>
              <a:ext uri="{FF2B5EF4-FFF2-40B4-BE49-F238E27FC236}">
                <a16:creationId xmlns:a16="http://schemas.microsoft.com/office/drawing/2014/main" id="{7C218796-F790-44AE-A3D2-B5BE9DBEAF7B}"/>
              </a:ext>
            </a:extLst>
          </p:cNvPr>
          <p:cNvGrpSpPr/>
          <p:nvPr/>
        </p:nvGrpSpPr>
        <p:grpSpPr>
          <a:xfrm>
            <a:off x="397335" y="951420"/>
            <a:ext cx="1869788" cy="1746984"/>
            <a:chOff x="1809422" y="1855882"/>
            <a:chExt cx="1869788" cy="1746984"/>
          </a:xfrm>
        </p:grpSpPr>
        <p:pic>
          <p:nvPicPr>
            <p:cNvPr id="7" name="图片 27">
              <a:extLst>
                <a:ext uri="{FF2B5EF4-FFF2-40B4-BE49-F238E27FC236}">
                  <a16:creationId xmlns:a16="http://schemas.microsoft.com/office/drawing/2014/main" id="{7F095E84-7406-4F04-81B7-EFBB6383A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422" y="1855882"/>
              <a:ext cx="1869788" cy="1746984"/>
            </a:xfrm>
            <a:prstGeom prst="rect">
              <a:avLst/>
            </a:prstGeom>
          </p:spPr>
        </p:pic>
        <p:sp>
          <p:nvSpPr>
            <p:cNvPr id="8" name="文本框 28">
              <a:extLst>
                <a:ext uri="{FF2B5EF4-FFF2-40B4-BE49-F238E27FC236}">
                  <a16:creationId xmlns:a16="http://schemas.microsoft.com/office/drawing/2014/main" id="{8944E1AF-18DC-4A1A-942F-EC342DBF38C3}"/>
                </a:ext>
              </a:extLst>
            </p:cNvPr>
            <p:cNvSpPr txBox="1"/>
            <p:nvPr/>
          </p:nvSpPr>
          <p:spPr>
            <a:xfrm>
              <a:off x="2300528" y="2482685"/>
              <a:ext cx="887577" cy="699102"/>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01</a:t>
              </a:r>
              <a:endParaRPr kumimoji="0" lang="zh-CN" altLang="en-US" sz="36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grpSp>
        <p:nvGrpSpPr>
          <p:cNvPr id="9" name="组合 29">
            <a:extLst>
              <a:ext uri="{FF2B5EF4-FFF2-40B4-BE49-F238E27FC236}">
                <a16:creationId xmlns:a16="http://schemas.microsoft.com/office/drawing/2014/main" id="{0D366896-48F7-40AD-8C4A-29BBCC4DDFCA}"/>
              </a:ext>
            </a:extLst>
          </p:cNvPr>
          <p:cNvGrpSpPr/>
          <p:nvPr/>
        </p:nvGrpSpPr>
        <p:grpSpPr>
          <a:xfrm>
            <a:off x="305894" y="2699101"/>
            <a:ext cx="1869788" cy="1746984"/>
            <a:chOff x="5110494" y="3656621"/>
            <a:chExt cx="1869788" cy="1746984"/>
          </a:xfrm>
        </p:grpSpPr>
        <p:pic>
          <p:nvPicPr>
            <p:cNvPr id="10" name="图片 30">
              <a:extLst>
                <a:ext uri="{FF2B5EF4-FFF2-40B4-BE49-F238E27FC236}">
                  <a16:creationId xmlns:a16="http://schemas.microsoft.com/office/drawing/2014/main" id="{A3BECD44-A797-4F53-B389-4610AC6DB5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494" y="3656621"/>
              <a:ext cx="1869788" cy="1746984"/>
            </a:xfrm>
            <a:prstGeom prst="rect">
              <a:avLst/>
            </a:prstGeom>
          </p:spPr>
        </p:pic>
        <p:sp>
          <p:nvSpPr>
            <p:cNvPr id="11" name="文本框 31">
              <a:extLst>
                <a:ext uri="{FF2B5EF4-FFF2-40B4-BE49-F238E27FC236}">
                  <a16:creationId xmlns:a16="http://schemas.microsoft.com/office/drawing/2014/main" id="{6FE35CC3-DF8E-49FA-B16F-E67996AC5D62}"/>
                </a:ext>
              </a:extLst>
            </p:cNvPr>
            <p:cNvSpPr txBox="1"/>
            <p:nvPr/>
          </p:nvSpPr>
          <p:spPr>
            <a:xfrm>
              <a:off x="5601599" y="4133667"/>
              <a:ext cx="887577" cy="76655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02</a:t>
              </a:r>
              <a:endParaRPr kumimoji="0" lang="zh-CN" altLang="en-US"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grpSp>
        <p:nvGrpSpPr>
          <p:cNvPr id="12" name="组合 32">
            <a:extLst>
              <a:ext uri="{FF2B5EF4-FFF2-40B4-BE49-F238E27FC236}">
                <a16:creationId xmlns:a16="http://schemas.microsoft.com/office/drawing/2014/main" id="{2491A8AC-8804-46DB-B53A-260AA782FBA7}"/>
              </a:ext>
            </a:extLst>
          </p:cNvPr>
          <p:cNvGrpSpPr/>
          <p:nvPr/>
        </p:nvGrpSpPr>
        <p:grpSpPr>
          <a:xfrm>
            <a:off x="397335" y="4389371"/>
            <a:ext cx="1869788" cy="1746984"/>
            <a:chOff x="8324958" y="1824912"/>
            <a:chExt cx="1869788" cy="1746984"/>
          </a:xfrm>
        </p:grpSpPr>
        <p:pic>
          <p:nvPicPr>
            <p:cNvPr id="13" name="图片 33">
              <a:extLst>
                <a:ext uri="{FF2B5EF4-FFF2-40B4-BE49-F238E27FC236}">
                  <a16:creationId xmlns:a16="http://schemas.microsoft.com/office/drawing/2014/main" id="{0D801C3F-F9FB-48BE-9F9F-AF2F78E4B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958" y="1824912"/>
              <a:ext cx="1869788" cy="1746984"/>
            </a:xfrm>
            <a:prstGeom prst="rect">
              <a:avLst/>
            </a:prstGeom>
          </p:spPr>
        </p:pic>
        <p:sp>
          <p:nvSpPr>
            <p:cNvPr id="14" name="文本框 34">
              <a:extLst>
                <a:ext uri="{FF2B5EF4-FFF2-40B4-BE49-F238E27FC236}">
                  <a16:creationId xmlns:a16="http://schemas.microsoft.com/office/drawing/2014/main" id="{C712F739-72CF-45DC-B6DA-1DF21680EEFE}"/>
                </a:ext>
              </a:extLst>
            </p:cNvPr>
            <p:cNvSpPr txBox="1"/>
            <p:nvPr/>
          </p:nvSpPr>
          <p:spPr>
            <a:xfrm>
              <a:off x="8742895" y="2369258"/>
              <a:ext cx="970071" cy="76655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rPr>
                <a:t>03</a:t>
              </a:r>
              <a:endParaRPr kumimoji="0" lang="zh-CN" altLang="en-US" sz="4000" b="0"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sym typeface="Arial"/>
              </a:endParaRPr>
            </a:p>
          </p:txBody>
        </p:sp>
      </p:grpSp>
      <p:pic>
        <p:nvPicPr>
          <p:cNvPr id="4" name="Picture 3"/>
          <p:cNvPicPr>
            <a:picLocks noChangeAspect="1"/>
          </p:cNvPicPr>
          <p:nvPr/>
        </p:nvPicPr>
        <p:blipFill>
          <a:blip r:embed="rId4"/>
          <a:stretch>
            <a:fillRect/>
          </a:stretch>
        </p:blipFill>
        <p:spPr>
          <a:xfrm>
            <a:off x="3638262" y="271796"/>
            <a:ext cx="5773412" cy="1274174"/>
          </a:xfrm>
          <a:prstGeom prst="rect">
            <a:avLst/>
          </a:prstGeom>
        </p:spPr>
      </p:pic>
      <p:sp>
        <p:nvSpPr>
          <p:cNvPr id="2" name="TextBox 1"/>
          <p:cNvSpPr txBox="1"/>
          <p:nvPr/>
        </p:nvSpPr>
        <p:spPr>
          <a:xfrm>
            <a:off x="2175682" y="1419313"/>
            <a:ext cx="9564659" cy="1754326"/>
          </a:xfrm>
          <a:prstGeom prst="rect">
            <a:avLst/>
          </a:prstGeom>
          <a:noFill/>
        </p:spPr>
        <p:txBody>
          <a:bodyPr wrap="square" rtlCol="0">
            <a:spAutoFit/>
          </a:bodyPr>
          <a:lstStyle/>
          <a:p>
            <a:r>
              <a:rPr lang="en-US" sz="36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 thập được những thông tin việc làm của con người có thể làm thay đổi môi trường sống của thực vật và động vật.</a:t>
            </a:r>
            <a:endParaRPr lang="en-US" sz="280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2202638" y="3245756"/>
            <a:ext cx="9564659" cy="1200329"/>
          </a:xfrm>
          <a:prstGeom prst="rect">
            <a:avLst/>
          </a:prstGeom>
          <a:noFill/>
        </p:spPr>
        <p:txBody>
          <a:bodyPr wrap="square" rtlCol="0">
            <a:spAutoFit/>
          </a:bodyPr>
          <a:lstStyle/>
          <a:p>
            <a:r>
              <a:rPr lang="en-US" sz="3600">
                <a:solidFill>
                  <a:srgbClr val="002060"/>
                </a:solidFill>
                <a:latin typeface="Times New Roman" panose="02020603050405020304" pitchFamily="18" charset="0"/>
                <a:cs typeface="Times New Roman" panose="02020603050405020304" pitchFamily="18" charset="0"/>
              </a:rPr>
              <a:t>Hiểu được mối nguy hiểm nếu môi trường sống của động vật và thực vật bị tàn phá.</a:t>
            </a:r>
          </a:p>
        </p:txBody>
      </p:sp>
    </p:spTree>
    <p:extLst>
      <p:ext uri="{BB962C8B-B14F-4D97-AF65-F5344CB8AC3E}">
        <p14:creationId xmlns:p14="http://schemas.microsoft.com/office/powerpoint/2010/main" val="1618959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75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75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676</Words>
  <Application>Microsoft Office PowerPoint</Application>
  <PresentationFormat>Widescreen</PresentationFormat>
  <Paragraphs>77</Paragraphs>
  <Slides>20</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Microsoft YaHei</vt:lpstr>
      <vt:lpstr>Arial</vt:lpstr>
      <vt:lpstr>Arial-Rounded</vt:lpstr>
      <vt:lpstr>Calibri</vt:lpstr>
      <vt:lpstr>Calibri Light</vt:lpstr>
      <vt:lpstr>等线</vt:lpstr>
      <vt:lpstr>Times New Roman</vt:lpstr>
      <vt:lpstr>UTM Cookies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Giang</dc:creator>
  <cp:lastModifiedBy>Windows User</cp:lastModifiedBy>
  <cp:revision>32</cp:revision>
  <dcterms:created xsi:type="dcterms:W3CDTF">2021-06-02T02:35:09Z</dcterms:created>
  <dcterms:modified xsi:type="dcterms:W3CDTF">2022-01-18T00:25:46Z</dcterms:modified>
</cp:coreProperties>
</file>