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Quicksand" panose="020B0604020202020204" charset="0"/>
      <p:regular r:id="rId16"/>
    </p:embeddedFont>
    <p:embeddedFont>
      <p:font typeface="DejaVu Serif" panose="020B0604020202020204" charset="0"/>
      <p:regular r:id="rId17"/>
    </p:embeddedFont>
    <p:embeddedFont>
      <p:font typeface="Calibri" panose="020F0502020204030204" pitchFamily="34" charset="0"/>
      <p:regular r:id="rId18"/>
      <p:bold r:id="rId19"/>
      <p:italic r:id="rId20"/>
      <p:boldItalic r:id="rId21"/>
    </p:embeddedFont>
    <p:embeddedFont>
      <p:font typeface="Fascinate"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4" d="100"/>
          <a:sy n="64" d="100"/>
        </p:scale>
        <p:origin x="32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svg"/><Relationship Id="rId18" Type="http://schemas.openxmlformats.org/officeDocument/2006/relationships/image" Target="../media/image21.png"/><Relationship Id="rId26" Type="http://schemas.openxmlformats.org/officeDocument/2006/relationships/image" Target="../media/image25.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18.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svg"/><Relationship Id="rId24" Type="http://schemas.openxmlformats.org/officeDocument/2006/relationships/image" Target="../media/image24.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14.png"/><Relationship Id="rId9" Type="http://schemas.openxmlformats.org/officeDocument/2006/relationships/image" Target="../media/image32.sv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48.svg"/><Relationship Id="rId30"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34.svg"/><Relationship Id="rId18" Type="http://schemas.openxmlformats.org/officeDocument/2006/relationships/image" Target="../media/image75.png"/><Relationship Id="rId26" Type="http://schemas.openxmlformats.org/officeDocument/2006/relationships/image" Target="../media/image147.svg"/><Relationship Id="rId3" Type="http://schemas.openxmlformats.org/officeDocument/2006/relationships/image" Target="../media/image26.svg"/><Relationship Id="rId21" Type="http://schemas.openxmlformats.org/officeDocument/2006/relationships/image" Target="../media/image77.png"/><Relationship Id="rId7" Type="http://schemas.openxmlformats.org/officeDocument/2006/relationships/image" Target="../media/image128.svg"/><Relationship Id="rId12" Type="http://schemas.openxmlformats.org/officeDocument/2006/relationships/image" Target="../media/image71.png"/><Relationship Id="rId17" Type="http://schemas.openxmlformats.org/officeDocument/2006/relationships/image" Target="../media/image74.png"/><Relationship Id="rId25" Type="http://schemas.openxmlformats.org/officeDocument/2006/relationships/image" Target="../media/image79.png"/><Relationship Id="rId2" Type="http://schemas.openxmlformats.org/officeDocument/2006/relationships/image" Target="../media/image13.png"/><Relationship Id="rId16" Type="http://schemas.openxmlformats.org/officeDocument/2006/relationships/image" Target="../media/image73.png"/><Relationship Id="rId20"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32.svg"/><Relationship Id="rId24" Type="http://schemas.openxmlformats.org/officeDocument/2006/relationships/image" Target="../media/image145.svg"/><Relationship Id="rId5" Type="http://schemas.openxmlformats.org/officeDocument/2006/relationships/image" Target="../media/image126.svg"/><Relationship Id="rId15" Type="http://schemas.openxmlformats.org/officeDocument/2006/relationships/image" Target="../media/image136.svg"/><Relationship Id="rId23" Type="http://schemas.openxmlformats.org/officeDocument/2006/relationships/image" Target="../media/image78.png"/><Relationship Id="rId28" Type="http://schemas.openxmlformats.org/officeDocument/2006/relationships/image" Target="../media/image81.png"/><Relationship Id="rId10" Type="http://schemas.openxmlformats.org/officeDocument/2006/relationships/image" Target="../media/image70.png"/><Relationship Id="rId19" Type="http://schemas.openxmlformats.org/officeDocument/2006/relationships/image" Target="../media/image140.svg"/><Relationship Id="rId4" Type="http://schemas.openxmlformats.org/officeDocument/2006/relationships/image" Target="../media/image67.png"/><Relationship Id="rId9" Type="http://schemas.openxmlformats.org/officeDocument/2006/relationships/image" Target="../media/image130.svg"/><Relationship Id="rId14" Type="http://schemas.openxmlformats.org/officeDocument/2006/relationships/image" Target="../media/image72.png"/><Relationship Id="rId22" Type="http://schemas.openxmlformats.org/officeDocument/2006/relationships/image" Target="../media/image143.svg"/><Relationship Id="rId27"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svg"/><Relationship Id="rId18" Type="http://schemas.openxmlformats.org/officeDocument/2006/relationships/image" Target="../media/image21.png"/><Relationship Id="rId26" Type="http://schemas.openxmlformats.org/officeDocument/2006/relationships/image" Target="../media/image25.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18.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svg"/><Relationship Id="rId24" Type="http://schemas.openxmlformats.org/officeDocument/2006/relationships/image" Target="../media/image24.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14.png"/><Relationship Id="rId9" Type="http://schemas.openxmlformats.org/officeDocument/2006/relationships/image" Target="../media/image32.sv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48.svg"/><Relationship Id="rId30"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svg"/><Relationship Id="rId7" Type="http://schemas.openxmlformats.org/officeDocument/2006/relationships/image" Target="../media/image54.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9.svg"/><Relationship Id="rId5" Type="http://schemas.openxmlformats.org/officeDocument/2006/relationships/image" Target="../media/image12.sv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svg"/><Relationship Id="rId18" Type="http://schemas.openxmlformats.org/officeDocument/2006/relationships/image" Target="../media/image21.png"/><Relationship Id="rId26" Type="http://schemas.openxmlformats.org/officeDocument/2006/relationships/image" Target="../media/image25.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18.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4.svg"/><Relationship Id="rId24" Type="http://schemas.openxmlformats.org/officeDocument/2006/relationships/image" Target="../media/image24.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14.png"/><Relationship Id="rId9" Type="http://schemas.openxmlformats.org/officeDocument/2006/relationships/image" Target="../media/image32.sv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48.svg"/><Relationship Id="rId30"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1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6.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54.sv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58.svg"/><Relationship Id="rId14" Type="http://schemas.openxmlformats.org/officeDocument/2006/relationships/image" Target="../media/image63.sv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8.jpeg"/><Relationship Id="rId3" Type="http://schemas.openxmlformats.org/officeDocument/2006/relationships/image" Target="../media/image67.svg"/><Relationship Id="rId7" Type="http://schemas.openxmlformats.org/officeDocument/2006/relationships/image" Target="../media/image54.svg"/><Relationship Id="rId12"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9.svg"/><Relationship Id="rId5" Type="http://schemas.openxmlformats.org/officeDocument/2006/relationships/image" Target="../media/image12.svg"/><Relationship Id="rId15" Type="http://schemas.openxmlformats.org/officeDocument/2006/relationships/image" Target="../media/image40.jpe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4.svg"/><Relationship Id="rId14"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45.png"/><Relationship Id="rId3" Type="http://schemas.openxmlformats.org/officeDocument/2006/relationships/image" Target="../media/image67.svg"/><Relationship Id="rId7" Type="http://schemas.openxmlformats.org/officeDocument/2006/relationships/image" Target="../media/image42.png"/><Relationship Id="rId12" Type="http://schemas.openxmlformats.org/officeDocument/2006/relationships/image" Target="../media/image81.svg"/><Relationship Id="rId2" Type="http://schemas.openxmlformats.org/officeDocument/2006/relationships/image" Target="../media/image35.pn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image" Target="../media/image79.svg"/><Relationship Id="rId4" Type="http://schemas.openxmlformats.org/officeDocument/2006/relationships/image" Target="../media/image37.jpeg"/><Relationship Id="rId9" Type="http://schemas.openxmlformats.org/officeDocument/2006/relationships/image" Target="../media/image43.png"/><Relationship Id="rId14" Type="http://schemas.openxmlformats.org/officeDocument/2006/relationships/image" Target="../media/image83.svg"/></Relationships>
</file>

<file path=ppt/slides/_rels/slide6.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51.png"/><Relationship Id="rId3" Type="http://schemas.openxmlformats.org/officeDocument/2006/relationships/image" Target="../media/image67.svg"/><Relationship Id="rId7" Type="http://schemas.openxmlformats.org/officeDocument/2006/relationships/image" Target="../media/image48.png"/><Relationship Id="rId12" Type="http://schemas.openxmlformats.org/officeDocument/2006/relationships/image" Target="../media/image9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91.svg"/><Relationship Id="rId4" Type="http://schemas.openxmlformats.org/officeDocument/2006/relationships/image" Target="../media/image38.jpeg"/><Relationship Id="rId9" Type="http://schemas.openxmlformats.org/officeDocument/2006/relationships/image" Target="../media/image49.png"/><Relationship Id="rId14" Type="http://schemas.openxmlformats.org/officeDocument/2006/relationships/image" Target="../media/image95.svg"/></Relationships>
</file>

<file path=ppt/slides/_rels/slide7.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56.png"/><Relationship Id="rId3" Type="http://schemas.openxmlformats.org/officeDocument/2006/relationships/image" Target="../media/image67.svg"/><Relationship Id="rId7" Type="http://schemas.openxmlformats.org/officeDocument/2006/relationships/image" Target="../media/image53.png"/><Relationship Id="rId12" Type="http://schemas.openxmlformats.org/officeDocument/2006/relationships/image" Target="../media/image103.svg"/><Relationship Id="rId2" Type="http://schemas.openxmlformats.org/officeDocument/2006/relationships/image" Target="../media/image35.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7.png"/><Relationship Id="rId10" Type="http://schemas.openxmlformats.org/officeDocument/2006/relationships/image" Target="../media/image101.svg"/><Relationship Id="rId4" Type="http://schemas.openxmlformats.org/officeDocument/2006/relationships/image" Target="../media/image40.jpeg"/><Relationship Id="rId9" Type="http://schemas.openxmlformats.org/officeDocument/2006/relationships/image" Target="../media/image54.png"/><Relationship Id="rId14" Type="http://schemas.openxmlformats.org/officeDocument/2006/relationships/image" Target="../media/image105.svg"/></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62.png"/><Relationship Id="rId3" Type="http://schemas.openxmlformats.org/officeDocument/2006/relationships/image" Target="../media/image67.svg"/><Relationship Id="rId7" Type="http://schemas.openxmlformats.org/officeDocument/2006/relationships/image" Target="../media/image59.png"/><Relationship Id="rId12" Type="http://schemas.openxmlformats.org/officeDocument/2006/relationships/image" Target="../media/image11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openxmlformats.org/officeDocument/2006/relationships/image" Target="../media/image113.svg"/><Relationship Id="rId4" Type="http://schemas.openxmlformats.org/officeDocument/2006/relationships/image" Target="../media/image39.jpeg"/><Relationship Id="rId9" Type="http://schemas.openxmlformats.org/officeDocument/2006/relationships/image" Target="../media/image60.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7.svg"/><Relationship Id="rId7" Type="http://schemas.openxmlformats.org/officeDocument/2006/relationships/image" Target="../media/image1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4.svg"/><Relationship Id="rId5" Type="http://schemas.openxmlformats.org/officeDocument/2006/relationships/image" Target="../media/image120.sv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1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grpSp>
        <p:nvGrpSpPr>
          <p:cNvPr id="2" name="Group 2"/>
          <p:cNvGrpSpPr/>
          <p:nvPr/>
        </p:nvGrpSpPr>
        <p:grpSpPr>
          <a:xfrm>
            <a:off x="2209814" y="3232746"/>
            <a:ext cx="13868372" cy="2305531"/>
            <a:chOff x="0" y="0"/>
            <a:chExt cx="18491163" cy="3074041"/>
          </a:xfrm>
        </p:grpSpPr>
        <p:sp>
          <p:nvSpPr>
            <p:cNvPr id="3" name="TextBox 3"/>
            <p:cNvSpPr txBox="1"/>
            <p:nvPr/>
          </p:nvSpPr>
          <p:spPr>
            <a:xfrm>
              <a:off x="0" y="76200"/>
              <a:ext cx="18491163" cy="1849967"/>
            </a:xfrm>
            <a:prstGeom prst="rect">
              <a:avLst/>
            </a:prstGeom>
          </p:spPr>
          <p:txBody>
            <a:bodyPr lIns="0" tIns="0" rIns="0" bIns="0" rtlCol="0" anchor="t">
              <a:spAutoFit/>
            </a:bodyPr>
            <a:lstStyle/>
            <a:p>
              <a:pPr algn="ctr">
                <a:lnSpc>
                  <a:spcPts val="10450"/>
                </a:lnSpc>
              </a:pPr>
              <a:r>
                <a:rPr lang="en-US" sz="9500">
                  <a:solidFill>
                    <a:srgbClr val="000000"/>
                  </a:solidFill>
                  <a:latin typeface="Josefin Sans Bold Bold"/>
                </a:rPr>
                <a:t>Bài 2: Ngôi nhà của em</a:t>
              </a:r>
            </a:p>
          </p:txBody>
        </p:sp>
        <p:sp>
          <p:nvSpPr>
            <p:cNvPr id="4" name="TextBox 4"/>
            <p:cNvSpPr txBox="1"/>
            <p:nvPr/>
          </p:nvSpPr>
          <p:spPr>
            <a:xfrm>
              <a:off x="0" y="2299694"/>
              <a:ext cx="18491163" cy="773642"/>
            </a:xfrm>
            <a:prstGeom prst="rect">
              <a:avLst/>
            </a:prstGeom>
          </p:spPr>
          <p:txBody>
            <a:bodyPr lIns="0" tIns="0" rIns="0" bIns="0" rtlCol="0" anchor="t">
              <a:spAutoFit/>
            </a:bodyPr>
            <a:lstStyle/>
            <a:p>
              <a:pPr algn="ctr">
                <a:lnSpc>
                  <a:spcPts val="4900"/>
                </a:lnSpc>
              </a:pPr>
              <a:r>
                <a:rPr lang="en-US" sz="3500">
                  <a:solidFill>
                    <a:srgbClr val="000000"/>
                  </a:solidFill>
                  <a:latin typeface="Quicksand"/>
                </a:rPr>
                <a:t>Tiết 2 </a:t>
              </a: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51477" r="43344"/>
          <a:stretch>
            <a:fillRect/>
          </a:stretch>
        </p:blipFill>
        <p:spPr>
          <a:xfrm rot="571673">
            <a:off x="-1803495" y="-1340207"/>
            <a:ext cx="7401471" cy="45741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10011" y="5538277"/>
            <a:ext cx="4500567" cy="47688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33944" y="5451235"/>
            <a:ext cx="2104902" cy="196712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88112">
            <a:off x="-655524" y="9369641"/>
            <a:ext cx="4452704" cy="86625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486487">
            <a:off x="10836341" y="5688733"/>
            <a:ext cx="9629095" cy="44679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650889" y="0"/>
            <a:ext cx="2775191" cy="2646838"/>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78186" y="1689941"/>
            <a:ext cx="1181114" cy="1992677"/>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351711" y="432487"/>
            <a:ext cx="4598357" cy="89093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570828" y="6434798"/>
            <a:ext cx="2993517" cy="41148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737767" y="6192290"/>
            <a:ext cx="2664333" cy="411480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841873" y="6434798"/>
            <a:ext cx="3302127" cy="4114800"/>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3227742" y="6555112"/>
            <a:ext cx="3441002" cy="4114800"/>
          </a:xfrm>
          <a:prstGeom prst="rect">
            <a:avLst/>
          </a:prstGeom>
        </p:spPr>
      </p:pic>
      <p:sp>
        <p:nvSpPr>
          <p:cNvPr id="17" name="TextBox 17"/>
          <p:cNvSpPr txBox="1"/>
          <p:nvPr/>
        </p:nvSpPr>
        <p:spPr>
          <a:xfrm>
            <a:off x="3339758" y="1407953"/>
            <a:ext cx="11608485" cy="1238885"/>
          </a:xfrm>
          <a:prstGeom prst="rect">
            <a:avLst/>
          </a:prstGeom>
        </p:spPr>
        <p:txBody>
          <a:bodyPr lIns="0" tIns="0" rIns="0" bIns="0" rtlCol="0" anchor="t">
            <a:spAutoFit/>
          </a:bodyPr>
          <a:lstStyle/>
          <a:p>
            <a:pPr algn="ctr">
              <a:lnSpc>
                <a:spcPts val="9399"/>
              </a:lnSpc>
            </a:pPr>
            <a:r>
              <a:rPr lang="en-US" sz="9399">
                <a:solidFill>
                  <a:srgbClr val="F47769"/>
                </a:solidFill>
                <a:latin typeface="Fascinate Bold"/>
              </a:rPr>
              <a:t>Tự nhiên xã hội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THỰC HÀNH </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9535"/>
          <a:stretch>
            <a:fillRect/>
          </a:stretch>
        </p:blipFill>
        <p:spPr>
          <a:xfrm>
            <a:off x="-128290" y="-319908"/>
            <a:ext cx="8542296" cy="3876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0165" y="96326"/>
            <a:ext cx="5461967" cy="32970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1844" r="1872"/>
          <a:stretch>
            <a:fillRect/>
          </a:stretch>
        </p:blipFill>
        <p:spPr>
          <a:xfrm>
            <a:off x="9628910" y="6851085"/>
            <a:ext cx="8659090" cy="388969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9535"/>
          <a:stretch>
            <a:fillRect/>
          </a:stretch>
        </p:blipFill>
        <p:spPr>
          <a:xfrm>
            <a:off x="9628910" y="-319908"/>
            <a:ext cx="8542296" cy="387661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9535"/>
          <a:stretch>
            <a:fillRect/>
          </a:stretch>
        </p:blipFill>
        <p:spPr>
          <a:xfrm>
            <a:off x="-128290" y="6688536"/>
            <a:ext cx="8542296" cy="387661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20759" y="7530097"/>
            <a:ext cx="3242448" cy="299521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0607" y="7543170"/>
            <a:ext cx="3286103" cy="298213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51564" y="-899582"/>
            <a:ext cx="6309797" cy="445629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711730" y="7567808"/>
            <a:ext cx="4872852" cy="30455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92887" y="5257651"/>
            <a:ext cx="2885356" cy="1132502"/>
          </a:xfrm>
          <a:prstGeom prst="rect">
            <a:avLst/>
          </a:prstGeom>
        </p:spPr>
      </p:pic>
      <p:pic>
        <p:nvPicPr>
          <p:cNvPr id="13" name="Picture 13"/>
          <p:cNvPicPr>
            <a:picLocks noChangeAspect="1"/>
          </p:cNvPicPr>
          <p:nvPr/>
        </p:nvPicPr>
        <p:blipFill>
          <a:blip r:embed="rId16"/>
          <a:srcRect/>
          <a:stretch>
            <a:fillRect/>
          </a:stretch>
        </p:blipFill>
        <p:spPr>
          <a:xfrm>
            <a:off x="194059" y="3841529"/>
            <a:ext cx="2885356" cy="1637439"/>
          </a:xfrm>
          <a:prstGeom prst="rect">
            <a:avLst/>
          </a:prstGeom>
        </p:spPr>
      </p:pic>
      <p:pic>
        <p:nvPicPr>
          <p:cNvPr id="14" name="Picture 14"/>
          <p:cNvPicPr>
            <a:picLocks noChangeAspect="1"/>
          </p:cNvPicPr>
          <p:nvPr/>
        </p:nvPicPr>
        <p:blipFill>
          <a:blip r:embed="rId17"/>
          <a:srcRect l="3722" r="3722" b="8530"/>
          <a:stretch>
            <a:fillRect/>
          </a:stretch>
        </p:blipFill>
        <p:spPr>
          <a:xfrm>
            <a:off x="3580300" y="3841529"/>
            <a:ext cx="2614811" cy="111603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586438" y="5039299"/>
            <a:ext cx="1649237" cy="1649237"/>
          </a:xfrm>
          <a:prstGeom prst="rect">
            <a:avLst/>
          </a:prstGeom>
        </p:spPr>
      </p:pic>
      <p:pic>
        <p:nvPicPr>
          <p:cNvPr id="16" name="Picture 16"/>
          <p:cNvPicPr>
            <a:picLocks noChangeAspect="1"/>
          </p:cNvPicPr>
          <p:nvPr/>
        </p:nvPicPr>
        <p:blipFill>
          <a:blip r:embed="rId20"/>
          <a:srcRect/>
          <a:stretch>
            <a:fillRect/>
          </a:stretch>
        </p:blipFill>
        <p:spPr>
          <a:xfrm>
            <a:off x="12198392" y="4476942"/>
            <a:ext cx="4562969" cy="1713965"/>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8804291" y="4079476"/>
            <a:ext cx="1367935" cy="1765078"/>
          </a:xfrm>
          <a:prstGeom prst="rect">
            <a:avLst/>
          </a:prstGeom>
        </p:spPr>
      </p:pic>
      <p:pic>
        <p:nvPicPr>
          <p:cNvPr id="18"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6586438" y="3679940"/>
            <a:ext cx="1827569" cy="1439210"/>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0903333" y="3730242"/>
            <a:ext cx="1207675" cy="2477282"/>
          </a:xfrm>
          <a:prstGeom prst="rect">
            <a:avLst/>
          </a:prstGeom>
        </p:spPr>
      </p:pic>
      <p:pic>
        <p:nvPicPr>
          <p:cNvPr id="22" name="Picture 16">
            <a:extLst>
              <a:ext uri="{FF2B5EF4-FFF2-40B4-BE49-F238E27FC236}">
                <a16:creationId xmlns:a16="http://schemas.microsoft.com/office/drawing/2014/main" id="{EFEC496C-06BE-CE46-ACD0-F25DEDC61718}"/>
              </a:ext>
            </a:extLst>
          </p:cNvPr>
          <p:cNvPicPr>
            <a:picLocks noChangeAspect="1"/>
          </p:cNvPicPr>
          <p:nvPr/>
        </p:nvPicPr>
        <p:blipFill>
          <a:blip r:embed="rId20"/>
          <a:srcRect/>
          <a:stretch>
            <a:fillRect/>
          </a:stretch>
        </p:blipFill>
        <p:spPr>
          <a:xfrm>
            <a:off x="10172226" y="1415116"/>
            <a:ext cx="4306488" cy="1617625"/>
          </a:xfrm>
          <a:prstGeom prst="rect">
            <a:avLst/>
          </a:prstGeom>
        </p:spPr>
      </p:pic>
      <p:pic>
        <p:nvPicPr>
          <p:cNvPr id="24" name="Picture 19">
            <a:extLst>
              <a:ext uri="{FF2B5EF4-FFF2-40B4-BE49-F238E27FC236}">
                <a16:creationId xmlns:a16="http://schemas.microsoft.com/office/drawing/2014/main" id="{07FB062A-B7C9-884F-8605-ACDBA6A6CFD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flipH="1">
            <a:off x="-76620" y="7385002"/>
            <a:ext cx="1037423" cy="2128048"/>
          </a:xfrm>
          <a:prstGeom prst="rect">
            <a:avLst/>
          </a:prstGeom>
        </p:spPr>
      </p:pic>
      <p:pic>
        <p:nvPicPr>
          <p:cNvPr id="26" name="Picture 17">
            <a:extLst>
              <a:ext uri="{FF2B5EF4-FFF2-40B4-BE49-F238E27FC236}">
                <a16:creationId xmlns:a16="http://schemas.microsoft.com/office/drawing/2014/main" id="{91D1A27B-E5A4-204D-A01A-A078E4265B15}"/>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1896028" y="7104382"/>
            <a:ext cx="1207675" cy="1558291"/>
          </a:xfrm>
          <a:prstGeom prst="rect">
            <a:avLst/>
          </a:prstGeom>
        </p:spPr>
      </p:pic>
      <p:pic>
        <p:nvPicPr>
          <p:cNvPr id="28" name="Picture 15">
            <a:extLst>
              <a:ext uri="{FF2B5EF4-FFF2-40B4-BE49-F238E27FC236}">
                <a16:creationId xmlns:a16="http://schemas.microsoft.com/office/drawing/2014/main" id="{33ACF984-7167-5849-A241-F15FAA2A14EB}"/>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426571" y="1191618"/>
            <a:ext cx="1334600" cy="1334600"/>
          </a:xfrm>
          <a:prstGeom prst="rect">
            <a:avLst/>
          </a:prstGeom>
        </p:spPr>
      </p:pic>
      <p:pic>
        <p:nvPicPr>
          <p:cNvPr id="30" name="Picture 18">
            <a:extLst>
              <a:ext uri="{FF2B5EF4-FFF2-40B4-BE49-F238E27FC236}">
                <a16:creationId xmlns:a16="http://schemas.microsoft.com/office/drawing/2014/main" id="{C1A0D210-8C36-FD46-A50B-1B20A95C269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637715" y="858096"/>
            <a:ext cx="1827569" cy="1439210"/>
          </a:xfrm>
          <a:prstGeom prst="rect">
            <a:avLst/>
          </a:prstGeom>
        </p:spPr>
      </p:pic>
      <p:pic>
        <p:nvPicPr>
          <p:cNvPr id="32" name="Picture 12">
            <a:extLst>
              <a:ext uri="{FF2B5EF4-FFF2-40B4-BE49-F238E27FC236}">
                <a16:creationId xmlns:a16="http://schemas.microsoft.com/office/drawing/2014/main" id="{088FE0AB-3326-4046-975D-A9102DA02C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721017" y="1234195"/>
            <a:ext cx="2865421" cy="1124678"/>
          </a:xfrm>
          <a:prstGeom prst="rect">
            <a:avLst/>
          </a:prstGeom>
        </p:spPr>
      </p:pic>
      <p:pic>
        <p:nvPicPr>
          <p:cNvPr id="34" name="Picture 13">
            <a:extLst>
              <a:ext uri="{FF2B5EF4-FFF2-40B4-BE49-F238E27FC236}">
                <a16:creationId xmlns:a16="http://schemas.microsoft.com/office/drawing/2014/main" id="{89CDCCA9-2D8A-5D47-979A-EEEF94F2BCBD}"/>
              </a:ext>
            </a:extLst>
          </p:cNvPr>
          <p:cNvPicPr>
            <a:picLocks noChangeAspect="1"/>
          </p:cNvPicPr>
          <p:nvPr/>
        </p:nvPicPr>
        <p:blipFill>
          <a:blip r:embed="rId16"/>
          <a:srcRect/>
          <a:stretch>
            <a:fillRect/>
          </a:stretch>
        </p:blipFill>
        <p:spPr>
          <a:xfrm>
            <a:off x="13240565" y="8036455"/>
            <a:ext cx="2273972" cy="1290479"/>
          </a:xfrm>
          <a:prstGeom prst="rect">
            <a:avLst/>
          </a:prstGeom>
        </p:spPr>
      </p:pic>
      <p:pic>
        <p:nvPicPr>
          <p:cNvPr id="36" name="Picture 14">
            <a:extLst>
              <a:ext uri="{FF2B5EF4-FFF2-40B4-BE49-F238E27FC236}">
                <a16:creationId xmlns:a16="http://schemas.microsoft.com/office/drawing/2014/main" id="{E3287E09-E0AE-4D46-B4D5-C017EDE72611}"/>
              </a:ext>
            </a:extLst>
          </p:cNvPr>
          <p:cNvPicPr>
            <a:picLocks noChangeAspect="1"/>
          </p:cNvPicPr>
          <p:nvPr/>
        </p:nvPicPr>
        <p:blipFill>
          <a:blip r:embed="rId17"/>
          <a:srcRect l="3722" r="3722" b="8530"/>
          <a:stretch>
            <a:fillRect/>
          </a:stretch>
        </p:blipFill>
        <p:spPr>
          <a:xfrm rot="5400000">
            <a:off x="2527853" y="8284075"/>
            <a:ext cx="2769856" cy="11822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3"/>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2"/>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2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14"/>
                                        </p:tgtEl>
                                      </p:cBhvr>
                                      <p:by x="150000" y="150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20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15"/>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in)">
                                      <p:cBhvr>
                                        <p:cTn id="86" dur="2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2000" fill="hold"/>
                                        <p:tgtEl>
                                          <p:spTgt spid="18"/>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circle(in)">
                                      <p:cBhvr>
                                        <p:cTn id="99" dur="2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mph" presetSubtype="0" fill="hold" nodeType="clickEffect">
                                  <p:stCondLst>
                                    <p:cond delay="0"/>
                                  </p:stCondLst>
                                  <p:childTnLst>
                                    <p:animScale>
                                      <p:cBhvr>
                                        <p:cTn id="103" dur="2000" fill="hold"/>
                                        <p:tgtEl>
                                          <p:spTgt spid="17"/>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ircle(in)">
                                      <p:cBhvr>
                                        <p:cTn id="112" dur="20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mph" presetSubtype="0" fill="hold" nodeType="clickEffect">
                                  <p:stCondLst>
                                    <p:cond delay="0"/>
                                  </p:stCondLst>
                                  <p:childTnLst>
                                    <p:animScale>
                                      <p:cBhvr>
                                        <p:cTn id="116" dur="2000" fill="hold"/>
                                        <p:tgtEl>
                                          <p:spTgt spid="19"/>
                                        </p:tgtEl>
                                      </p:cBhvr>
                                      <p:by x="150000" y="150000"/>
                                    </p:animScale>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ntr" presetSubtype="16" fill="hold"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circle(in)">
                                      <p:cBhvr>
                                        <p:cTn id="125" dur="20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6" presetClass="emph" presetSubtype="0" fill="hold" nodeType="clickEffect">
                                  <p:stCondLst>
                                    <p:cond delay="0"/>
                                  </p:stCondLst>
                                  <p:childTnLst>
                                    <p:animScale>
                                      <p:cBhvr>
                                        <p:cTn id="129" dur="2000" fill="hold"/>
                                        <p:tgtEl>
                                          <p:spTgt spid="16"/>
                                        </p:tgtEl>
                                      </p:cBhvr>
                                      <p:by x="150000" y="150000"/>
                                    </p:animScale>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1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circle(in)">
                                      <p:cBhvr>
                                        <p:cTn id="1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4018782"/>
            <a:ext cx="6064499" cy="96329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VẬN DỤNG </a:t>
            </a: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896" t="19938" r="27425" b="27540"/>
          <a:stretch>
            <a:fillRect/>
          </a:stretch>
        </p:blipFill>
        <p:spPr>
          <a:xfrm rot="-5535412">
            <a:off x="4063616" y="-2029534"/>
            <a:ext cx="10587460" cy="14629945"/>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sp>
        <p:nvSpPr>
          <p:cNvPr id="2" name="TextBox 2"/>
          <p:cNvSpPr txBox="1"/>
          <p:nvPr/>
        </p:nvSpPr>
        <p:spPr>
          <a:xfrm>
            <a:off x="1028700" y="3079750"/>
            <a:ext cx="16230600" cy="4213225"/>
          </a:xfrm>
          <a:prstGeom prst="rect">
            <a:avLst/>
          </a:prstGeom>
        </p:spPr>
        <p:txBody>
          <a:bodyPr lIns="0" tIns="0" rIns="0" bIns="0" rtlCol="0" anchor="t">
            <a:spAutoFit/>
          </a:bodyPr>
          <a:lstStyle/>
          <a:p>
            <a:pPr algn="ctr">
              <a:lnSpc>
                <a:spcPts val="11000"/>
              </a:lnSpc>
            </a:pPr>
            <a:r>
              <a:rPr lang="en-US" sz="9999">
                <a:solidFill>
                  <a:srgbClr val="000000"/>
                </a:solidFill>
                <a:latin typeface="Fascinate Bold"/>
              </a:rPr>
              <a:t>HẸN GẶP LẠI CÁC CON VÀO BUỔI HỌC TIẾP THEO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345955" y="-127451"/>
            <a:ext cx="2749310" cy="262215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87611" y="1028700"/>
            <a:ext cx="1231489" cy="115088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28924" y="5989467"/>
            <a:ext cx="4660753" cy="493854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71961" y="9095981"/>
            <a:ext cx="1526079" cy="324639"/>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KHÁM PHÁ </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145" y="-147754"/>
            <a:ext cx="2749310" cy="26221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03721" y="1028700"/>
            <a:ext cx="1231489" cy="11508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41436" y="8823000"/>
            <a:ext cx="2817864" cy="54596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18499" y="8933661"/>
            <a:ext cx="1526079" cy="324639"/>
          </a:xfrm>
          <a:prstGeom prst="rect">
            <a:avLst/>
          </a:prstGeom>
        </p:spPr>
      </p:pic>
      <p:pic>
        <p:nvPicPr>
          <p:cNvPr id="6" name="Picture 6"/>
          <p:cNvPicPr>
            <a:picLocks noChangeAspect="1"/>
          </p:cNvPicPr>
          <p:nvPr/>
        </p:nvPicPr>
        <p:blipFill>
          <a:blip r:embed="rId10"/>
          <a:srcRect/>
          <a:stretch>
            <a:fillRect/>
          </a:stretch>
        </p:blipFill>
        <p:spPr>
          <a:xfrm rot="1474122">
            <a:off x="1028442" y="575330"/>
            <a:ext cx="1906192" cy="3798141"/>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715434" y="4597817"/>
            <a:ext cx="7376574" cy="568918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465379" y="3086100"/>
            <a:ext cx="7357241" cy="72009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25129" y="5436473"/>
            <a:ext cx="5140250" cy="4850527"/>
          </a:xfrm>
          <a:prstGeom prst="rect">
            <a:avLst/>
          </a:prstGeom>
        </p:spPr>
      </p:pic>
      <p:sp>
        <p:nvSpPr>
          <p:cNvPr id="10" name="TextBox 10"/>
          <p:cNvSpPr txBox="1"/>
          <p:nvPr/>
        </p:nvSpPr>
        <p:spPr>
          <a:xfrm>
            <a:off x="3637947" y="653855"/>
            <a:ext cx="11250052" cy="18205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Quan sát nhà của</a:t>
            </a:r>
            <a:r>
              <a:rPr lang="vi-VN" sz="5199">
                <a:solidFill>
                  <a:srgbClr val="000000"/>
                </a:solidFill>
                <a:latin typeface="DejaVu Serif"/>
              </a:rPr>
              <a:t> </a:t>
            </a:r>
            <a:r>
              <a:rPr lang="en-US" sz="5199">
                <a:solidFill>
                  <a:srgbClr val="000000"/>
                </a:solidFill>
                <a:latin typeface="DejaVu Serif"/>
              </a:rPr>
              <a:t>Minh và nói về các phòng trong căn nhà đó. </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5782127" y="1116387"/>
            <a:ext cx="2749310" cy="262215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87611" y="1028700"/>
            <a:ext cx="1231489" cy="11508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512628" y="5252226"/>
            <a:ext cx="4660753" cy="493854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81654" y="6886781"/>
            <a:ext cx="1526079" cy="324639"/>
          </a:xfrm>
          <a:prstGeom prst="rect">
            <a:avLst/>
          </a:prstGeom>
        </p:spPr>
      </p:pic>
      <p:grpSp>
        <p:nvGrpSpPr>
          <p:cNvPr id="8" name="Group 8"/>
          <p:cNvGrpSpPr/>
          <p:nvPr/>
        </p:nvGrpSpPr>
        <p:grpSpPr>
          <a:xfrm>
            <a:off x="1181654" y="1028700"/>
            <a:ext cx="3674892" cy="4223526"/>
            <a:chOff x="0" y="0"/>
            <a:chExt cx="4899856" cy="5631368"/>
          </a:xfrm>
        </p:grpSpPr>
        <p:grpSp>
          <p:nvGrpSpPr>
            <p:cNvPr id="9" name="Group 9"/>
            <p:cNvGrpSpPr>
              <a:grpSpLocks noChangeAspect="1"/>
            </p:cNvGrpSpPr>
            <p:nvPr/>
          </p:nvGrpSpPr>
          <p:grpSpPr>
            <a:xfrm>
              <a:off x="0" y="0"/>
              <a:ext cx="4899856" cy="4899856"/>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2"/>
                <a:stretch>
                  <a:fillRect l="-34452" t="-73751" r="-40983" b="-60163"/>
                </a:stretch>
              </a:blipFill>
            </p:spPr>
          </p:sp>
        </p:grpSp>
        <p:grpSp>
          <p:nvGrpSpPr>
            <p:cNvPr id="11" name="Group 11"/>
            <p:cNvGrpSpPr/>
            <p:nvPr/>
          </p:nvGrpSpPr>
          <p:grpSpPr>
            <a:xfrm>
              <a:off x="1835331" y="4402175"/>
              <a:ext cx="1229193" cy="122919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3" name="TextBox 13"/>
            <p:cNvSpPr txBox="1"/>
            <p:nvPr/>
          </p:nvSpPr>
          <p:spPr>
            <a:xfrm>
              <a:off x="2082260" y="4506138"/>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1</a:t>
              </a:r>
            </a:p>
          </p:txBody>
        </p:sp>
      </p:grpSp>
      <p:grpSp>
        <p:nvGrpSpPr>
          <p:cNvPr id="14" name="Group 14"/>
          <p:cNvGrpSpPr/>
          <p:nvPr/>
        </p:nvGrpSpPr>
        <p:grpSpPr>
          <a:xfrm>
            <a:off x="9498489" y="1116387"/>
            <a:ext cx="3674892" cy="4135839"/>
            <a:chOff x="0" y="0"/>
            <a:chExt cx="4899856" cy="5514452"/>
          </a:xfrm>
        </p:grpSpPr>
        <p:grpSp>
          <p:nvGrpSpPr>
            <p:cNvPr id="15" name="Group 15"/>
            <p:cNvGrpSpPr>
              <a:grpSpLocks noChangeAspect="1"/>
            </p:cNvGrpSpPr>
            <p:nvPr/>
          </p:nvGrpSpPr>
          <p:grpSpPr>
            <a:xfrm>
              <a:off x="0" y="0"/>
              <a:ext cx="4899856" cy="4899856"/>
              <a:chOff x="0" y="0"/>
              <a:chExt cx="6350000" cy="6350000"/>
            </a:xfrm>
          </p:grpSpPr>
          <p:sp>
            <p:nvSpPr>
              <p:cNvPr id="16" name="Freeform 1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3"/>
                <a:stretch>
                  <a:fillRect l="-32111" t="-54905" r="-37132" b="-70752"/>
                </a:stretch>
              </a:blipFill>
            </p:spPr>
          </p:sp>
        </p:grpSp>
        <p:grpSp>
          <p:nvGrpSpPr>
            <p:cNvPr id="17" name="Group 17"/>
            <p:cNvGrpSpPr/>
            <p:nvPr/>
          </p:nvGrpSpPr>
          <p:grpSpPr>
            <a:xfrm>
              <a:off x="1835331" y="4285259"/>
              <a:ext cx="1229193" cy="122919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19" name="TextBox 19"/>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2</a:t>
              </a:r>
            </a:p>
          </p:txBody>
        </p:sp>
      </p:grpSp>
      <p:grpSp>
        <p:nvGrpSpPr>
          <p:cNvPr id="20" name="Group 20"/>
          <p:cNvGrpSpPr/>
          <p:nvPr/>
        </p:nvGrpSpPr>
        <p:grpSpPr>
          <a:xfrm>
            <a:off x="13584408" y="5252226"/>
            <a:ext cx="3674892" cy="4135839"/>
            <a:chOff x="0" y="0"/>
            <a:chExt cx="4899856" cy="5514452"/>
          </a:xfrm>
        </p:grpSpPr>
        <p:grpSp>
          <p:nvGrpSpPr>
            <p:cNvPr id="21" name="Group 21"/>
            <p:cNvGrpSpPr>
              <a:grpSpLocks noChangeAspect="1"/>
            </p:cNvGrpSpPr>
            <p:nvPr/>
          </p:nvGrpSpPr>
          <p:grpSpPr>
            <a:xfrm>
              <a:off x="0" y="0"/>
              <a:ext cx="4899856" cy="4899856"/>
              <a:chOff x="0" y="0"/>
              <a:chExt cx="6350000" cy="6350000"/>
            </a:xfrm>
          </p:grpSpPr>
          <p:sp>
            <p:nvSpPr>
              <p:cNvPr id="22" name="Freeform 2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4"/>
                <a:stretch>
                  <a:fillRect l="-31040" t="-39620" r="-16647" b="-57297"/>
                </a:stretch>
              </a:blipFill>
            </p:spPr>
          </p:sp>
        </p:grpSp>
        <p:grpSp>
          <p:nvGrpSpPr>
            <p:cNvPr id="23" name="Group 23"/>
            <p:cNvGrpSpPr/>
            <p:nvPr/>
          </p:nvGrpSpPr>
          <p:grpSpPr>
            <a:xfrm>
              <a:off x="1835331" y="4285259"/>
              <a:ext cx="1229193" cy="1229193"/>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25" name="TextBox 25"/>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4</a:t>
              </a:r>
            </a:p>
          </p:txBody>
        </p:sp>
      </p:grpSp>
      <p:grpSp>
        <p:nvGrpSpPr>
          <p:cNvPr id="26" name="Group 26"/>
          <p:cNvGrpSpPr/>
          <p:nvPr/>
        </p:nvGrpSpPr>
        <p:grpSpPr>
          <a:xfrm>
            <a:off x="5319336" y="5252226"/>
            <a:ext cx="3674892" cy="4135839"/>
            <a:chOff x="0" y="0"/>
            <a:chExt cx="4899856" cy="5514452"/>
          </a:xfrm>
        </p:grpSpPr>
        <p:grpSp>
          <p:nvGrpSpPr>
            <p:cNvPr id="27" name="Group 27"/>
            <p:cNvGrpSpPr>
              <a:grpSpLocks noChangeAspect="1"/>
            </p:cNvGrpSpPr>
            <p:nvPr/>
          </p:nvGrpSpPr>
          <p:grpSpPr>
            <a:xfrm>
              <a:off x="0" y="0"/>
              <a:ext cx="4899856" cy="4899856"/>
              <a:chOff x="0" y="0"/>
              <a:chExt cx="6350000" cy="6350000"/>
            </a:xfrm>
          </p:grpSpPr>
          <p:sp>
            <p:nvSpPr>
              <p:cNvPr id="28" name="Freeform 2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5"/>
                <a:stretch>
                  <a:fillRect l="-26647" t="-42792" r="-28152" b="-63608"/>
                </a:stretch>
              </a:blipFill>
            </p:spPr>
          </p:sp>
        </p:grpSp>
        <p:grpSp>
          <p:nvGrpSpPr>
            <p:cNvPr id="29" name="Group 29"/>
            <p:cNvGrpSpPr/>
            <p:nvPr/>
          </p:nvGrpSpPr>
          <p:grpSpPr>
            <a:xfrm>
              <a:off x="1835331" y="4285259"/>
              <a:ext cx="1229193" cy="1229193"/>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31" name="TextBox 31"/>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3</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40027" y="546501"/>
            <a:ext cx="6607946" cy="7594464"/>
            <a:chOff x="0" y="0"/>
            <a:chExt cx="8810594" cy="10125952"/>
          </a:xfrm>
        </p:grpSpPr>
        <p:grpSp>
          <p:nvGrpSpPr>
            <p:cNvPr id="5" name="Group 5"/>
            <p:cNvGrpSpPr>
              <a:grpSpLocks noChangeAspect="1"/>
            </p:cNvGrpSpPr>
            <p:nvPr/>
          </p:nvGrpSpPr>
          <p:grpSpPr>
            <a:xfrm>
              <a:off x="0" y="0"/>
              <a:ext cx="8810594" cy="8810594"/>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4452" t="-73751" r="-40983" b="-60163"/>
                </a:stretch>
              </a:blipFill>
            </p:spPr>
          </p:sp>
        </p:grpSp>
        <p:grpSp>
          <p:nvGrpSpPr>
            <p:cNvPr id="7" name="Group 7"/>
            <p:cNvGrpSpPr/>
            <p:nvPr/>
          </p:nvGrpSpPr>
          <p:grpSpPr>
            <a:xfrm>
              <a:off x="3300170" y="7915698"/>
              <a:ext cx="2210253" cy="221025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3744182" y="8094858"/>
              <a:ext cx="1322230" cy="1775423"/>
            </a:xfrm>
            <a:prstGeom prst="rect">
              <a:avLst/>
            </a:prstGeom>
          </p:spPr>
          <p:txBody>
            <a:bodyPr lIns="0" tIns="0" rIns="0" bIns="0" rtlCol="0" anchor="t">
              <a:spAutoFit/>
            </a:bodyPr>
            <a:lstStyle/>
            <a:p>
              <a:pPr algn="ctr">
                <a:lnSpc>
                  <a:spcPts val="11141"/>
                </a:lnSpc>
              </a:pPr>
              <a:r>
                <a:rPr lang="en-US" sz="7957">
                  <a:solidFill>
                    <a:srgbClr val="000000"/>
                  </a:solidFill>
                  <a:latin typeface="DejaVu Serif"/>
                </a:rPr>
                <a:t>1</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3032" y="2255023"/>
            <a:ext cx="4179019" cy="428617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61733">
            <a:off x="13019624" y="3426121"/>
            <a:ext cx="1912548" cy="183952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25246">
            <a:off x="12916085" y="6721500"/>
            <a:ext cx="1597619" cy="1591809"/>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64627">
            <a:off x="14841676" y="4949226"/>
            <a:ext cx="2976103" cy="175860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166496" y="7231320"/>
            <a:ext cx="1923155" cy="242669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933267">
            <a:off x="14147444" y="438206"/>
            <a:ext cx="3508506" cy="1758639"/>
          </a:xfrm>
          <a:prstGeom prst="rect">
            <a:avLst/>
          </a:prstGeom>
        </p:spPr>
      </p:pic>
      <p:sp>
        <p:nvSpPr>
          <p:cNvPr id="16" name="TextBox 16"/>
          <p:cNvSpPr txBox="1"/>
          <p:nvPr/>
        </p:nvSpPr>
        <p:spPr>
          <a:xfrm>
            <a:off x="6203156" y="8729027"/>
            <a:ext cx="5881688"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khách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p:tgtEl>
                                          <p:spTgt spid="15"/>
                                        </p:tgtEl>
                                        <p:attrNameLst>
                                          <p:attrName>ppt_y</p:attrName>
                                        </p:attrNameLst>
                                      </p:cBhvr>
                                      <p:tavLst>
                                        <p:tav tm="0">
                                          <p:val>
                                            <p:strVal val="#ppt_y+#ppt_h*1.125000"/>
                                          </p:val>
                                        </p:tav>
                                        <p:tav tm="100000">
                                          <p:val>
                                            <p:strVal val="#ppt_y"/>
                                          </p:val>
                                        </p:tav>
                                      </p:tavLst>
                                    </p:anim>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0"/>
                                        <p:tgtEl>
                                          <p:spTgt spid="13"/>
                                        </p:tgtEl>
                                        <p:attrNameLst>
                                          <p:attrName>ppt_y</p:attrName>
                                        </p:attrNameLst>
                                      </p:cBhvr>
                                      <p:tavLst>
                                        <p:tav tm="0">
                                          <p:val>
                                            <p:strVal val="#ppt_y+#ppt_h*1.125000"/>
                                          </p:val>
                                        </p:tav>
                                        <p:tav tm="100000">
                                          <p:val>
                                            <p:strVal val="#ppt_y"/>
                                          </p:val>
                                        </p:tav>
                                      </p:tavLst>
                                    </p:anim>
                                    <p:animEffect transition="in" filter="wipe(up)">
                                      <p:cBhvr>
                                        <p:cTn id="21" dur="5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561884" y="759853"/>
            <a:ext cx="7164231" cy="8062852"/>
            <a:chOff x="0" y="0"/>
            <a:chExt cx="9552309" cy="10750470"/>
          </a:xfrm>
        </p:grpSpPr>
        <p:grpSp>
          <p:nvGrpSpPr>
            <p:cNvPr id="5" name="Group 5"/>
            <p:cNvGrpSpPr>
              <a:grpSpLocks noChangeAspect="1"/>
            </p:cNvGrpSpPr>
            <p:nvPr/>
          </p:nvGrpSpPr>
          <p:grpSpPr>
            <a:xfrm>
              <a:off x="0" y="0"/>
              <a:ext cx="9552309" cy="9552309"/>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2111" t="-54905" r="-37132" b="-70752"/>
                </a:stretch>
              </a:blipFill>
            </p:spPr>
          </p:sp>
        </p:grpSp>
        <p:grpSp>
          <p:nvGrpSpPr>
            <p:cNvPr id="7" name="Group 7"/>
            <p:cNvGrpSpPr/>
            <p:nvPr/>
          </p:nvGrpSpPr>
          <p:grpSpPr>
            <a:xfrm>
              <a:off x="3577993" y="8354148"/>
              <a:ext cx="2396322" cy="239632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59384" y="8562021"/>
              <a:ext cx="1433542" cy="1911254"/>
            </a:xfrm>
            <a:prstGeom prst="rect">
              <a:avLst/>
            </a:prstGeom>
          </p:spPr>
          <p:txBody>
            <a:bodyPr lIns="0" tIns="0" rIns="0" bIns="0" rtlCol="0" anchor="t">
              <a:spAutoFit/>
            </a:bodyPr>
            <a:lstStyle/>
            <a:p>
              <a:pPr algn="ctr">
                <a:lnSpc>
                  <a:spcPts val="12078"/>
                </a:lnSpc>
              </a:pPr>
              <a:r>
                <a:rPr lang="en-US" sz="8627">
                  <a:solidFill>
                    <a:srgbClr val="000000"/>
                  </a:solidFill>
                  <a:latin typeface="DejaVu Serif"/>
                </a:rPr>
                <a:t>2</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6024" y="5942027"/>
            <a:ext cx="4627594" cy="288067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92591" y="2842263"/>
            <a:ext cx="2674461" cy="267446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26429">
            <a:off x="14217626" y="1086137"/>
            <a:ext cx="2818115" cy="243062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09240">
            <a:off x="13994067" y="6238922"/>
            <a:ext cx="3265233" cy="341909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04717" y="3785266"/>
            <a:ext cx="3784015" cy="1996068"/>
          </a:xfrm>
          <a:prstGeom prst="rect">
            <a:avLst/>
          </a:prstGeom>
        </p:spPr>
      </p:pic>
      <p:sp>
        <p:nvSpPr>
          <p:cNvPr id="15" name="TextBox 15"/>
          <p:cNvSpPr txBox="1"/>
          <p:nvPr/>
        </p:nvSpPr>
        <p:spPr>
          <a:xfrm>
            <a:off x="6752927" y="8919527"/>
            <a:ext cx="516314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ngủ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87739" y="697790"/>
            <a:ext cx="7274522" cy="8186977"/>
            <a:chOff x="0" y="0"/>
            <a:chExt cx="9699363" cy="10915970"/>
          </a:xfrm>
        </p:grpSpPr>
        <p:grpSp>
          <p:nvGrpSpPr>
            <p:cNvPr id="5" name="Group 5"/>
            <p:cNvGrpSpPr>
              <a:grpSpLocks noChangeAspect="1"/>
            </p:cNvGrpSpPr>
            <p:nvPr/>
          </p:nvGrpSpPr>
          <p:grpSpPr>
            <a:xfrm>
              <a:off x="0" y="0"/>
              <a:ext cx="9699363" cy="9699363"/>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6647" t="-42792" r="-28152" b="-63608"/>
                </a:stretch>
              </a:blipFill>
            </p:spPr>
          </p:sp>
        </p:grpSp>
        <p:grpSp>
          <p:nvGrpSpPr>
            <p:cNvPr id="7" name="Group 7"/>
            <p:cNvGrpSpPr/>
            <p:nvPr/>
          </p:nvGrpSpPr>
          <p:grpSpPr>
            <a:xfrm>
              <a:off x="3633075" y="8482757"/>
              <a:ext cx="2433213" cy="243321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121876" y="8686799"/>
              <a:ext cx="1455610" cy="1947709"/>
            </a:xfrm>
            <a:prstGeom prst="rect">
              <a:avLst/>
            </a:prstGeom>
          </p:spPr>
          <p:txBody>
            <a:bodyPr lIns="0" tIns="0" rIns="0" bIns="0" rtlCol="0" anchor="t">
              <a:spAutoFit/>
            </a:bodyPr>
            <a:lstStyle/>
            <a:p>
              <a:pPr algn="ctr">
                <a:lnSpc>
                  <a:spcPts val="12264"/>
                </a:lnSpc>
              </a:pPr>
              <a:r>
                <a:rPr lang="en-US" sz="8760">
                  <a:solidFill>
                    <a:srgbClr val="000000"/>
                  </a:solidFill>
                  <a:latin typeface="DejaVu Serif"/>
                </a:rPr>
                <a:t>3</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737180"/>
            <a:ext cx="4011930" cy="411480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3162">
            <a:off x="15742664" y="4344524"/>
            <a:ext cx="1625951" cy="199503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08113">
            <a:off x="14028331" y="3481694"/>
            <a:ext cx="1840653" cy="138739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963512" y="6897791"/>
            <a:ext cx="3295788" cy="276022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948657" y="503977"/>
            <a:ext cx="2703303" cy="270330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508690"/>
            <a:ext cx="3469539" cy="2749610"/>
          </a:xfrm>
          <a:prstGeom prst="rect">
            <a:avLst/>
          </a:prstGeom>
        </p:spPr>
      </p:pic>
      <p:sp>
        <p:nvSpPr>
          <p:cNvPr id="16" name="TextBox 16"/>
          <p:cNvSpPr txBox="1"/>
          <p:nvPr/>
        </p:nvSpPr>
        <p:spPr>
          <a:xfrm>
            <a:off x="7245761" y="8751417"/>
            <a:ext cx="508828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bếp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984606" y="482749"/>
            <a:ext cx="7080787" cy="7968942"/>
            <a:chOff x="0" y="0"/>
            <a:chExt cx="9441050" cy="10625255"/>
          </a:xfrm>
        </p:grpSpPr>
        <p:grpSp>
          <p:nvGrpSpPr>
            <p:cNvPr id="5" name="Group 5"/>
            <p:cNvGrpSpPr>
              <a:grpSpLocks noChangeAspect="1"/>
            </p:cNvGrpSpPr>
            <p:nvPr/>
          </p:nvGrpSpPr>
          <p:grpSpPr>
            <a:xfrm>
              <a:off x="0" y="0"/>
              <a:ext cx="9441050" cy="944105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1040" t="-39620" r="-16647" b="-57297"/>
                </a:stretch>
              </a:blipFill>
            </p:spPr>
          </p:sp>
        </p:grpSp>
        <p:grpSp>
          <p:nvGrpSpPr>
            <p:cNvPr id="7" name="Group 7"/>
            <p:cNvGrpSpPr/>
            <p:nvPr/>
          </p:nvGrpSpPr>
          <p:grpSpPr>
            <a:xfrm>
              <a:off x="3536319" y="8256844"/>
              <a:ext cx="2368411" cy="23684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sp>
        </p:grpSp>
        <p:sp>
          <p:nvSpPr>
            <p:cNvPr id="9" name="TextBox 9"/>
            <p:cNvSpPr txBox="1"/>
            <p:nvPr/>
          </p:nvSpPr>
          <p:spPr>
            <a:xfrm>
              <a:off x="4012103" y="8460411"/>
              <a:ext cx="1416845" cy="1890879"/>
            </a:xfrm>
            <a:prstGeom prst="rect">
              <a:avLst/>
            </a:prstGeom>
          </p:spPr>
          <p:txBody>
            <a:bodyPr lIns="0" tIns="0" rIns="0" bIns="0" rtlCol="0" anchor="t">
              <a:spAutoFit/>
            </a:bodyPr>
            <a:lstStyle/>
            <a:p>
              <a:pPr algn="ctr">
                <a:lnSpc>
                  <a:spcPts val="11938"/>
                </a:lnSpc>
              </a:pPr>
              <a:r>
                <a:rPr lang="en-US" sz="8527">
                  <a:solidFill>
                    <a:srgbClr val="000000"/>
                  </a:solidFill>
                  <a:latin typeface="DejaVu Serif"/>
                </a:rPr>
                <a:t>4</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13200">
            <a:off x="14122864" y="6780632"/>
            <a:ext cx="2500396" cy="287401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96382">
            <a:off x="2195615" y="3998185"/>
            <a:ext cx="2658306" cy="233377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05276">
            <a:off x="15470058" y="482749"/>
            <a:ext cx="2118674" cy="177439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45049">
            <a:off x="14822496" y="3615384"/>
            <a:ext cx="1741303" cy="2351788"/>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0932" y="482749"/>
            <a:ext cx="3231604" cy="2864009"/>
          </a:xfrm>
          <a:prstGeom prst="rect">
            <a:avLst/>
          </a:prstGeom>
        </p:spPr>
      </p:pic>
      <p:pic>
        <p:nvPicPr>
          <p:cNvPr id="15" name="Picture 15"/>
          <p:cNvPicPr>
            <a:picLocks noChangeAspect="1"/>
          </p:cNvPicPr>
          <p:nvPr/>
        </p:nvPicPr>
        <p:blipFill>
          <a:blip r:embed="rId15"/>
          <a:srcRect/>
          <a:stretch>
            <a:fillRect/>
          </a:stretch>
        </p:blipFill>
        <p:spPr>
          <a:xfrm>
            <a:off x="1028700" y="6886065"/>
            <a:ext cx="2496068" cy="2995282"/>
          </a:xfrm>
          <a:prstGeom prst="rect">
            <a:avLst/>
          </a:prstGeom>
        </p:spPr>
      </p:pic>
      <p:sp>
        <p:nvSpPr>
          <p:cNvPr id="16" name="TextBox 16"/>
          <p:cNvSpPr txBox="1"/>
          <p:nvPr/>
        </p:nvSpPr>
        <p:spPr>
          <a:xfrm>
            <a:off x="7224181" y="8586470"/>
            <a:ext cx="510986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tắm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36367" y="1610598"/>
            <a:ext cx="14415265" cy="1148398"/>
          </a:xfrm>
          <a:prstGeom prst="rect">
            <a:avLst/>
          </a:prstGeom>
        </p:spPr>
        <p:txBody>
          <a:bodyPr lIns="0" tIns="0" rIns="0" bIns="0" rtlCol="0" anchor="t">
            <a:spAutoFit/>
          </a:bodyPr>
          <a:lstStyle/>
          <a:p>
            <a:pPr algn="ctr">
              <a:lnSpc>
                <a:spcPts val="8717"/>
              </a:lnSpc>
            </a:pPr>
            <a:r>
              <a:rPr lang="en-US" sz="7925">
                <a:solidFill>
                  <a:srgbClr val="000000"/>
                </a:solidFill>
                <a:latin typeface="Josefin Sans Bold Bold"/>
              </a:rPr>
              <a:t>KẾT LUẬN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5334"/>
          <a:stretch>
            <a:fillRect/>
          </a:stretch>
        </p:blipFill>
        <p:spPr>
          <a:xfrm rot="-6318739">
            <a:off x="-3157064" y="4209345"/>
            <a:ext cx="9831934" cy="95020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92950">
            <a:off x="1306259" y="3184956"/>
            <a:ext cx="1260217" cy="1317717"/>
          </a:xfrm>
          <a:prstGeom prst="rect">
            <a:avLst/>
          </a:prstGeom>
        </p:spPr>
      </p:pic>
      <p:grpSp>
        <p:nvGrpSpPr>
          <p:cNvPr id="5" name="Group 5"/>
          <p:cNvGrpSpPr/>
          <p:nvPr/>
        </p:nvGrpSpPr>
        <p:grpSpPr>
          <a:xfrm>
            <a:off x="1758904" y="3635028"/>
            <a:ext cx="14770193" cy="5623272"/>
            <a:chOff x="0" y="0"/>
            <a:chExt cx="4725468" cy="1799068"/>
          </a:xfrm>
        </p:grpSpPr>
        <p:sp>
          <p:nvSpPr>
            <p:cNvPr id="6" name="Freeform 6"/>
            <p:cNvSpPr/>
            <p:nvPr/>
          </p:nvSpPr>
          <p:spPr>
            <a:xfrm>
              <a:off x="10160" y="16510"/>
              <a:ext cx="4702607" cy="1771128"/>
            </a:xfrm>
            <a:custGeom>
              <a:avLst/>
              <a:gdLst/>
              <a:ahLst/>
              <a:cxnLst/>
              <a:rect l="l" t="t" r="r" b="b"/>
              <a:pathLst>
                <a:path w="4702607" h="1771128">
                  <a:moveTo>
                    <a:pt x="4702607" y="1771128"/>
                  </a:moveTo>
                  <a:lnTo>
                    <a:pt x="0" y="1763508"/>
                  </a:lnTo>
                  <a:lnTo>
                    <a:pt x="0" y="627501"/>
                  </a:lnTo>
                  <a:lnTo>
                    <a:pt x="17780" y="19050"/>
                  </a:lnTo>
                  <a:lnTo>
                    <a:pt x="2342980" y="0"/>
                  </a:lnTo>
                  <a:lnTo>
                    <a:pt x="4683557" y="5080"/>
                  </a:lnTo>
                  <a:close/>
                </a:path>
              </a:pathLst>
            </a:custGeom>
            <a:solidFill>
              <a:srgbClr val="FFF5FB"/>
            </a:solidFill>
          </p:spPr>
        </p:sp>
        <p:sp>
          <p:nvSpPr>
            <p:cNvPr id="7" name="Freeform 7"/>
            <p:cNvSpPr/>
            <p:nvPr/>
          </p:nvSpPr>
          <p:spPr>
            <a:xfrm>
              <a:off x="-3810" y="0"/>
              <a:ext cx="4731818" cy="1797798"/>
            </a:xfrm>
            <a:custGeom>
              <a:avLst/>
              <a:gdLst/>
              <a:ahLst/>
              <a:cxnLst/>
              <a:rect l="l" t="t" r="r" b="b"/>
              <a:pathLst>
                <a:path w="4731818" h="179779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p:spPr>
        </p:sp>
      </p:grpSp>
      <p:sp>
        <p:nvSpPr>
          <p:cNvPr id="8" name="TextBox 8"/>
          <p:cNvSpPr txBox="1"/>
          <p:nvPr/>
        </p:nvSpPr>
        <p:spPr>
          <a:xfrm>
            <a:off x="2034793" y="3739039"/>
            <a:ext cx="13843765" cy="5292725"/>
          </a:xfrm>
          <a:prstGeom prst="rect">
            <a:avLst/>
          </a:prstGeom>
        </p:spPr>
        <p:txBody>
          <a:bodyPr lIns="0" tIns="0" rIns="0" bIns="0" rtlCol="0" anchor="t">
            <a:spAutoFit/>
          </a:bodyPr>
          <a:lstStyle/>
          <a:p>
            <a:pPr algn="ctr">
              <a:lnSpc>
                <a:spcPts val="7000"/>
              </a:lnSpc>
            </a:pPr>
            <a:r>
              <a:rPr lang="en-US" sz="5000">
                <a:solidFill>
                  <a:srgbClr val="000000"/>
                </a:solidFill>
                <a:latin typeface="Quicksand"/>
              </a:rPr>
              <a:t>Kết luận: Nhà Minh có 4 phòng: Phòngkhách, phòng ngủ, phòng bếp và phòngvệ sinh. Mỗi phòng có các loại đồ dùngcần thiết và đặc trưng khác nhau. Việcmua sắm những đồ dùng đó phụ thuộcvào điều kiện kinh tế của mỗi gia đình.</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78558" y="7788821"/>
            <a:ext cx="2963612" cy="5742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23767">
            <a:off x="14593917" y="3087637"/>
            <a:ext cx="1171461" cy="109478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264372" y="9163050"/>
            <a:ext cx="2154614" cy="329068"/>
          </a:xfrm>
          <a:prstGeom prst="rect">
            <a:avLst/>
          </a:prstGeom>
        </p:spPr>
      </p:pic>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118</Words>
  <Application>Microsoft Office PowerPoint</Application>
  <PresentationFormat>Custom</PresentationFormat>
  <Paragraphs>22</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Quicksand</vt:lpstr>
      <vt:lpstr>DejaVu Serif</vt:lpstr>
      <vt:lpstr>Calibri</vt:lpstr>
      <vt:lpstr>Josefin Sans Bold Bold</vt:lpstr>
      <vt:lpstr>Fascinate</vt:lpstr>
      <vt:lpstr>Arial</vt:lpstr>
      <vt:lpstr>Fascinate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Bài 2: B b</dc:title>
  <cp:lastModifiedBy>Admin</cp:lastModifiedBy>
  <cp:revision>7</cp:revision>
  <dcterms:created xsi:type="dcterms:W3CDTF">2006-08-16T00:00:00Z</dcterms:created>
  <dcterms:modified xsi:type="dcterms:W3CDTF">2023-09-11T05:13:02Z</dcterms:modified>
  <dc:identifier>DAEqEADim0Q</dc:identifier>
</cp:coreProperties>
</file>