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sldIdLst>
    <p:sldId id="445" r:id="rId3"/>
    <p:sldId id="280" r:id="rId4"/>
    <p:sldId id="386" r:id="rId5"/>
    <p:sldId id="551" r:id="rId6"/>
    <p:sldId id="552" r:id="rId7"/>
    <p:sldId id="278" r:id="rId8"/>
    <p:sldId id="366" r:id="rId9"/>
    <p:sldId id="311" r:id="rId10"/>
    <p:sldId id="447" r:id="rId11"/>
    <p:sldId id="553" r:id="rId12"/>
    <p:sldId id="554" r:id="rId13"/>
    <p:sldId id="555" r:id="rId14"/>
    <p:sldId id="556" r:id="rId15"/>
    <p:sldId id="557" r:id="rId16"/>
    <p:sldId id="477" r:id="rId17"/>
    <p:sldId id="460" r:id="rId18"/>
    <p:sldId id="310" r:id="rId19"/>
    <p:sldId id="495" r:id="rId20"/>
    <p:sldId id="558" r:id="rId21"/>
    <p:sldId id="559" r:id="rId22"/>
    <p:sldId id="560" r:id="rId23"/>
    <p:sldId id="515" r:id="rId24"/>
    <p:sldId id="561" r:id="rId25"/>
    <p:sldId id="292" r:id="rId26"/>
    <p:sldId id="293" r:id="rId27"/>
    <p:sldId id="277"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EF"/>
    <a:srgbClr val="FF0066"/>
    <a:srgbClr val="004DE6"/>
    <a:srgbClr val="FF66CC"/>
    <a:srgbClr val="FFFF99"/>
    <a:srgbClr val="003FBC"/>
    <a:srgbClr val="00FFCC"/>
    <a:srgbClr val="DDBA59"/>
    <a:srgbClr val="00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49" d="100"/>
          <a:sy n="49" d="100"/>
        </p:scale>
        <p:origin x="946" y="58"/>
      </p:cViewPr>
      <p:guideLst>
        <p:guide orient="horz" pos="2160"/>
        <p:guide pos="39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2/19/2023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a:t>
            </a:r>
            <a:r>
              <a:rPr lang="vi-VN" altLang="en-US" sz="2800" u="sng" dirty="0">
                <a:solidFill>
                  <a:srgbClr val="004DE6"/>
                </a:solidFill>
                <a:latin typeface="Times New Roman" panose="02020603050405020304" pitchFamily="18" charset="0"/>
                <a:cs typeface="Times New Roman" panose="02020603050405020304" pitchFamily="18" charset="0"/>
              </a:rPr>
              <a:t>xanh um</a:t>
            </a:r>
            <a:r>
              <a:rPr lang="vi-VN" altLang="en-US" sz="2800" dirty="0">
                <a:solidFill>
                  <a:srgbClr val="000000"/>
                </a:solidFill>
                <a:latin typeface="Times New Roman" panose="02020603050405020304" pitchFamily="18" charset="0"/>
                <a:cs typeface="Times New Roman" panose="02020603050405020304" pitchFamily="18" charset="0"/>
              </a:rPr>
              <a:t>.   Nhà cửa </a:t>
            </a:r>
            <a:r>
              <a:rPr lang="vi-VN" altLang="en-US" sz="2800" u="sng" dirty="0">
                <a:solidFill>
                  <a:srgbClr val="004DE6"/>
                </a:solidFill>
                <a:latin typeface="Times New Roman" panose="02020603050405020304" pitchFamily="18" charset="0"/>
                <a:cs typeface="Times New Roman" panose="02020603050405020304" pitchFamily="18" charset="0"/>
              </a:rPr>
              <a:t>thưa thớt dần</a:t>
            </a:r>
            <a:r>
              <a:rPr lang="vi-VN" altLang="en-US" sz="2800" dirty="0">
                <a:solidFill>
                  <a:srgbClr val="000000"/>
                </a:solidFill>
                <a:latin typeface="Times New Roman" panose="02020603050405020304" pitchFamily="18" charset="0"/>
                <a:cs typeface="Times New Roman" panose="02020603050405020304" pitchFamily="18" charset="0"/>
              </a:rPr>
              <a:t>.   Đàn voi bước đi chậm rãi.  Chúng </a:t>
            </a:r>
            <a:r>
              <a:rPr lang="vi-VN" altLang="en-US" sz="2800" u="sng" dirty="0">
                <a:solidFill>
                  <a:srgbClr val="004DE6"/>
                </a:solidFill>
                <a:latin typeface="Times New Roman" panose="02020603050405020304" pitchFamily="18" charset="0"/>
                <a:cs typeface="Times New Roman" panose="02020603050405020304" pitchFamily="18" charset="0"/>
              </a:rPr>
              <a:t>thật hiền lành</a:t>
            </a:r>
            <a:r>
              <a:rPr lang="vi-VN" altLang="en-US" sz="2800" dirty="0">
                <a:solidFill>
                  <a:srgbClr val="000000"/>
                </a:solidFill>
                <a:latin typeface="Times New Roman" panose="02020603050405020304" pitchFamily="18" charset="0"/>
                <a:cs typeface="Times New Roman" panose="02020603050405020304" pitchFamily="18" charset="0"/>
              </a:rPr>
              <a:t>.  Người quản tượng ngồi vắt vẻo trên chú voi đi đầu.  Anh </a:t>
            </a:r>
            <a:r>
              <a:rPr lang="vi-VN" altLang="en-US" sz="2800" u="sng" dirty="0">
                <a:solidFill>
                  <a:srgbClr val="004DE6"/>
                </a:solidFill>
                <a:latin typeface="Times New Roman" panose="02020603050405020304" pitchFamily="18" charset="0"/>
                <a:cs typeface="Times New Roman" panose="02020603050405020304" pitchFamily="18" charset="0"/>
              </a:rPr>
              <a:t>trẻ và thật khoẻ mạnh</a:t>
            </a:r>
            <a:r>
              <a:rPr lang="vi-VN" altLang="en-US" sz="2800" dirty="0">
                <a:solidFill>
                  <a:srgbClr val="000000"/>
                </a:solidFill>
                <a:latin typeface="Times New Roman" panose="02020603050405020304" pitchFamily="18" charset="0"/>
                <a:cs typeface="Times New Roman" panose="02020603050405020304" pitchFamily="18" charset="0"/>
              </a:rPr>
              <a:t>.  Thỉnh thoảng, anh lại cúi xuống như nói điều gì đó với chú voi. </a:t>
            </a: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p>
        </p:txBody>
      </p:sp>
      <p:sp>
        <p:nvSpPr>
          <p:cNvPr id="45" name="Oval 8"/>
          <p:cNvSpPr>
            <a:spLocks noChangeArrowheads="1"/>
          </p:cNvSpPr>
          <p:nvPr/>
        </p:nvSpPr>
        <p:spPr bwMode="auto">
          <a:xfrm>
            <a:off x="9506857" y="1674688"/>
            <a:ext cx="232229" cy="280987"/>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a:solidFill>
                  <a:srgbClr val="FF0000"/>
                </a:solidFill>
                <a:latin typeface="Times New Roman" panose="02020603050405020304" pitchFamily="18" charset="0"/>
                <a:cs typeface="Times New Roman" panose="02020603050405020304" pitchFamily="18"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p>
        </p:txBody>
      </p:sp>
      <p:sp>
        <p:nvSpPr>
          <p:cNvPr id="47" name="Oval 8"/>
          <p:cNvSpPr>
            <a:spLocks noChangeArrowheads="1"/>
          </p:cNvSpPr>
          <p:nvPr/>
        </p:nvSpPr>
        <p:spPr bwMode="auto">
          <a:xfrm>
            <a:off x="7300668" y="2102858"/>
            <a:ext cx="235382" cy="280987"/>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a:solidFill>
                  <a:srgbClr val="FF0000"/>
                </a:solidFill>
                <a:latin typeface="Times New Roman" panose="02020603050405020304" pitchFamily="18" charset="0"/>
                <a:cs typeface="Times New Roman" panose="02020603050405020304" pitchFamily="18"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p>
        </p:txBody>
      </p:sp>
      <p:sp>
        <p:nvSpPr>
          <p:cNvPr id="49" name="Oval 8"/>
          <p:cNvSpPr>
            <a:spLocks noChangeArrowheads="1"/>
          </p:cNvSpPr>
          <p:nvPr/>
        </p:nvSpPr>
        <p:spPr bwMode="auto">
          <a:xfrm>
            <a:off x="9811558" y="2506941"/>
            <a:ext cx="235382" cy="280988"/>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a:xfrm>
            <a:off x="1161143" y="858837"/>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3.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p:cNvGraphicFramePr/>
          <p:nvPr/>
        </p:nvGraphicFramePr>
        <p:xfrm>
          <a:off x="1001600" y="1603510"/>
          <a:ext cx="10189210" cy="3585957"/>
        </p:xfrm>
        <a:graphic>
          <a:graphicData uri="http://schemas.openxmlformats.org/drawingml/2006/table">
            <a:tbl>
              <a:tblPr/>
              <a:tblGrid>
                <a:gridCol w="5499634">
                  <a:extLst>
                    <a:ext uri="{9D8B030D-6E8A-4147-A177-3AD203B41FA5}">
                      <a16:colId xmlns:a16="http://schemas.microsoft.com/office/drawing/2014/main" val="20000"/>
                    </a:ext>
                  </a:extLst>
                </a:gridCol>
                <a:gridCol w="4689281">
                  <a:extLst>
                    <a:ext uri="{9D8B030D-6E8A-4147-A177-3AD203B41FA5}">
                      <a16:colId xmlns:a16="http://schemas.microsoft.com/office/drawing/2014/main" val="20001"/>
                    </a:ext>
                  </a:extLst>
                </a:gridCol>
              </a:tblGrid>
              <a:tr h="7912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extLst>
                  <a:ext uri="{0D108BD9-81ED-4DB2-BD59-A6C34878D82A}">
                    <a16:rowId xmlns:a16="http://schemas.microsoft.com/office/drawing/2014/main" val="10000"/>
                  </a:ext>
                </a:extLst>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extLst>
                  <a:ext uri="{0D108BD9-81ED-4DB2-BD59-A6C34878D82A}">
                    <a16:rowId xmlns:a16="http://schemas.microsoft.com/office/drawing/2014/main" val="10001"/>
                  </a:ext>
                </a:extLst>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extLst>
                  <a:ext uri="{0D108BD9-81ED-4DB2-BD59-A6C34878D82A}">
                    <a16:rowId xmlns:a16="http://schemas.microsoft.com/office/drawing/2014/main" val="10002"/>
                  </a:ext>
                </a:extLst>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extLst>
                  <a:ext uri="{0D108BD9-81ED-4DB2-BD59-A6C34878D82A}">
                    <a16:rowId xmlns:a16="http://schemas.microsoft.com/office/drawing/2014/main" val="10003"/>
                  </a:ext>
                </a:extLst>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extLst>
                  <a:ext uri="{0D108BD9-81ED-4DB2-BD59-A6C34878D82A}">
                    <a16:rowId xmlns:a16="http://schemas.microsoft.com/office/drawing/2014/main" val="10004"/>
                  </a:ext>
                </a:extLst>
              </a:tr>
            </a:tbl>
          </a:graphicData>
        </a:graphic>
      </p:graphicFrame>
      <p:sp>
        <p:nvSpPr>
          <p:cNvPr id="11" name="Text Box 34"/>
          <p:cNvSpPr txBox="1">
            <a:spLocks noChangeArrowheads="1"/>
          </p:cNvSpPr>
          <p:nvPr/>
        </p:nvSpPr>
        <p:spPr bwMode="auto">
          <a:xfrm>
            <a:off x="1001600" y="2580586"/>
            <a:ext cx="5446486"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cây cối </a:t>
            </a:r>
            <a:r>
              <a:rPr lang="vi-VN" altLang="en-US" sz="2800" u="sng">
                <a:solidFill>
                  <a:srgbClr val="FF00FF"/>
                </a:solidFill>
                <a:latin typeface="Times New Roman" panose="02020603050405020304" pitchFamily="18" charset="0"/>
                <a:cs typeface="Times New Roman" panose="02020603050405020304" pitchFamily="18" charset="0"/>
              </a:rPr>
              <a:t>xanh um.</a:t>
            </a:r>
            <a:endParaRPr lang="vi-VN" altLang="en-US" sz="2800">
              <a:solidFill>
                <a:srgbClr val="FF00FF"/>
              </a:solidFill>
              <a:latin typeface="Times New Roman" panose="02020603050405020304" pitchFamily="18" charset="0"/>
              <a:cs typeface="Times New Roman" panose="02020603050405020304" pitchFamily="18" charset="0"/>
            </a:endParaRP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96574" y="2463693"/>
            <a:ext cx="4643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en-US" altLang="en-US" sz="2800">
                <a:solidFill>
                  <a:srgbClr val="0000FF"/>
                </a:solidFill>
                <a:latin typeface=".VnTime" panose="020B7200000000000000" pitchFamily="34" charset="0"/>
              </a:rPr>
              <a:t> </a:t>
            </a:r>
            <a:r>
              <a:rPr lang="vi-VN" altLang="en-US" sz="2800">
                <a:solidFill>
                  <a:srgbClr val="0000FF"/>
                </a:solidFill>
                <a:latin typeface="Times New Roman" panose="02020603050405020304" pitchFamily="18" charset="0"/>
                <a:cs typeface="Times New Roman" panose="02020603050405020304" pitchFamily="18" charset="0"/>
              </a:rPr>
              <a:t>Bên đường, cây cối</a:t>
            </a:r>
            <a:r>
              <a:rPr lang="en-US" altLang="en-US" sz="2800">
                <a:solidFill>
                  <a:srgbClr val="0000FF"/>
                </a:solidFill>
                <a:latin typeface="Times New Roman" panose="02020603050405020304" pitchFamily="18" charset="0"/>
                <a:cs typeface="Times New Roman" panose="02020603050405020304" pitchFamily="18" charset="0"/>
              </a:rPr>
              <a:t> thế nào?</a:t>
            </a:r>
            <a:endParaRPr lang="en-US" altLang="en-US" sz="2800">
              <a:solidFill>
                <a:srgbClr val="0000FF"/>
              </a:solidFill>
              <a:latin typeface=".VnTime" panose="020B7200000000000000" pitchFamily="34" charset="0"/>
            </a:endParaRPr>
          </a:p>
        </p:txBody>
      </p:sp>
      <p:sp>
        <p:nvSpPr>
          <p:cNvPr id="13" name="Text Box 36"/>
          <p:cNvSpPr txBox="1">
            <a:spLocks noChangeArrowheads="1"/>
          </p:cNvSpPr>
          <p:nvPr/>
        </p:nvSpPr>
        <p:spPr bwMode="auto">
          <a:xfrm>
            <a:off x="1001600" y="3815550"/>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a:solidFill>
                  <a:srgbClr val="0000FF"/>
                </a:solidFill>
                <a:latin typeface="Times New Roman" panose="02020603050405020304" pitchFamily="18" charset="0"/>
                <a:cs typeface="Times New Roman" panose="02020603050405020304" pitchFamily="18" charset="0"/>
              </a:rPr>
              <a:t>Chúng </a:t>
            </a:r>
            <a:r>
              <a:rPr lang="en-US" altLang="en-US" sz="2800" u="sng">
                <a:solidFill>
                  <a:srgbClr val="FF00FF"/>
                </a:solidFill>
                <a:latin typeface="Times New Roman" panose="02020603050405020304" pitchFamily="18" charset="0"/>
                <a:cs typeface="Times New Roman" panose="02020603050405020304" pitchFamily="18" charset="0"/>
              </a:rPr>
              <a:t>thật hiền lành.</a:t>
            </a:r>
          </a:p>
        </p:txBody>
      </p:sp>
      <p:sp>
        <p:nvSpPr>
          <p:cNvPr id="14" name="Text Box 37"/>
          <p:cNvSpPr txBox="1">
            <a:spLocks noChangeArrowheads="1"/>
          </p:cNvSpPr>
          <p:nvPr/>
        </p:nvSpPr>
        <p:spPr bwMode="auto">
          <a:xfrm>
            <a:off x="6596574" y="3834039"/>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VnTime" panose="020B7200000000000000" pitchFamily="34" charset="0"/>
              </a:rPr>
              <a:t> </a:t>
            </a:r>
            <a:r>
              <a:rPr lang="en-US" altLang="en-US" sz="2800">
                <a:solidFill>
                  <a:srgbClr val="0000FF"/>
                </a:solidFill>
                <a:latin typeface="Times New Roman" panose="02020603050405020304" pitchFamily="18" charset="0"/>
                <a:cs typeface="Times New Roman" panose="02020603050405020304" pitchFamily="18" charset="0"/>
              </a:rPr>
              <a:t>Chúng thế nào?</a:t>
            </a:r>
            <a:endParaRPr lang="en-US" altLang="en-US" sz="2800">
              <a:solidFill>
                <a:srgbClr val="0000FF"/>
              </a:solidFill>
              <a:latin typeface=".VnTime" panose="020B7200000000000000" pitchFamily="34" charset="0"/>
            </a:endParaRPr>
          </a:p>
        </p:txBody>
      </p:sp>
      <p:sp>
        <p:nvSpPr>
          <p:cNvPr id="15" name="Text Box 38"/>
          <p:cNvSpPr txBox="1">
            <a:spLocks noChangeArrowheads="1"/>
          </p:cNvSpPr>
          <p:nvPr/>
        </p:nvSpPr>
        <p:spPr bwMode="auto">
          <a:xfrm>
            <a:off x="1001600" y="4490585"/>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a:solidFill>
                  <a:srgbClr val="0000FF"/>
                </a:solidFill>
                <a:latin typeface="Times New Roman" panose="02020603050405020304" pitchFamily="18" charset="0"/>
                <a:cs typeface="Times New Roman" panose="02020603050405020304" pitchFamily="18" charset="0"/>
              </a:rPr>
              <a:t>Anh </a:t>
            </a:r>
            <a:r>
              <a:rPr lang="en-US" altLang="en-US" sz="2800" u="sng">
                <a:solidFill>
                  <a:srgbClr val="FF00FF"/>
                </a:solidFill>
                <a:latin typeface="Times New Roman" panose="02020603050405020304" pitchFamily="18" charset="0"/>
                <a:cs typeface="Times New Roman" panose="02020603050405020304" pitchFamily="18" charset="0"/>
              </a:rPr>
              <a:t>trẻ và thật khỏe mạnh.</a:t>
            </a:r>
          </a:p>
        </p:txBody>
      </p:sp>
      <p:sp>
        <p:nvSpPr>
          <p:cNvPr id="16" name="Text Box 39"/>
          <p:cNvSpPr txBox="1">
            <a:spLocks noChangeArrowheads="1"/>
          </p:cNvSpPr>
          <p:nvPr/>
        </p:nvSpPr>
        <p:spPr bwMode="auto">
          <a:xfrm>
            <a:off x="6669541" y="4487136"/>
            <a:ext cx="2097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Anh thế nào?</a:t>
            </a:r>
            <a:endParaRPr lang="en-US" altLang="en-US" sz="2800">
              <a:solidFill>
                <a:srgbClr val="0000FF"/>
              </a:solidFill>
              <a:latin typeface=".VnTime" panose="020B7200000000000000" pitchFamily="34" charset="0"/>
            </a:endParaRPr>
          </a:p>
        </p:txBody>
      </p:sp>
      <p:sp>
        <p:nvSpPr>
          <p:cNvPr id="17" name="Text Box 40"/>
          <p:cNvSpPr txBox="1">
            <a:spLocks noChangeArrowheads="1"/>
          </p:cNvSpPr>
          <p:nvPr/>
        </p:nvSpPr>
        <p:spPr bwMode="auto">
          <a:xfrm>
            <a:off x="6596574" y="3294851"/>
            <a:ext cx="3527425"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solidFill>
                  <a:srgbClr val="0000FF"/>
                </a:solidFill>
                <a:latin typeface=".VnTime" panose="020B7200000000000000" pitchFamily="34" charset="0"/>
              </a:rPr>
              <a:t> </a:t>
            </a:r>
            <a:r>
              <a:rPr kumimoji="1" lang="en-US" altLang="en-US" sz="2800">
                <a:solidFill>
                  <a:srgbClr val="0000FF"/>
                </a:solidFill>
                <a:latin typeface="Times New Roman" panose="02020603050405020304" pitchFamily="18" charset="0"/>
                <a:cs typeface="Times New Roman" panose="02020603050405020304" pitchFamily="18" charset="0"/>
              </a:rPr>
              <a:t>Nhà cửa thế nào?</a:t>
            </a:r>
            <a:endParaRPr lang="en-US" altLang="en-US" sz="2800">
              <a:solidFill>
                <a:srgbClr val="0000FF"/>
              </a:solidFill>
              <a:latin typeface=".VnTime" panose="020B7200000000000000" pitchFamily="34" charset="0"/>
            </a:endParaRPr>
          </a:p>
        </p:txBody>
      </p:sp>
      <p:sp>
        <p:nvSpPr>
          <p:cNvPr id="18" name="Text Box 41"/>
          <p:cNvSpPr txBox="1">
            <a:spLocks noChangeArrowheads="1"/>
          </p:cNvSpPr>
          <p:nvPr/>
        </p:nvSpPr>
        <p:spPr bwMode="auto">
          <a:xfrm>
            <a:off x="1001600" y="3291568"/>
            <a:ext cx="5167086"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a:solidFill>
                  <a:srgbClr val="0000FF"/>
                </a:solidFill>
                <a:latin typeface="Times New Roman" panose="02020603050405020304" pitchFamily="18" charset="0"/>
                <a:cs typeface="Times New Roman" panose="02020603050405020304" pitchFamily="18" charset="0"/>
              </a:rPr>
              <a:t>Nhà cửa </a:t>
            </a:r>
            <a:r>
              <a:rPr kumimoji="1" lang="en-US" altLang="en-US" sz="2800" u="sng">
                <a:solidFill>
                  <a:srgbClr val="FF00FF"/>
                </a:solidFill>
                <a:latin typeface="Times New Roman" panose="02020603050405020304" pitchFamily="18" charset="0"/>
                <a:cs typeface="Times New Roman" panose="02020603050405020304" pitchFamily="18" charset="0"/>
              </a:rPr>
              <a:t>thưa thớt dần.</a:t>
            </a:r>
            <a:endParaRPr lang="en-US" altLang="en-US" sz="2800" u="sng">
              <a:solidFill>
                <a:srgbClr val="FF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01600" y="5337754"/>
            <a:ext cx="10576934" cy="584775"/>
          </a:xfrm>
          <a:prstGeom prst="rect">
            <a:avLst/>
          </a:prstGeom>
          <a:solidFill>
            <a:srgbClr val="FFFF99"/>
          </a:solidFill>
        </p:spPr>
        <p:txBody>
          <a:bodyPr wrap="none">
            <a:spAutoFit/>
          </a:bodyPr>
          <a:lstStyle/>
          <a:p>
            <a:pPr>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thế nào? </a:t>
            </a:r>
            <a:r>
              <a:rPr kumimoji="1" lang="en-US" altLang="en-US" sz="3200" b="1">
                <a:latin typeface="Times New Roman" panose="02020603050405020304" pitchFamily="18" charset="0"/>
                <a:cs typeface="Times New Roman" panose="02020603050405020304" pitchFamily="18" charset="0"/>
              </a:rPr>
              <a:t>chính là vị ngữ của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p>
        </p:txBody>
      </p:sp>
      <p:sp>
        <p:nvSpPr>
          <p:cNvPr id="45" name="Oval 8"/>
          <p:cNvSpPr>
            <a:spLocks noChangeArrowheads="1"/>
          </p:cNvSpPr>
          <p:nvPr/>
        </p:nvSpPr>
        <p:spPr bwMode="auto">
          <a:xfrm>
            <a:off x="9506857" y="1674688"/>
            <a:ext cx="232229"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p>
        </p:txBody>
      </p:sp>
      <p:sp>
        <p:nvSpPr>
          <p:cNvPr id="47" name="Oval 8"/>
          <p:cNvSpPr>
            <a:spLocks noChangeArrowheads="1"/>
          </p:cNvSpPr>
          <p:nvPr/>
        </p:nvSpPr>
        <p:spPr bwMode="auto">
          <a:xfrm>
            <a:off x="7300668" y="2102858"/>
            <a:ext cx="235382"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p>
        </p:txBody>
      </p:sp>
      <p:sp>
        <p:nvSpPr>
          <p:cNvPr id="49" name="Oval 8"/>
          <p:cNvSpPr>
            <a:spLocks noChangeArrowheads="1"/>
          </p:cNvSpPr>
          <p:nvPr/>
        </p:nvSpPr>
        <p:spPr bwMode="auto">
          <a:xfrm>
            <a:off x="9811558" y="2506941"/>
            <a:ext cx="235382" cy="280988"/>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p>
        </p:txBody>
      </p:sp>
      <p:sp>
        <p:nvSpPr>
          <p:cNvPr id="50" name="Rectangle 7"/>
          <p:cNvSpPr>
            <a:spLocks noChangeArrowheads="1"/>
          </p:cNvSpPr>
          <p:nvPr/>
        </p:nvSpPr>
        <p:spPr bwMode="auto">
          <a:xfrm>
            <a:off x="1397053" y="4289930"/>
            <a:ext cx="9503176"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chỉ</a:t>
            </a:r>
            <a:r>
              <a:rPr lang="vi-VN" altLang="en-US" sz="2800" b="1" i="1" u="sng">
                <a:solidFill>
                  <a:srgbClr val="FF0000"/>
                </a:solidFill>
                <a:latin typeface="Times New Roman" panose="02020603050405020304" pitchFamily="18" charset="0"/>
                <a:cs typeface="Times New Roman" panose="02020603050405020304" pitchFamily="18" charset="0"/>
              </a:rPr>
              <a:t> các sự vật </a:t>
            </a:r>
            <a:r>
              <a:rPr lang="vi-VN" altLang="en-US" sz="2800" b="1" i="1">
                <a:solidFill>
                  <a:srgbClr val="FF0000"/>
                </a:solidFill>
                <a:latin typeface="Times New Roman" panose="02020603050405020304" pitchFamily="18" charset="0"/>
                <a:cs typeface="Times New Roman" panose="02020603050405020304" pitchFamily="18" charset="0"/>
              </a:rPr>
              <a:t>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0000"/>
                </a:solidFill>
                <a:latin typeface="Times New Roman" panose="02020603050405020304" pitchFamily="18" charset="0"/>
                <a:cs typeface="Times New Roman" panose="02020603050405020304" pitchFamily="18" charset="0"/>
              </a:rPr>
              <a:t>xanh um.   </a:t>
            </a:r>
            <a:r>
              <a:rPr lang="vi-VN" altLang="en-US" sz="2800" u="sng">
                <a:solidFill>
                  <a:srgbClr val="FF0066"/>
                </a:solidFill>
                <a:latin typeface="Times New Roman" panose="02020603050405020304" pitchFamily="18" charset="0"/>
                <a:cs typeface="Times New Roman" panose="02020603050405020304" pitchFamily="18" charset="0"/>
              </a:rPr>
              <a:t>Nhà cửa </a:t>
            </a:r>
            <a:r>
              <a:rPr lang="vi-VN" altLang="en-US" sz="2800">
                <a:solidFill>
                  <a:srgbClr val="000000"/>
                </a:solidFill>
                <a:latin typeface="Times New Roman" panose="02020603050405020304" pitchFamily="18" charset="0"/>
                <a:cs typeface="Times New Roman" panose="02020603050405020304" pitchFamily="18" charset="0"/>
              </a:rPr>
              <a:t>thưa thớt dần.   Đàn voi bước đi chậm rãi.  </a:t>
            </a:r>
            <a:r>
              <a:rPr lang="vi-VN" altLang="en-US" sz="2800" u="sng">
                <a:solidFill>
                  <a:srgbClr val="FF0066"/>
                </a:solidFill>
                <a:latin typeface="Times New Roman" panose="02020603050405020304" pitchFamily="18" charset="0"/>
                <a:cs typeface="Times New Roman" panose="02020603050405020304" pitchFamily="18" charset="0"/>
              </a:rPr>
              <a:t>Chúng</a:t>
            </a:r>
            <a:r>
              <a:rPr lang="vi-VN" altLang="en-US" sz="2800" u="sng">
                <a:solidFill>
                  <a:srgbClr val="FF66CC"/>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thật hiền lành.  Người quản tượng ngồi vắt vẻo trên chú voi đi đầu.  </a:t>
            </a:r>
            <a:r>
              <a:rPr lang="vi-VN" altLang="en-US" sz="2800" u="sng">
                <a:solidFill>
                  <a:srgbClr val="FF0066"/>
                </a:solidFill>
                <a:latin typeface="Times New Roman" panose="02020603050405020304" pitchFamily="18" charset="0"/>
                <a:cs typeface="Times New Roman" panose="02020603050405020304" pitchFamily="18" charset="0"/>
              </a:rPr>
              <a:t>Anh</a:t>
            </a:r>
            <a:r>
              <a:rPr lang="vi-VN" altLang="en-US" sz="2800">
                <a:solidFill>
                  <a:srgbClr val="000000"/>
                </a:solidFill>
                <a:latin typeface="Times New Roman" panose="02020603050405020304" pitchFamily="18" charset="0"/>
                <a:cs typeface="Times New Roman" panose="02020603050405020304" pitchFamily="18" charset="0"/>
              </a:rPr>
              <a:t> trẻ và thật khoẻ mạnh.  Thỉnh thoảng, anh lại cúi xuống như nói điều gì đó với chú voi. </a:t>
            </a: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p>
        </p:txBody>
      </p:sp>
      <p:sp>
        <p:nvSpPr>
          <p:cNvPr id="45" name="Oval 8"/>
          <p:cNvSpPr>
            <a:spLocks noChangeArrowheads="1"/>
          </p:cNvSpPr>
          <p:nvPr/>
        </p:nvSpPr>
        <p:spPr bwMode="auto">
          <a:xfrm>
            <a:off x="9515747" y="1674688"/>
            <a:ext cx="232229"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p>
        </p:txBody>
      </p:sp>
      <p:sp>
        <p:nvSpPr>
          <p:cNvPr id="47" name="Oval 8"/>
          <p:cNvSpPr>
            <a:spLocks noChangeArrowheads="1"/>
          </p:cNvSpPr>
          <p:nvPr/>
        </p:nvSpPr>
        <p:spPr bwMode="auto">
          <a:xfrm>
            <a:off x="7300668" y="2102858"/>
            <a:ext cx="235382"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p>
        </p:txBody>
      </p:sp>
      <p:sp>
        <p:nvSpPr>
          <p:cNvPr id="49" name="Oval 8"/>
          <p:cNvSpPr>
            <a:spLocks noChangeArrowheads="1"/>
          </p:cNvSpPr>
          <p:nvPr/>
        </p:nvSpPr>
        <p:spPr bwMode="auto">
          <a:xfrm>
            <a:off x="9811558" y="2506941"/>
            <a:ext cx="235382" cy="280988"/>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p>
        </p:txBody>
      </p:sp>
      <p:sp>
        <p:nvSpPr>
          <p:cNvPr id="50" name="Rectangle 7"/>
          <p:cNvSpPr>
            <a:spLocks noChangeArrowheads="1"/>
          </p:cNvSpPr>
          <p:nvPr/>
        </p:nvSpPr>
        <p:spPr bwMode="auto">
          <a:xfrm>
            <a:off x="1397053" y="4289930"/>
            <a:ext cx="9503176"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a:t>
            </a:r>
            <a:r>
              <a:rPr lang="vi-VN" altLang="en-US" sz="2800" b="1" i="1" u="sng">
                <a:solidFill>
                  <a:srgbClr val="FF0000"/>
                </a:solidFill>
                <a:latin typeface="Times New Roman" panose="02020603050405020304" pitchFamily="18" charset="0"/>
                <a:cs typeface="Times New Roman" panose="02020603050405020304" pitchFamily="18" charset="0"/>
              </a:rPr>
              <a:t>chỉ các sự vật</a:t>
            </a:r>
            <a:r>
              <a:rPr lang="vi-VN" altLang="en-US" sz="2800" b="1" i="1">
                <a:solidFill>
                  <a:srgbClr val="FF0000"/>
                </a:solidFill>
                <a:latin typeface="Times New Roman" panose="02020603050405020304" pitchFamily="18" charset="0"/>
                <a:cs typeface="Times New Roman" panose="02020603050405020304" pitchFamily="18" charset="0"/>
              </a:rPr>
              <a:t> 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a:xfrm>
            <a:off x="1131163" y="618995"/>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5.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p:cNvGraphicFramePr/>
          <p:nvPr/>
        </p:nvGraphicFramePr>
        <p:xfrm>
          <a:off x="971620" y="1363668"/>
          <a:ext cx="10188915" cy="3576637"/>
        </p:xfrm>
        <a:graphic>
          <a:graphicData uri="http://schemas.openxmlformats.org/drawingml/2006/table">
            <a:tbl>
              <a:tblPr/>
              <a:tblGrid>
                <a:gridCol w="5499634">
                  <a:extLst>
                    <a:ext uri="{9D8B030D-6E8A-4147-A177-3AD203B41FA5}">
                      <a16:colId xmlns:a16="http://schemas.microsoft.com/office/drawing/2014/main" val="20000"/>
                    </a:ext>
                  </a:extLst>
                </a:gridCol>
                <a:gridCol w="4689281">
                  <a:extLst>
                    <a:ext uri="{9D8B030D-6E8A-4147-A177-3AD203B41FA5}">
                      <a16:colId xmlns:a16="http://schemas.microsoft.com/office/drawing/2014/main" val="20001"/>
                    </a:ext>
                  </a:extLst>
                </a:gridCol>
              </a:tblGrid>
              <a:tr h="7818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0"/>
                  </a:ext>
                </a:extLst>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1"/>
                  </a:ext>
                </a:extLst>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2"/>
                  </a:ext>
                </a:extLst>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3"/>
                  </a:ext>
                </a:extLst>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extLst>
                  <a:ext uri="{0D108BD9-81ED-4DB2-BD59-A6C34878D82A}">
                    <a16:rowId xmlns:a16="http://schemas.microsoft.com/office/drawing/2014/main" val="10004"/>
                  </a:ext>
                </a:extLst>
              </a:tr>
            </a:tbl>
          </a:graphicData>
        </a:graphic>
      </p:graphicFrame>
      <p:sp>
        <p:nvSpPr>
          <p:cNvPr id="11" name="Text Box 34"/>
          <p:cNvSpPr txBox="1">
            <a:spLocks noChangeArrowheads="1"/>
          </p:cNvSpPr>
          <p:nvPr/>
        </p:nvSpPr>
        <p:spPr bwMode="auto">
          <a:xfrm>
            <a:off x="971620" y="2340744"/>
            <a:ext cx="5446486" cy="92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4DE6"/>
                </a:solidFill>
                <a:latin typeface="Times New Roman" panose="02020603050405020304" pitchFamily="18" charset="0"/>
                <a:cs typeface="Times New Roman" panose="02020603050405020304" pitchFamily="18" charset="0"/>
              </a:rPr>
              <a:t>xanh um.</a:t>
            </a: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66594" y="2223851"/>
            <a:ext cx="4643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kumimoji="1" lang="en-US" altLang="en-US" sz="2800">
                <a:solidFill>
                  <a:schemeClr val="bg1"/>
                </a:solidFill>
                <a:latin typeface=".VnTime" panose="020B7200000000000000" pitchFamily="34" charset="0"/>
              </a:rPr>
              <a:t> </a:t>
            </a:r>
            <a:r>
              <a:rPr lang="vi-VN" altLang="en-US" sz="2800">
                <a:latin typeface="Times New Roman" panose="02020603050405020304" pitchFamily="18" charset="0"/>
                <a:cs typeface="Times New Roman" panose="02020603050405020304" pitchFamily="18" charset="0"/>
              </a:rPr>
              <a:t>Bên đường, </a:t>
            </a: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xanh um</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3" name="Text Box 36"/>
          <p:cNvSpPr txBox="1">
            <a:spLocks noChangeArrowheads="1"/>
          </p:cNvSpPr>
          <p:nvPr/>
        </p:nvSpPr>
        <p:spPr bwMode="auto">
          <a:xfrm>
            <a:off x="971620" y="3575708"/>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u="sng">
                <a:solidFill>
                  <a:srgbClr val="FF0066"/>
                </a:solidFill>
                <a:latin typeface="Times New Roman" panose="02020603050405020304" pitchFamily="18" charset="0"/>
                <a:cs typeface="Times New Roman" panose="02020603050405020304" pitchFamily="18" charset="0"/>
              </a:rPr>
              <a:t>Chúng</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thật hiền lành.</a:t>
            </a:r>
          </a:p>
        </p:txBody>
      </p:sp>
      <p:sp>
        <p:nvSpPr>
          <p:cNvPr id="14" name="Text Box 37"/>
          <p:cNvSpPr txBox="1">
            <a:spLocks noChangeArrowheads="1"/>
          </p:cNvSpPr>
          <p:nvPr/>
        </p:nvSpPr>
        <p:spPr bwMode="auto">
          <a:xfrm>
            <a:off x="6566594" y="3594197"/>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a:solidFill>
                  <a:srgbClr val="000000"/>
                </a:solidFill>
                <a:latin typeface=".VnTime" panose="020B7200000000000000" pitchFamily="34" charset="0"/>
              </a:rPr>
              <a:t> </a:t>
            </a:r>
            <a:r>
              <a:rPr lang="en-US" altLang="en-US" sz="2800">
                <a:solidFill>
                  <a:srgbClr val="C00000"/>
                </a:solidFill>
                <a:latin typeface="Times New Roman" panose="02020603050405020304" pitchFamily="18" charset="0"/>
                <a:cs typeface="Times New Roman" panose="02020603050405020304" pitchFamily="18" charset="0"/>
              </a:rPr>
              <a:t>Con gì</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thật hiền lành</a:t>
            </a:r>
            <a:r>
              <a:rPr lang="en-US" altLang="en-US" sz="2800">
                <a:solidFill>
                  <a:srgbClr val="000000"/>
                </a:solidFill>
                <a:latin typeface=".VnTime" panose="020B7200000000000000" pitchFamily="34" charset="0"/>
              </a:rPr>
              <a:t>?</a:t>
            </a:r>
          </a:p>
        </p:txBody>
      </p:sp>
      <p:sp>
        <p:nvSpPr>
          <p:cNvPr id="15" name="Text Box 38"/>
          <p:cNvSpPr txBox="1">
            <a:spLocks noChangeArrowheads="1"/>
          </p:cNvSpPr>
          <p:nvPr/>
        </p:nvSpPr>
        <p:spPr bwMode="auto">
          <a:xfrm>
            <a:off x="971620" y="4250743"/>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u="sng">
                <a:solidFill>
                  <a:srgbClr val="FF0066"/>
                </a:solidFill>
                <a:latin typeface="Times New Roman" panose="02020603050405020304" pitchFamily="18" charset="0"/>
                <a:cs typeface="Times New Roman" panose="02020603050405020304" pitchFamily="18" charset="0"/>
              </a:rPr>
              <a:t>Anh</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trẻ và thật khỏe mạnh.</a:t>
            </a:r>
          </a:p>
        </p:txBody>
      </p:sp>
      <p:sp>
        <p:nvSpPr>
          <p:cNvPr id="16" name="Text Box 39"/>
          <p:cNvSpPr txBox="1">
            <a:spLocks noChangeArrowheads="1"/>
          </p:cNvSpPr>
          <p:nvPr/>
        </p:nvSpPr>
        <p:spPr bwMode="auto">
          <a:xfrm>
            <a:off x="6566594" y="4258407"/>
            <a:ext cx="39885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a:solidFill>
                  <a:srgbClr val="0000FF"/>
                </a:solidFill>
                <a:latin typeface=".VnTime" panose="020B7200000000000000" pitchFamily="34" charset="0"/>
              </a:rPr>
              <a:t> </a:t>
            </a:r>
            <a:r>
              <a:rPr lang="vi-VN" altLang="en-US" sz="2800">
                <a:solidFill>
                  <a:srgbClr val="C00000"/>
                </a:solidFill>
                <a:latin typeface="Times New Roman" panose="02020603050405020304" pitchFamily="18" charset="0"/>
                <a:cs typeface="Times New Roman" panose="02020603050405020304" pitchFamily="18" charset="0"/>
              </a:rPr>
              <a:t>A</a:t>
            </a:r>
            <a:r>
              <a:rPr lang="en-US" altLang="en-US" sz="2800">
                <a:solidFill>
                  <a:srgbClr val="C00000"/>
                </a:solidFill>
                <a:latin typeface="Times New Roman" panose="02020603050405020304" pitchFamily="18" charset="0"/>
                <a:cs typeface="Times New Roman" panose="02020603050405020304" pitchFamily="18" charset="0"/>
              </a:rPr>
              <a:t>i</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trẻ và thật khoẻ mạnh</a:t>
            </a:r>
            <a:r>
              <a:rPr lang="en-US" altLang="en-US" sz="2800">
                <a:solidFill>
                  <a:srgbClr val="000000"/>
                </a:solidFill>
                <a:latin typeface=".VnTime" panose="020B7200000000000000" pitchFamily="34" charset="0"/>
              </a:rPr>
              <a:t>?</a:t>
            </a:r>
          </a:p>
        </p:txBody>
      </p:sp>
      <p:sp>
        <p:nvSpPr>
          <p:cNvPr id="17" name="Text Box 40"/>
          <p:cNvSpPr txBox="1">
            <a:spLocks noChangeArrowheads="1"/>
          </p:cNvSpPr>
          <p:nvPr/>
        </p:nvSpPr>
        <p:spPr bwMode="auto">
          <a:xfrm>
            <a:off x="6639619" y="3051726"/>
            <a:ext cx="3527425" cy="40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thưa thớt dần</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8" name="Text Box 41"/>
          <p:cNvSpPr txBox="1">
            <a:spLocks noChangeArrowheads="1"/>
          </p:cNvSpPr>
          <p:nvPr/>
        </p:nvSpPr>
        <p:spPr bwMode="auto">
          <a:xfrm>
            <a:off x="971620" y="3051726"/>
            <a:ext cx="5167086" cy="4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u="sng">
                <a:solidFill>
                  <a:srgbClr val="FF0066"/>
                </a:solidFill>
                <a:latin typeface="Times New Roman" panose="02020603050405020304" pitchFamily="18" charset="0"/>
                <a:cs typeface="Times New Roman" panose="02020603050405020304" pitchFamily="18" charset="0"/>
              </a:rPr>
              <a:t>Nhà cửa </a:t>
            </a:r>
            <a:r>
              <a:rPr kumimoji="1" lang="en-US" altLang="en-US" sz="2800">
                <a:solidFill>
                  <a:srgbClr val="004DE6"/>
                </a:solidFill>
                <a:latin typeface="Times New Roman" panose="02020603050405020304" pitchFamily="18" charset="0"/>
                <a:cs typeface="Times New Roman" panose="02020603050405020304" pitchFamily="18" charset="0"/>
              </a:rPr>
              <a:t>thưa thớt dần.</a:t>
            </a:r>
            <a:endParaRPr lang="en-US" altLang="en-US" sz="2800">
              <a:solidFill>
                <a:srgbClr val="004DE6"/>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971620" y="5097912"/>
            <a:ext cx="10238411" cy="1076325"/>
          </a:xfrm>
          <a:prstGeom prst="rect">
            <a:avLst/>
          </a:prstGeom>
          <a:solidFill>
            <a:srgbClr val="FFFF99"/>
          </a:solidFill>
        </p:spPr>
        <p:txBody>
          <a:bodyPr wrap="square">
            <a:spAutoFit/>
          </a:bodyPr>
          <a:lstStyle/>
          <a:p>
            <a:pPr algn="just">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Ai (cái gì, con gì)? </a:t>
            </a:r>
            <a:r>
              <a:rPr kumimoji="1" lang="en-US" altLang="en-US" sz="3200" b="1">
                <a:latin typeface="Times New Roman" panose="02020603050405020304" pitchFamily="18" charset="0"/>
                <a:cs typeface="Times New Roman" panose="02020603050405020304" pitchFamily="18" charset="0"/>
              </a:rPr>
              <a:t>chính là chủ ngữ của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656943" y="1518810"/>
            <a:ext cx="4024086" cy="1905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anose="02020603050405020304" pitchFamily="18" charset="0"/>
                <a:cs typeface="Times New Roman" panose="02020603050405020304" pitchFamily="18" charset="0"/>
              </a:rPr>
              <a:t>                trả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err="1">
                <a:solidFill>
                  <a:srgbClr val="0000CC"/>
                </a:solidFill>
                <a:latin typeface="Times New Roman" panose="02020603050405020304" pitchFamily="18" charset="0"/>
                <a:cs typeface="Times New Roman" panose="02020603050405020304" pitchFamily="18" charset="0"/>
              </a:rPr>
              <a:t>cho</a:t>
            </a:r>
            <a:r>
              <a:rPr lang="en-US" sz="2800" b="1">
                <a:solidFill>
                  <a:srgbClr val="0000CC"/>
                </a:solidFill>
                <a:latin typeface="Times New Roman" panose="02020603050405020304" pitchFamily="18" charset="0"/>
                <a:cs typeface="Times New Roman" panose="02020603050405020304" pitchFamily="18" charset="0"/>
              </a:rPr>
              <a:t> 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hỏi:…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656943" y="4185810"/>
            <a:ext cx="4024086"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anose="02020603050405020304" pitchFamily="18" charset="0"/>
                <a:cs typeface="Times New Roman" panose="02020603050405020304" pitchFamily="18" charset="0"/>
              </a:rPr>
              <a:t>  </a:t>
            </a:r>
            <a:r>
              <a:rPr lang="en-US" sz="2800" b="1">
                <a:solidFill>
                  <a:srgbClr val="00CC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  trả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hỏi</a:t>
            </a:r>
            <a:r>
              <a:rPr lang="en-US" sz="2800" b="1">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p:nvPr/>
        </p:nvSpPr>
        <p:spPr>
          <a:xfrm>
            <a:off x="2038575" y="3250773"/>
            <a:ext cx="2997200" cy="1271701"/>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66"/>
                </a:solidFill>
                <a:latin typeface="Times New Roman" panose="02020603050405020304" pitchFamily="18" charset="0"/>
                <a:cs typeface="Times New Roman" panose="02020603050405020304" pitchFamily="18" charset="0"/>
              </a:rPr>
              <a:t>Câu</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kể</a:t>
            </a:r>
            <a:r>
              <a:rPr lang="en-US" sz="2800" b="1" dirty="0">
                <a:solidFill>
                  <a:srgbClr val="FF0066"/>
                </a:solidFill>
                <a:latin typeface="Times New Roman" panose="02020603050405020304" pitchFamily="18" charset="0"/>
                <a:cs typeface="Times New Roman" panose="02020603050405020304" pitchFamily="18" charset="0"/>
              </a:rPr>
              <a:t> </a:t>
            </a:r>
          </a:p>
          <a:p>
            <a:pPr algn="ctr" eaLnBrk="1" hangingPunct="1">
              <a:defRPr/>
            </a:pPr>
            <a:r>
              <a:rPr lang="en-US" sz="2800" b="1" dirty="0">
                <a:solidFill>
                  <a:srgbClr val="FF0066"/>
                </a:solidFill>
                <a:latin typeface="Times New Roman" panose="02020603050405020304" pitchFamily="18" charset="0"/>
                <a:cs typeface="Times New Roman" panose="02020603050405020304" pitchFamily="18" charset="0"/>
              </a:rPr>
              <a:t>Ai </a:t>
            </a:r>
            <a:r>
              <a:rPr lang="en-US" sz="2800" b="1" dirty="0" err="1">
                <a:solidFill>
                  <a:srgbClr val="FF0066"/>
                </a:solidFill>
                <a:latin typeface="Times New Roman" panose="02020603050405020304" pitchFamily="18" charset="0"/>
                <a:cs typeface="Times New Roman" panose="02020603050405020304" pitchFamily="18" charset="0"/>
              </a:rPr>
              <a:t>thế</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nào</a:t>
            </a:r>
            <a:r>
              <a:rPr lang="en-US" sz="2800" b="1" dirty="0">
                <a:solidFill>
                  <a:srgbClr val="FF0066"/>
                </a:solidFill>
                <a:latin typeface="Times New Roman" panose="02020603050405020304" pitchFamily="18" charset="0"/>
                <a:cs typeface="Times New Roman" panose="02020603050405020304" pitchFamily="18" charset="0"/>
              </a:rPr>
              <a:t>?</a:t>
            </a:r>
          </a:p>
        </p:txBody>
      </p:sp>
      <p:sp>
        <p:nvSpPr>
          <p:cNvPr id="8" name="Left Arrow 7"/>
          <p:cNvSpPr/>
          <p:nvPr/>
        </p:nvSpPr>
        <p:spPr>
          <a:xfrm rot="13400306">
            <a:off x="4852081" y="4357260"/>
            <a:ext cx="912812" cy="458788"/>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Left Arrow 8"/>
          <p:cNvSpPr/>
          <p:nvPr/>
        </p:nvSpPr>
        <p:spPr>
          <a:xfrm rot="8453483">
            <a:off x="4867956" y="2955498"/>
            <a:ext cx="854075" cy="460375"/>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ectangle 9"/>
          <p:cNvSpPr>
            <a:spLocks noChangeArrowheads="1"/>
          </p:cNvSpPr>
          <p:nvPr/>
        </p:nvSpPr>
        <p:spPr bwMode="auto">
          <a:xfrm>
            <a:off x="5685518" y="1997303"/>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Chủ ngữ</a:t>
            </a:r>
            <a:r>
              <a:rPr lang="en-US" altLang="en-US" b="1">
                <a:solidFill>
                  <a:srgbClr val="0000CC"/>
                </a:solidFill>
                <a:latin typeface="Times New Roman" panose="02020603050405020304" pitchFamily="18" charset="0"/>
                <a:cs typeface="Times New Roman" panose="02020603050405020304" pitchFamily="18" charset="0"/>
              </a:rPr>
              <a:t> </a:t>
            </a:r>
            <a:endParaRPr lang="en-US" altLang="en-US"/>
          </a:p>
        </p:txBody>
      </p:sp>
      <p:sp>
        <p:nvSpPr>
          <p:cNvPr id="11" name="Rectangle 10"/>
          <p:cNvSpPr>
            <a:spLocks noChangeArrowheads="1"/>
          </p:cNvSpPr>
          <p:nvPr/>
        </p:nvSpPr>
        <p:spPr bwMode="auto">
          <a:xfrm>
            <a:off x="5860143" y="45068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Vị ngữ</a:t>
            </a:r>
            <a:endParaRPr lang="en-US" altLang="en-US">
              <a:solidFill>
                <a:srgbClr val="00CC00"/>
              </a:solidFill>
            </a:endParaRPr>
          </a:p>
        </p:txBody>
      </p:sp>
      <p:sp>
        <p:nvSpPr>
          <p:cNvPr id="12" name="Rectangle 11"/>
          <p:cNvSpPr>
            <a:spLocks noChangeArrowheads="1"/>
          </p:cNvSpPr>
          <p:nvPr/>
        </p:nvSpPr>
        <p:spPr bwMode="auto">
          <a:xfrm>
            <a:off x="6342743" y="2407067"/>
            <a:ext cx="401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Ai (cái gì, con gì)?</a:t>
            </a:r>
          </a:p>
        </p:txBody>
      </p:sp>
      <p:sp>
        <p:nvSpPr>
          <p:cNvPr id="13" name="Rectangle 12"/>
          <p:cNvSpPr>
            <a:spLocks noChangeArrowheads="1"/>
          </p:cNvSpPr>
          <p:nvPr/>
        </p:nvSpPr>
        <p:spPr bwMode="auto">
          <a:xfrm>
            <a:off x="6434459" y="4927854"/>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thế nào?</a:t>
            </a:r>
            <a:endParaRPr lang="en-US" altLang="en-US">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a:p>
        </p:txBody>
      </p:sp>
      <p:sp>
        <p:nvSpPr>
          <p:cNvPr id="11" name="Text Box 52"/>
          <p:cNvSpPr txBox="1">
            <a:spLocks noChangeArrowheads="1"/>
          </p:cNvSpPr>
          <p:nvPr/>
        </p:nvSpPr>
        <p:spPr bwMode="auto">
          <a:xfrm>
            <a:off x="1039585" y="580571"/>
            <a:ext cx="10218057" cy="504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Đọc và trả lời câu hỏi:</a:t>
            </a:r>
          </a:p>
          <a:p>
            <a:pPr algn="just">
              <a:spcBef>
                <a:spcPct val="50000"/>
              </a:spcBef>
            </a:pPr>
            <a:r>
              <a:rPr lang="en-US" altLang="en-US" sz="2800"/>
              <a:t>      </a:t>
            </a:r>
            <a:r>
              <a:rPr lang="vi-VN" altLang="en-US" sz="2800"/>
              <a:t> Rồi những người con cũng lớn lên và lần lượt lên đường. Căn nhà trống vắng. Những đêm không ngủ, mẹ lại nghĩ về họ. Anh Khoa hồn nhiên, xởi lởi. Anh Đức lầm lì, ít nói. Còn anh Tịnh thì đĩnh đạc, chu đáo. </a:t>
            </a:r>
          </a:p>
          <a:p>
            <a:pPr algn="just">
              <a:spcBef>
                <a:spcPct val="50000"/>
              </a:spcBef>
            </a:pPr>
            <a:r>
              <a:rPr lang="vi-VN" altLang="en-US" sz="2800"/>
              <a:t>                                           </a:t>
            </a:r>
            <a:r>
              <a:rPr lang="en-US" altLang="en-US" sz="2800"/>
              <a:t>			  </a:t>
            </a:r>
            <a:r>
              <a:rPr lang="vi-VN" altLang="en-US" sz="2800"/>
              <a:t> (Theo Duy Thắng) </a:t>
            </a:r>
            <a:endParaRPr lang="en-US" altLang="en-US" sz="2800"/>
          </a:p>
          <a:p>
            <a:pPr>
              <a:lnSpc>
                <a:spcPct val="150000"/>
              </a:lnSpc>
              <a:spcBef>
                <a:spcPct val="0"/>
              </a:spcBef>
            </a:pPr>
            <a:r>
              <a:rPr lang="en-US" altLang="en-US" sz="2800" b="1">
                <a:cs typeface="Times New Roman" panose="02020603050405020304" pitchFamily="18" charset="0"/>
              </a:rPr>
              <a:t>a. Tìm các câu kể Ai thế nào? trong đoạn văn trên?</a:t>
            </a:r>
          </a:p>
          <a:p>
            <a:pPr>
              <a:lnSpc>
                <a:spcPct val="150000"/>
              </a:lnSpc>
              <a:spcBef>
                <a:spcPct val="0"/>
              </a:spcBef>
            </a:pPr>
            <a:r>
              <a:rPr lang="en-US" altLang="en-US" sz="2800" b="1">
                <a:cs typeface="Times New Roman" panose="02020603050405020304" pitchFamily="18" charset="0"/>
              </a:rPr>
              <a:t>b. Xác định chủ ngữ của các câu vừa tìm được?</a:t>
            </a:r>
          </a:p>
          <a:p>
            <a:pPr>
              <a:lnSpc>
                <a:spcPct val="150000"/>
              </a:lnSpc>
              <a:spcBef>
                <a:spcPct val="0"/>
              </a:spcBef>
            </a:pPr>
            <a:r>
              <a:rPr lang="en-US" altLang="en-US" sz="2800" b="1">
                <a:cs typeface="Times New Roman" panose="02020603050405020304" pitchFamily="18" charset="0"/>
              </a:rPr>
              <a:t>c. Xác định vị ngữ của các câu vừa tìm được?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003752" y="1796370"/>
            <a:ext cx="9910991" cy="3094944"/>
          </a:xfrm>
          <a:prstGeom prst="rect">
            <a:avLst/>
          </a:prstGeom>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Rồi những người con cũng lớn lên và lần lượt lên đường. Căn nhà trống vắng</a:t>
            </a:r>
            <a:r>
              <a:rPr lang="en-US" altLang="en-US" sz="2800">
                <a:latin typeface="Times New Roman" panose="02020603050405020304" pitchFamily="18" charset="0"/>
                <a:cs typeface="Times New Roman" panose="02020603050405020304" pitchFamily="18" charset="0"/>
              </a:rPr>
              <a:t>. Những đêm không ngủ, mẹ lại nghĩ về họ. </a:t>
            </a:r>
            <a:r>
              <a:rPr lang="en-US" altLang="en-US" sz="2800">
                <a:solidFill>
                  <a:srgbClr val="C00000"/>
                </a:solidFill>
                <a:latin typeface="Times New Roman" panose="02020603050405020304" pitchFamily="18" charset="0"/>
                <a:cs typeface="Times New Roman" panose="02020603050405020304" pitchFamily="18" charset="0"/>
              </a:rPr>
              <a:t>Anh Khoa hồn nhiên, xởi lởi</a:t>
            </a:r>
            <a:r>
              <a:rPr lang="en-US" altLang="en-US" sz="2800">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Anh Đức lầm lì, ít nói. Còn anh Tịnh thì đĩnh đạc, chu đáo. </a:t>
            </a:r>
            <a:endParaRPr lang="vi-VN" altLang="en-US" sz="280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pPr>
            <a:r>
              <a:rPr lang="en-US" altLang="en-US" sz="2800">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03752" y="699734"/>
            <a:ext cx="7912100" cy="73723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nSpc>
                <a:spcPct val="150000"/>
              </a:lnSpc>
              <a:spcBef>
                <a:spcPct val="0"/>
              </a:spcBef>
            </a:pPr>
            <a:r>
              <a:rPr lang="en-US" altLang="en-US" sz="2800" b="1">
                <a:latin typeface="Times New Roman" panose="02020603050405020304" pitchFamily="18" charset="0"/>
                <a:cs typeface="Times New Roman" panose="02020603050405020304" pitchFamily="18" charset="0"/>
              </a:rPr>
              <a:t>a. Tìm các câu kể Ai thế nào? trong đoạn văn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831333" y="2360451"/>
            <a:ext cx="748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Căn nhà trống vắng.</a:t>
            </a:r>
            <a:endParaRPr lang="en-US" altLang="en-US">
              <a:solidFill>
                <a:srgbClr val="0000FF"/>
              </a:solidFill>
              <a:latin typeface=".VnTime" panose="020B7200000000000000" pitchFamily="34" charset="0"/>
            </a:endParaRPr>
          </a:p>
        </p:txBody>
      </p:sp>
      <p:sp>
        <p:nvSpPr>
          <p:cNvPr id="3" name="Text Box 15"/>
          <p:cNvSpPr txBox="1">
            <a:spLocks noChangeArrowheads="1"/>
          </p:cNvSpPr>
          <p:nvPr/>
        </p:nvSpPr>
        <p:spPr bwMode="auto">
          <a:xfrm>
            <a:off x="1850741" y="3307044"/>
            <a:ext cx="5761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Khoa hồn nhiên, xởi lởi.</a:t>
            </a:r>
            <a:endParaRPr lang="en-US" altLang="en-US">
              <a:solidFill>
                <a:srgbClr val="0000FF"/>
              </a:solidFill>
              <a:latin typeface=".VnTime" panose="020B7200000000000000" pitchFamily="34" charset="0"/>
            </a:endParaRPr>
          </a:p>
        </p:txBody>
      </p:sp>
      <p:sp>
        <p:nvSpPr>
          <p:cNvPr id="4" name="Text Box 16"/>
          <p:cNvSpPr txBox="1">
            <a:spLocks noChangeArrowheads="1"/>
          </p:cNvSpPr>
          <p:nvPr/>
        </p:nvSpPr>
        <p:spPr bwMode="auto">
          <a:xfrm>
            <a:off x="1795615" y="5423593"/>
            <a:ext cx="75612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Còn anh Tịnh thì đĩnh đạc, chu đáo.</a:t>
            </a:r>
            <a:endParaRPr lang="en-US" altLang="en-US">
              <a:solidFill>
                <a:srgbClr val="0000FF"/>
              </a:solidFill>
              <a:latin typeface=".VnTime" panose="020B7200000000000000" pitchFamily="34" charset="0"/>
            </a:endParaRPr>
          </a:p>
        </p:txBody>
      </p:sp>
      <p:sp>
        <p:nvSpPr>
          <p:cNvPr id="5" name="Text Box 17"/>
          <p:cNvSpPr txBox="1">
            <a:spLocks noChangeArrowheads="1"/>
          </p:cNvSpPr>
          <p:nvPr/>
        </p:nvSpPr>
        <p:spPr bwMode="auto">
          <a:xfrm>
            <a:off x="1205930" y="767091"/>
            <a:ext cx="8343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Xác định chủ ngữ, vị ngữ trong các câu sau: </a:t>
            </a:r>
          </a:p>
        </p:txBody>
      </p:sp>
      <p:sp>
        <p:nvSpPr>
          <p:cNvPr id="6" name="Text Box 18"/>
          <p:cNvSpPr txBox="1">
            <a:spLocks noChangeArrowheads="1"/>
          </p:cNvSpPr>
          <p:nvPr/>
        </p:nvSpPr>
        <p:spPr bwMode="auto">
          <a:xfrm>
            <a:off x="1795615" y="4422816"/>
            <a:ext cx="4752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Đức lầm lì, ít nói.</a:t>
            </a:r>
            <a:endParaRPr lang="en-US" altLang="en-US">
              <a:solidFill>
                <a:srgbClr val="0000FF"/>
              </a:solidFill>
              <a:latin typeface=".VnTime" panose="020B7200000000000000" pitchFamily="34" charset="0"/>
            </a:endParaRPr>
          </a:p>
        </p:txBody>
      </p:sp>
      <p:sp>
        <p:nvSpPr>
          <p:cNvPr id="7" name="Rectangle 19"/>
          <p:cNvSpPr>
            <a:spLocks noChangeArrowheads="1"/>
          </p:cNvSpPr>
          <p:nvPr/>
        </p:nvSpPr>
        <p:spPr bwMode="auto">
          <a:xfrm>
            <a:off x="1578883" y="399596"/>
            <a:ext cx="24114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en-US" altLang="en-US">
              <a:solidFill>
                <a:srgbClr val="FF0000"/>
              </a:solidFill>
              <a:latin typeface=".VnTimeH" panose="020B7200000000000000" pitchFamily="34" charset="0"/>
            </a:endParaRPr>
          </a:p>
        </p:txBody>
      </p:sp>
      <p:grpSp>
        <p:nvGrpSpPr>
          <p:cNvPr id="8" name="Group 62"/>
          <p:cNvGrpSpPr/>
          <p:nvPr/>
        </p:nvGrpSpPr>
        <p:grpSpPr bwMode="auto">
          <a:xfrm>
            <a:off x="1975531" y="2424960"/>
            <a:ext cx="3065463" cy="977900"/>
            <a:chOff x="547" y="851"/>
            <a:chExt cx="1931" cy="616"/>
          </a:xfrm>
        </p:grpSpPr>
        <p:grpSp>
          <p:nvGrpSpPr>
            <p:cNvPr id="9" name="Group 20"/>
            <p:cNvGrpSpPr/>
            <p:nvPr/>
          </p:nvGrpSpPr>
          <p:grpSpPr bwMode="auto">
            <a:xfrm>
              <a:off x="547" y="851"/>
              <a:ext cx="1931" cy="272"/>
              <a:chOff x="719" y="875"/>
              <a:chExt cx="1819" cy="272"/>
            </a:xfrm>
          </p:grpSpPr>
          <p:sp>
            <p:nvSpPr>
              <p:cNvPr id="12" name="Line 21"/>
              <p:cNvSpPr>
                <a:spLocks noChangeShapeType="1"/>
              </p:cNvSpPr>
              <p:nvPr/>
            </p:nvSpPr>
            <p:spPr bwMode="auto">
              <a:xfrm flipV="1">
                <a:off x="1473" y="875"/>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3" name="Line 22"/>
              <p:cNvSpPr>
                <a:spLocks noChangeShapeType="1"/>
              </p:cNvSpPr>
              <p:nvPr/>
            </p:nvSpPr>
            <p:spPr bwMode="auto">
              <a:xfrm>
                <a:off x="719" y="1122"/>
                <a:ext cx="709"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4" name="Line 23"/>
              <p:cNvSpPr>
                <a:spLocks noChangeShapeType="1"/>
              </p:cNvSpPr>
              <p:nvPr/>
            </p:nvSpPr>
            <p:spPr bwMode="auto">
              <a:xfrm>
                <a:off x="1575" y="1130"/>
                <a:ext cx="963"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0" name="Text Box 50"/>
            <p:cNvSpPr txBox="1">
              <a:spLocks noChangeArrowheads="1"/>
            </p:cNvSpPr>
            <p:nvPr/>
          </p:nvSpPr>
          <p:spPr bwMode="auto">
            <a:xfrm>
              <a:off x="624" y="1092"/>
              <a:ext cx="51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11" name="Text Box 52"/>
            <p:cNvSpPr txBox="1">
              <a:spLocks noChangeArrowheads="1"/>
            </p:cNvSpPr>
            <p:nvPr/>
          </p:nvSpPr>
          <p:spPr bwMode="auto">
            <a:xfrm>
              <a:off x="1678" y="1099"/>
              <a:ext cx="6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grpSp>
        <p:nvGrpSpPr>
          <p:cNvPr id="15" name="Group 61"/>
          <p:cNvGrpSpPr/>
          <p:nvPr/>
        </p:nvGrpSpPr>
        <p:grpSpPr bwMode="auto">
          <a:xfrm>
            <a:off x="2600095" y="5507593"/>
            <a:ext cx="5012450" cy="1004888"/>
            <a:chOff x="1175" y="2033"/>
            <a:chExt cx="2965" cy="633"/>
          </a:xfrm>
        </p:grpSpPr>
        <p:grpSp>
          <p:nvGrpSpPr>
            <p:cNvPr id="16" name="Group 39"/>
            <p:cNvGrpSpPr/>
            <p:nvPr/>
          </p:nvGrpSpPr>
          <p:grpSpPr bwMode="auto">
            <a:xfrm>
              <a:off x="1175" y="2033"/>
              <a:ext cx="2965" cy="272"/>
              <a:chOff x="1175" y="2033"/>
              <a:chExt cx="2965" cy="272"/>
            </a:xfrm>
          </p:grpSpPr>
          <p:sp>
            <p:nvSpPr>
              <p:cNvPr id="19" name="Line 29"/>
              <p:cNvSpPr>
                <a:spLocks noChangeShapeType="1"/>
              </p:cNvSpPr>
              <p:nvPr/>
            </p:nvSpPr>
            <p:spPr bwMode="auto">
              <a:xfrm flipV="1">
                <a:off x="2064" y="2033"/>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0" name="Line 30"/>
              <p:cNvSpPr>
                <a:spLocks noChangeShapeType="1"/>
              </p:cNvSpPr>
              <p:nvPr/>
            </p:nvSpPr>
            <p:spPr bwMode="auto">
              <a:xfrm flipV="1">
                <a:off x="1175" y="2298"/>
                <a:ext cx="811"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1" name="Line 38"/>
              <p:cNvSpPr>
                <a:spLocks noChangeShapeType="1"/>
              </p:cNvSpPr>
              <p:nvPr/>
            </p:nvSpPr>
            <p:spPr bwMode="auto">
              <a:xfrm>
                <a:off x="2135" y="2298"/>
                <a:ext cx="2005"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7" name="Text Box 51"/>
            <p:cNvSpPr txBox="1">
              <a:spLocks noChangeArrowheads="1"/>
            </p:cNvSpPr>
            <p:nvPr/>
          </p:nvSpPr>
          <p:spPr bwMode="auto">
            <a:xfrm>
              <a:off x="2619" y="2298"/>
              <a:ext cx="71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sp>
          <p:nvSpPr>
            <p:cNvPr id="18" name="Text Box 54"/>
            <p:cNvSpPr txBox="1">
              <a:spLocks noChangeArrowheads="1"/>
            </p:cNvSpPr>
            <p:nvPr/>
          </p:nvSpPr>
          <p:spPr bwMode="auto">
            <a:xfrm>
              <a:off x="1279" y="2292"/>
              <a:ext cx="49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grpSp>
      <p:grpSp>
        <p:nvGrpSpPr>
          <p:cNvPr id="22" name="Group 60"/>
          <p:cNvGrpSpPr/>
          <p:nvPr/>
        </p:nvGrpSpPr>
        <p:grpSpPr bwMode="auto">
          <a:xfrm>
            <a:off x="1922418" y="4448555"/>
            <a:ext cx="3688424" cy="1063625"/>
            <a:chOff x="1363" y="1697"/>
            <a:chExt cx="2185" cy="670"/>
          </a:xfrm>
        </p:grpSpPr>
        <p:grpSp>
          <p:nvGrpSpPr>
            <p:cNvPr id="23" name="Group 40"/>
            <p:cNvGrpSpPr/>
            <p:nvPr/>
          </p:nvGrpSpPr>
          <p:grpSpPr bwMode="auto">
            <a:xfrm>
              <a:off x="1363" y="1697"/>
              <a:ext cx="2076" cy="294"/>
              <a:chOff x="1363" y="1697"/>
              <a:chExt cx="2076" cy="294"/>
            </a:xfrm>
          </p:grpSpPr>
          <p:sp>
            <p:nvSpPr>
              <p:cNvPr id="26" name="Line 33"/>
              <p:cNvSpPr>
                <a:spLocks noChangeShapeType="1"/>
              </p:cNvSpPr>
              <p:nvPr/>
            </p:nvSpPr>
            <p:spPr bwMode="auto">
              <a:xfrm flipV="1">
                <a:off x="2227" y="1697"/>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7" name="Line 34"/>
              <p:cNvSpPr>
                <a:spLocks noChangeShapeType="1"/>
              </p:cNvSpPr>
              <p:nvPr/>
            </p:nvSpPr>
            <p:spPr bwMode="auto">
              <a:xfrm flipV="1">
                <a:off x="1363" y="1971"/>
                <a:ext cx="856"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Line 37"/>
              <p:cNvSpPr>
                <a:spLocks noChangeShapeType="1"/>
              </p:cNvSpPr>
              <p:nvPr/>
            </p:nvSpPr>
            <p:spPr bwMode="auto">
              <a:xfrm flipV="1">
                <a:off x="2311" y="1991"/>
                <a:ext cx="1128"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24" name="Text Box 55"/>
            <p:cNvSpPr txBox="1">
              <a:spLocks noChangeArrowheads="1"/>
            </p:cNvSpPr>
            <p:nvPr/>
          </p:nvSpPr>
          <p:spPr bwMode="auto">
            <a:xfrm>
              <a:off x="1494" y="1999"/>
              <a:ext cx="5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25" name="Text Box 56"/>
            <p:cNvSpPr txBox="1">
              <a:spLocks noChangeArrowheads="1"/>
            </p:cNvSpPr>
            <p:nvPr/>
          </p:nvSpPr>
          <p:spPr bwMode="auto">
            <a:xfrm>
              <a:off x="2663" y="1988"/>
              <a:ext cx="88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grpSp>
        <p:nvGrpSpPr>
          <p:cNvPr id="29" name="Group 59"/>
          <p:cNvGrpSpPr/>
          <p:nvPr/>
        </p:nvGrpSpPr>
        <p:grpSpPr bwMode="auto">
          <a:xfrm>
            <a:off x="1816396" y="3383266"/>
            <a:ext cx="5113338" cy="1111250"/>
            <a:chOff x="1482" y="1389"/>
            <a:chExt cx="2566" cy="700"/>
          </a:xfrm>
        </p:grpSpPr>
        <p:grpSp>
          <p:nvGrpSpPr>
            <p:cNvPr id="30" name="Group 41"/>
            <p:cNvGrpSpPr/>
            <p:nvPr/>
          </p:nvGrpSpPr>
          <p:grpSpPr bwMode="auto">
            <a:xfrm>
              <a:off x="1482" y="1389"/>
              <a:ext cx="2566" cy="277"/>
              <a:chOff x="1482" y="1389"/>
              <a:chExt cx="2566" cy="277"/>
            </a:xfrm>
          </p:grpSpPr>
          <p:sp>
            <p:nvSpPr>
              <p:cNvPr id="33" name="Line 25"/>
              <p:cNvSpPr>
                <a:spLocks noChangeShapeType="1"/>
              </p:cNvSpPr>
              <p:nvPr/>
            </p:nvSpPr>
            <p:spPr bwMode="auto">
              <a:xfrm flipV="1">
                <a:off x="2399" y="1389"/>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4" name="Line 26"/>
              <p:cNvSpPr>
                <a:spLocks noChangeShapeType="1"/>
              </p:cNvSpPr>
              <p:nvPr/>
            </p:nvSpPr>
            <p:spPr bwMode="auto">
              <a:xfrm flipV="1">
                <a:off x="1482" y="1666"/>
                <a:ext cx="871"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5" name="Line 36"/>
              <p:cNvSpPr>
                <a:spLocks noChangeShapeType="1"/>
              </p:cNvSpPr>
              <p:nvPr/>
            </p:nvSpPr>
            <p:spPr bwMode="auto">
              <a:xfrm>
                <a:off x="2472" y="1666"/>
                <a:ext cx="1576"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31" name="Text Box 53"/>
            <p:cNvSpPr txBox="1">
              <a:spLocks noChangeArrowheads="1"/>
            </p:cNvSpPr>
            <p:nvPr/>
          </p:nvSpPr>
          <p:spPr bwMode="auto">
            <a:xfrm>
              <a:off x="1667" y="1721"/>
              <a:ext cx="5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32" name="Text Box 57"/>
            <p:cNvSpPr txBox="1">
              <a:spLocks noChangeArrowheads="1"/>
            </p:cNvSpPr>
            <p:nvPr/>
          </p:nvSpPr>
          <p:spPr bwMode="auto">
            <a:xfrm>
              <a:off x="2869" y="1721"/>
              <a:ext cx="67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p>
          </p:txBody>
        </p:sp>
      </p:grpSp>
      <p:sp>
        <p:nvSpPr>
          <p:cNvPr id="36" name="Text Box 14"/>
          <p:cNvSpPr txBox="1">
            <a:spLocks noChangeArrowheads="1"/>
          </p:cNvSpPr>
          <p:nvPr/>
        </p:nvSpPr>
        <p:spPr bwMode="auto">
          <a:xfrm>
            <a:off x="1851025" y="1338580"/>
            <a:ext cx="950214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solidFill>
                  <a:schemeClr val="tx1"/>
                </a:solidFill>
                <a:latin typeface="Times New Roman" panose="02020603050405020304" pitchFamily="18" charset="0"/>
                <a:cs typeface="Times New Roman" panose="02020603050405020304" pitchFamily="18" charset="0"/>
                <a:sym typeface="+mn-ea"/>
              </a:rPr>
              <a:t>Rồi những người con cũng lớn lên và lần lượt lên đường.</a:t>
            </a:r>
          </a:p>
        </p:txBody>
      </p:sp>
      <p:sp>
        <p:nvSpPr>
          <p:cNvPr id="37" name="Line 21"/>
          <p:cNvSpPr>
            <a:spLocks noChangeShapeType="1"/>
          </p:cNvSpPr>
          <p:nvPr/>
        </p:nvSpPr>
        <p:spPr bwMode="auto">
          <a:xfrm flipV="1">
            <a:off x="5426797" y="1343555"/>
            <a:ext cx="75836" cy="431800"/>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8" name="Line 22"/>
          <p:cNvSpPr>
            <a:spLocks noChangeShapeType="1"/>
          </p:cNvSpPr>
          <p:nvPr/>
        </p:nvSpPr>
        <p:spPr bwMode="auto">
          <a:xfrm flipV="1">
            <a:off x="1922145" y="1802130"/>
            <a:ext cx="3392170" cy="889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en-US" sz="3200"/>
          </a:p>
        </p:txBody>
      </p:sp>
      <p:sp>
        <p:nvSpPr>
          <p:cNvPr id="39" name="Line 22"/>
          <p:cNvSpPr>
            <a:spLocks noChangeShapeType="1"/>
          </p:cNvSpPr>
          <p:nvPr/>
        </p:nvSpPr>
        <p:spPr bwMode="auto">
          <a:xfrm>
            <a:off x="5502910" y="1847215"/>
            <a:ext cx="2023110" cy="4445"/>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en-US" sz="3200"/>
          </a:p>
        </p:txBody>
      </p:sp>
      <p:sp>
        <p:nvSpPr>
          <p:cNvPr id="40" name="Line 22"/>
          <p:cNvSpPr>
            <a:spLocks noChangeShapeType="1"/>
          </p:cNvSpPr>
          <p:nvPr/>
        </p:nvSpPr>
        <p:spPr bwMode="auto">
          <a:xfrm>
            <a:off x="8093710" y="1853565"/>
            <a:ext cx="2997200" cy="9525"/>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lstStyle/>
          <a:p>
            <a:endParaRPr lang="en-US" sz="3200"/>
          </a:p>
        </p:txBody>
      </p:sp>
      <p:sp>
        <p:nvSpPr>
          <p:cNvPr id="41" name="Text Box 50"/>
          <p:cNvSpPr txBox="1">
            <a:spLocks noChangeArrowheads="1"/>
          </p:cNvSpPr>
          <p:nvPr/>
        </p:nvSpPr>
        <p:spPr bwMode="auto">
          <a:xfrm>
            <a:off x="3210289" y="1840442"/>
            <a:ext cx="815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p>
        </p:txBody>
      </p:sp>
      <p:sp>
        <p:nvSpPr>
          <p:cNvPr id="42" name="Text Box 52"/>
          <p:cNvSpPr txBox="1">
            <a:spLocks noChangeArrowheads="1"/>
          </p:cNvSpPr>
          <p:nvPr/>
        </p:nvSpPr>
        <p:spPr bwMode="auto">
          <a:xfrm>
            <a:off x="6156054" y="1923310"/>
            <a:ext cx="10556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r>
              <a:rPr lang="vi-VN" altLang="en-US" b="1" baseline="-25000">
                <a:solidFill>
                  <a:srgbClr val="FF0000"/>
                </a:solidFill>
                <a:latin typeface=".VnTime" panose="020B7200000000000000" pitchFamily="34" charset="0"/>
              </a:rPr>
              <a:t>1</a:t>
            </a:r>
          </a:p>
        </p:txBody>
      </p:sp>
      <p:sp>
        <p:nvSpPr>
          <p:cNvPr id="43" name="Text Box 52"/>
          <p:cNvSpPr txBox="1">
            <a:spLocks noChangeArrowheads="1"/>
          </p:cNvSpPr>
          <p:nvPr/>
        </p:nvSpPr>
        <p:spPr bwMode="auto">
          <a:xfrm>
            <a:off x="9132934" y="1847110"/>
            <a:ext cx="10556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r>
              <a:rPr lang="vi-VN" altLang="en-US" b="1" baseline="-25000">
                <a:solidFill>
                  <a:srgbClr val="FF0000"/>
                </a:solidFill>
                <a:latin typeface=".VnTime" panose="020B7200000000000000"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ox(in)">
                                      <p:cBhvr>
                                        <p:cTn id="10" dur="500"/>
                                        <p:tgtEl>
                                          <p:spTgt spid="3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Bottom)">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lide(fromBottom)">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lide(fromBottom)">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lide(fromBottom)">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bldLvl="0" animBg="1"/>
      <p:bldP spid="36" grpId="0" bldLvl="0" animBg="1"/>
      <p:bldP spid="41" grpId="0" animBg="1"/>
      <p:bldP spid="41" grpId="1" animBg="1"/>
      <p:bldP spid="42" grpId="0" animBg="1"/>
      <p:bldP spid="42" grpId="1" animBg="1"/>
      <p:bldP spid="43" grpId="0"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588" y="241930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Kể về các bạn trong tổ em, trong lời kể có sử dụng một số câu kể </a:t>
            </a:r>
            <a:r>
              <a:rPr lang="en-US" sz="3200" b="1" i="1">
                <a:solidFill>
                  <a:srgbClr val="FF0000"/>
                </a:solidFill>
                <a:latin typeface="Times New Roman" panose="02020603050405020304" pitchFamily="18" charset="0"/>
                <a:cs typeface="Times New Roman" panose="02020603050405020304" pitchFamily="18" charset="0"/>
              </a:rPr>
              <a:t>Ai thế nào?</a:t>
            </a:r>
          </a:p>
        </p:txBody>
      </p:sp>
      <p:sp>
        <p:nvSpPr>
          <p:cNvPr id="4" name="Rectangle 3"/>
          <p:cNvSpPr/>
          <p:nvPr/>
        </p:nvSpPr>
        <p:spPr>
          <a:xfrm>
            <a:off x="1333342" y="2337348"/>
            <a:ext cx="9477933" cy="2554545"/>
          </a:xfrm>
          <a:prstGeom prst="rect">
            <a:avLst/>
          </a:prstGeom>
        </p:spPr>
        <p:txBody>
          <a:bodyPr wrap="square">
            <a:spAutoFit/>
          </a:bodyPr>
          <a:lstStyle/>
          <a:p>
            <a:pPr algn="just">
              <a:spcBef>
                <a:spcPct val="50000"/>
              </a:spcBef>
              <a:defRPr/>
            </a:pP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Tổ</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em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có</a:t>
            </a:r>
            <a:r>
              <a:rPr lang="en-US" altLang="en-US" sz="3200" dirty="0">
                <a:solidFill>
                  <a:srgbClr val="008000"/>
                </a:solidFill>
                <a:latin typeface="Times New Roman" panose="02020603050405020304" pitchFamily="18" charset="0"/>
              </a:rPr>
              <a:t> 12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An </a:t>
            </a:r>
            <a:r>
              <a:rPr lang="en-US" altLang="en-US" sz="3200" dirty="0" err="1">
                <a:solidFill>
                  <a:srgbClr val="008000"/>
                </a:solidFill>
                <a:latin typeface="Times New Roman" panose="02020603050405020304" pitchFamily="18" charset="0"/>
              </a:rPr>
              <a:t>thông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minh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Huyền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tốt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bụng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Còn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Châu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lại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dịu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dàng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xinh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xắn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Nhưng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Sang </a:t>
            </a:r>
            <a:r>
              <a:rPr lang="en-US" altLang="en-US" sz="3200" dirty="0" err="1">
                <a:solidFill>
                  <a:srgbClr val="008000"/>
                </a:solidFill>
                <a:latin typeface="Times New Roman" panose="02020603050405020304" pitchFamily="18" charset="0"/>
              </a:rPr>
              <a:t>và</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Tiến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thì</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lém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lỉnh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luyên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thuyên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suốt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cả</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ngày.Tuy</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mỗi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người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một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cá</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tính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nhưng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tất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cả</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các</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trong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tổ</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em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đều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rất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đoàn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kết</a:t>
            </a:r>
            <a:r>
              <a:rPr lang="en-US" altLang="en-US" sz="3200" dirty="0">
                <a:solidFill>
                  <a:srgbClr val="008000"/>
                </a:solidFill>
                <a:latin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80588" y="385134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Vị ngữ trong câu kể Ai thế nào?</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10971" y="1942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latin typeface="Times New Roman" panose="02020603050405020304" pitchFamily="18" charset="0"/>
                <a:cs typeface="Times New Roman" panose="02020603050405020304" pitchFamily="18" charset="0"/>
              </a:rPr>
              <a:t>1. Câu kể </a:t>
            </a:r>
            <a:r>
              <a:rPr lang="en-US" altLang="en-US" b="1" i="1">
                <a:latin typeface="Times New Roman" panose="02020603050405020304" pitchFamily="18" charset="0"/>
                <a:cs typeface="Times New Roman" panose="02020603050405020304" pitchFamily="18" charset="0"/>
              </a:rPr>
              <a:t>Ai làm gì? c</a:t>
            </a:r>
            <a:r>
              <a:rPr lang="en-US" altLang="en-US" b="1">
                <a:latin typeface="Times New Roman" panose="02020603050405020304" pitchFamily="18" charset="0"/>
                <a:cs typeface="Times New Roman" panose="02020603050405020304" pitchFamily="18" charset="0"/>
              </a:rPr>
              <a:t>ó mấy bộ phận?</a:t>
            </a:r>
          </a:p>
        </p:txBody>
      </p:sp>
      <p:sp>
        <p:nvSpPr>
          <p:cNvPr id="4" name="Text Box 5"/>
          <p:cNvSpPr txBox="1">
            <a:spLocks noChangeArrowheads="1"/>
          </p:cNvSpPr>
          <p:nvPr/>
        </p:nvSpPr>
        <p:spPr bwMode="auto">
          <a:xfrm>
            <a:off x="3044371" y="2656567"/>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Câu kể </a:t>
            </a:r>
            <a:r>
              <a:rPr lang="en-US" altLang="en-US" b="1" i="1">
                <a:solidFill>
                  <a:srgbClr val="0070C0"/>
                </a:solidFill>
                <a:latin typeface="Times New Roman" panose="02020603050405020304" pitchFamily="18" charset="0"/>
                <a:cs typeface="Times New Roman" panose="02020603050405020304" pitchFamily="18" charset="0"/>
              </a:rPr>
              <a:t>Ai làm gì? c</a:t>
            </a:r>
            <a:r>
              <a:rPr lang="en-US" altLang="en-US" b="1">
                <a:solidFill>
                  <a:srgbClr val="0070C0"/>
                </a:solidFill>
                <a:latin typeface="Times New Roman" panose="02020603050405020304" pitchFamily="18" charset="0"/>
                <a:cs typeface="Times New Roman" panose="02020603050405020304" pitchFamily="18" charset="0"/>
              </a:rPr>
              <a:t>ó hai bộ phận:</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Chủ ngữ trả lời cho câu hỏi: Ai (cái gì, con gì)?</a:t>
            </a: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Vị ngữ trả lời cho câu hỏi: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65943" y="657225"/>
            <a:ext cx="90315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Đặt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phù</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hợp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nội</a:t>
            </a:r>
            <a:r>
              <a:rPr lang="en-US" altLang="en-US" b="1" dirty="0">
                <a:latin typeface="Times New Roman" panose="02020603050405020304" pitchFamily="18" charset="0"/>
                <a:cs typeface="Times New Roman" panose="02020603050405020304" pitchFamily="18" charset="0"/>
              </a:rPr>
              <a:t> dung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chủ</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đó</a:t>
            </a:r>
            <a:r>
              <a:rPr lang="en-US" altLang="en-US" b="1" dirty="0">
                <a:latin typeface="Times New Roman" panose="02020603050405020304" pitchFamily="18" charset="0"/>
                <a:cs typeface="Times New Roman" panose="02020603050405020304" pitchFamily="18" charset="0"/>
              </a:rPr>
              <a:t>?</a:t>
            </a:r>
          </a:p>
        </p:txBody>
      </p:sp>
      <p:sp>
        <p:nvSpPr>
          <p:cNvPr id="3" name="TextBox 6"/>
          <p:cNvSpPr txBox="1">
            <a:spLocks noChangeArrowheads="1"/>
          </p:cNvSpPr>
          <p:nvPr/>
        </p:nvSpPr>
        <p:spPr bwMode="auto">
          <a:xfrm>
            <a:off x="3363686" y="5791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học sinh đang tập thể dục.</a:t>
            </a:r>
          </a:p>
        </p:txBody>
      </p:sp>
      <p:cxnSp>
        <p:nvCxnSpPr>
          <p:cNvPr id="4" name="Straight Connector 3"/>
          <p:cNvCxnSpPr/>
          <p:nvPr/>
        </p:nvCxnSpPr>
        <p:spPr>
          <a:xfrm>
            <a:off x="3554186" y="6248400"/>
            <a:ext cx="2362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59261" y="62484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59261" y="63246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8285" y="1756228"/>
            <a:ext cx="8429171" cy="402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par>
                                <p:cTn id="24" presetID="1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59628" y="573314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nhỏ đang đá bóng.</a:t>
            </a:r>
          </a:p>
        </p:txBody>
      </p:sp>
      <p:cxnSp>
        <p:nvCxnSpPr>
          <p:cNvPr id="3" name="Straight Connector 2"/>
          <p:cNvCxnSpPr/>
          <p:nvPr/>
        </p:nvCxnSpPr>
        <p:spPr>
          <a:xfrm>
            <a:off x="3712028" y="6190342"/>
            <a:ext cx="1828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763078" y="61903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63078" y="62665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đbo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4228" y="1103086"/>
            <a:ext cx="7794171" cy="44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500"/>
                                        <p:tgtEl>
                                          <p:spTgt spid="4"/>
                                        </p:tgtEl>
                                      </p:cBhvr>
                                    </p:animEffect>
                                  </p:childTnLst>
                                </p:cTn>
                              </p:par>
                              <p:par>
                                <p:cTn id="18" presetID="21"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Ai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0000"/>
                </a:solidFill>
                <a:latin typeface="Times New Roman" panose="02020603050405020304" pitchFamily="18" charset="0"/>
                <a:cs typeface="Times New Roman" panose="02020603050405020304" pitchFamily="18" charset="0"/>
              </a:rPr>
              <a:t>1</a:t>
            </a:r>
          </a:p>
        </p:txBody>
      </p:sp>
      <p:sp>
        <p:nvSpPr>
          <p:cNvPr id="44" name="Oval 8"/>
          <p:cNvSpPr>
            <a:spLocks noChangeArrowheads="1"/>
          </p:cNvSpPr>
          <p:nvPr/>
        </p:nvSpPr>
        <p:spPr bwMode="auto">
          <a:xfrm>
            <a:off x="5983589" y="1651731"/>
            <a:ext cx="243040" cy="303944"/>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2</a:t>
            </a:r>
          </a:p>
        </p:txBody>
      </p:sp>
      <p:sp>
        <p:nvSpPr>
          <p:cNvPr id="45" name="Oval 8"/>
          <p:cNvSpPr>
            <a:spLocks noChangeArrowheads="1"/>
          </p:cNvSpPr>
          <p:nvPr/>
        </p:nvSpPr>
        <p:spPr bwMode="auto">
          <a:xfrm>
            <a:off x="9506857" y="1674688"/>
            <a:ext cx="232229"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p>
        </p:txBody>
      </p:sp>
      <p:sp>
        <p:nvSpPr>
          <p:cNvPr id="46" name="Oval 8"/>
          <p:cNvSpPr>
            <a:spLocks noChangeArrowheads="1"/>
          </p:cNvSpPr>
          <p:nvPr/>
        </p:nvSpPr>
        <p:spPr bwMode="auto">
          <a:xfrm>
            <a:off x="3954160" y="2102859"/>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4</a:t>
            </a:r>
          </a:p>
        </p:txBody>
      </p:sp>
      <p:sp>
        <p:nvSpPr>
          <p:cNvPr id="47" name="Oval 8"/>
          <p:cNvSpPr>
            <a:spLocks noChangeArrowheads="1"/>
          </p:cNvSpPr>
          <p:nvPr/>
        </p:nvSpPr>
        <p:spPr bwMode="auto">
          <a:xfrm>
            <a:off x="7300668" y="2102858"/>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p>
        </p:txBody>
      </p:sp>
      <p:sp>
        <p:nvSpPr>
          <p:cNvPr id="48" name="Oval 8"/>
          <p:cNvSpPr>
            <a:spLocks noChangeArrowheads="1"/>
          </p:cNvSpPr>
          <p:nvPr/>
        </p:nvSpPr>
        <p:spPr bwMode="auto">
          <a:xfrm>
            <a:off x="5511259" y="2506941"/>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6</a:t>
            </a:r>
          </a:p>
        </p:txBody>
      </p:sp>
      <p:sp>
        <p:nvSpPr>
          <p:cNvPr id="49" name="Oval 8"/>
          <p:cNvSpPr>
            <a:spLocks noChangeArrowheads="1"/>
          </p:cNvSpPr>
          <p:nvPr/>
        </p:nvSpPr>
        <p:spPr bwMode="auto">
          <a:xfrm>
            <a:off x="9811558" y="2506941"/>
            <a:ext cx="235382" cy="280988"/>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p>
        </p:txBody>
      </p:sp>
      <p:sp>
        <p:nvSpPr>
          <p:cNvPr id="50" name="Rectangle 7"/>
          <p:cNvSpPr>
            <a:spLocks noChangeArrowheads="1"/>
          </p:cNvSpPr>
          <p:nvPr/>
        </p:nvSpPr>
        <p:spPr bwMode="auto">
          <a:xfrm>
            <a:off x="1397053" y="4289930"/>
            <a:ext cx="9503176" cy="954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3095771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1429</Words>
  <Application>Microsoft Office PowerPoint</Application>
  <PresentationFormat>Widescreen</PresentationFormat>
  <Paragraphs>162</Paragraphs>
  <Slides>26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.VnTime</vt:lpstr>
      <vt:lpstr>.VnTimeH</vt: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318</cp:revision>
  <dcterms:created xsi:type="dcterms:W3CDTF">2021-08-04T18:52:00Z</dcterms:created>
  <dcterms:modified xsi:type="dcterms:W3CDTF">2023-02-19T15:14:35Z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996BA2ED24C646C08E91379AFDC2705B</vt:lpwstr>
  </property>
  <property fmtid="{D5CDD505-2E9C-101B-9397-08002B2CF9AE}" pid="3" name="KSOProductBuildVer">
    <vt:lpwstr>1033-11.2.0.10463</vt:lpwstr>
  </property>
</Properties>
</file>