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445" r:id="rId3"/>
    <p:sldId id="561" r:id="rId4"/>
    <p:sldId id="386" r:id="rId5"/>
    <p:sldId id="562" r:id="rId6"/>
    <p:sldId id="278" r:id="rId7"/>
    <p:sldId id="560" r:id="rId8"/>
    <p:sldId id="447" r:id="rId9"/>
    <p:sldId id="533" r:id="rId10"/>
    <p:sldId id="565" r:id="rId11"/>
    <p:sldId id="534" r:id="rId12"/>
    <p:sldId id="545" r:id="rId13"/>
    <p:sldId id="567" r:id="rId14"/>
    <p:sldId id="563" r:id="rId15"/>
    <p:sldId id="495" r:id="rId16"/>
    <p:sldId id="535" r:id="rId17"/>
    <p:sldId id="584" r:id="rId18"/>
    <p:sldId id="542" r:id="rId19"/>
    <p:sldId id="515" r:id="rId20"/>
    <p:sldId id="543" r:id="rId21"/>
    <p:sldId id="540" r:id="rId22"/>
    <p:sldId id="541" r:id="rId23"/>
    <p:sldId id="544" r:id="rId24"/>
    <p:sldId id="564" r:id="rId25"/>
    <p:sldId id="29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F7E"/>
    <a:srgbClr val="00FFCC"/>
    <a:srgbClr val="DDBA59"/>
    <a:srgbClr val="006600"/>
    <a:srgbClr val="004DE6"/>
    <a:srgbClr val="003FBC"/>
    <a:srgbClr val="9900FF"/>
    <a:srgbClr val="FF0066"/>
    <a:srgbClr val="FF66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77" d="100"/>
          <a:sy n="77" d="100"/>
        </p:scale>
        <p:origin x="854" y="58"/>
      </p:cViewPr>
      <p:guideLst>
        <p:guide orient="horz" pos="2160"/>
        <p:guide pos="3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9"/>
          <p:cNvSpPr>
            <a:spLocks noChangeArrowheads="1"/>
          </p:cNvSpPr>
          <p:nvPr/>
        </p:nvSpPr>
        <p:spPr bwMode="auto">
          <a:xfrm>
            <a:off x="1102088" y="2466471"/>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2800" b="1">
                <a:solidFill>
                  <a:srgbClr val="FF3300"/>
                </a:solidFill>
                <a:latin typeface="Times New Roman" panose="02020603050405020304" pitchFamily="18" charset="0"/>
                <a:cs typeface="Times New Roman" panose="02020603050405020304" pitchFamily="18" charset="0"/>
              </a:rPr>
              <a:t>4. Cho biết vị ngữ trong các câu trên do từ ngữ nào tạo thành. Chọn ý đúng</a:t>
            </a:r>
            <a:r>
              <a:rPr lang="en-US" altLang="en-US" sz="2800" b="1">
                <a:solidFill>
                  <a:srgbClr val="FF0000"/>
                </a:solidFill>
                <a:latin typeface="Times New Roman" panose="02020603050405020304" pitchFamily="18" charset="0"/>
                <a:cs typeface="Times New Roman" panose="02020603050405020304" pitchFamily="18" charset="0"/>
              </a:rPr>
              <a:t>:</a:t>
            </a: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a) Do danh từ và các từ kèm theo nó (cụm danh từ) tạo thành.</a:t>
            </a: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b) Do động từ và các từ kèm theo nó (cụm động từ) tạo thành.</a:t>
            </a: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c) Do tính từ và các từ kèm theo nó (cụm tính từ) tạo thành.</a:t>
            </a:r>
          </a:p>
        </p:txBody>
      </p:sp>
      <p:sp>
        <p:nvSpPr>
          <p:cNvPr id="12" name="Oval 24"/>
          <p:cNvSpPr>
            <a:spLocks noChangeArrowheads="1"/>
          </p:cNvSpPr>
          <p:nvPr/>
        </p:nvSpPr>
        <p:spPr bwMode="auto">
          <a:xfrm>
            <a:off x="1011736" y="4075289"/>
            <a:ext cx="551543" cy="546557"/>
          </a:xfrm>
          <a:prstGeom prst="ellipse">
            <a:avLst/>
          </a:prstGeom>
          <a:noFill/>
          <a:ln w="28575">
            <a:solidFill>
              <a:srgbClr val="FF0000"/>
            </a:solidFill>
            <a:rou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
        <p:nvSpPr>
          <p:cNvPr id="2" name="Rectangle 7"/>
          <p:cNvSpPr>
            <a:spLocks noChangeArrowheads="1"/>
          </p:cNvSpPr>
          <p:nvPr/>
        </p:nvSpPr>
        <p:spPr bwMode="auto">
          <a:xfrm>
            <a:off x="2486660" y="771525"/>
            <a:ext cx="7218680" cy="1568450"/>
          </a:xfrm>
          <a:prstGeom prst="rect">
            <a:avLst/>
          </a:prstGeom>
          <a:noFill/>
          <a:ln w="28575" cmpd="sng">
            <a:solidFill>
              <a:schemeClr val="accent1">
                <a:shade val="50000"/>
              </a:schemeClr>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a:t>
            </a:r>
            <a:r>
              <a:rPr lang="vi-VN" altLang="en-US"/>
              <a:t> </a:t>
            </a:r>
            <a:r>
              <a:rPr lang="en-US" altLang="en-US"/>
              <a:t>con voi </a:t>
            </a:r>
            <a:r>
              <a:rPr lang="en-US" altLang="en-US">
                <a:solidFill>
                  <a:srgbClr val="FF0000"/>
                </a:solidFill>
              </a:rPr>
              <a:t>đang tiến về bãi</a:t>
            </a:r>
            <a:r>
              <a:rPr lang="en-US" altLang="en-US">
                <a:solidFill>
                  <a:schemeClr val="tx1"/>
                </a:solidFill>
              </a:rPr>
              <a:t>.</a:t>
            </a:r>
            <a:endParaRPr lang="en-US" altLang="en-US">
              <a:solidFill>
                <a:srgbClr val="FF0000"/>
              </a:solidFill>
            </a:endParaRPr>
          </a:p>
          <a:p>
            <a:pPr>
              <a:spcBef>
                <a:spcPct val="0"/>
              </a:spcBef>
              <a:buFontTx/>
              <a:buNone/>
            </a:pPr>
            <a:r>
              <a:rPr lang="vi-VN" altLang="en-US">
                <a:sym typeface="+mn-ea"/>
              </a:rPr>
              <a:t>- Người các buôn làng </a:t>
            </a:r>
            <a:r>
              <a:rPr lang="vi-VN" altLang="en-US">
                <a:solidFill>
                  <a:srgbClr val="FF0000"/>
                </a:solidFill>
                <a:sym typeface="+mn-ea"/>
              </a:rPr>
              <a:t>kéo về nườm nượp</a:t>
            </a:r>
            <a:r>
              <a:rPr lang="vi-VN" altLang="en-US">
                <a:sym typeface="+mn-ea"/>
              </a:rPr>
              <a:t>.</a:t>
            </a:r>
            <a:endParaRPr lang="vi-VN" altLang="en-US"/>
          </a:p>
          <a:p>
            <a:pPr>
              <a:spcBef>
                <a:spcPct val="0"/>
              </a:spcBef>
              <a:buFontTx/>
              <a:buNone/>
            </a:pPr>
            <a:r>
              <a:rPr lang="en-US" altLang="en-US">
                <a:sym typeface="+mn-ea"/>
              </a:rPr>
              <a:t>- Mấy anh thanh niên </a:t>
            </a:r>
            <a:r>
              <a:rPr lang="en-US" altLang="en-US">
                <a:solidFill>
                  <a:srgbClr val="FF0000"/>
                </a:solidFill>
                <a:sym typeface="+mn-ea"/>
              </a:rPr>
              <a:t>khua chiêng rộn ràng</a:t>
            </a:r>
            <a:r>
              <a:rPr lang="en-US" altLang="en-US">
                <a:sym typeface="+mn-ea"/>
              </a:rPr>
              <a:t>.</a:t>
            </a:r>
            <a:endParaRPr lang="en-US"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861457" y="1865085"/>
            <a:ext cx="8534400" cy="10160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 con voi đang tiến về bãi.</a:t>
            </a:r>
          </a:p>
          <a:p>
            <a:pPr>
              <a:spcBef>
                <a:spcPct val="0"/>
              </a:spcBef>
              <a:buFontTx/>
              <a:buNone/>
            </a:pPr>
            <a:endParaRPr lang="en-US" altLang="en-US" sz="2800">
              <a:solidFill>
                <a:srgbClr val="0000FF"/>
              </a:solidFill>
              <a:latin typeface=".VnArial" panose="020B7200000000000000" pitchFamily="34" charset="0"/>
            </a:endParaRPr>
          </a:p>
        </p:txBody>
      </p:sp>
      <p:sp>
        <p:nvSpPr>
          <p:cNvPr id="3" name="Rectangle 8"/>
          <p:cNvSpPr>
            <a:spLocks noChangeArrowheads="1"/>
          </p:cNvSpPr>
          <p:nvPr/>
        </p:nvSpPr>
        <p:spPr bwMode="auto">
          <a:xfrm>
            <a:off x="1861457" y="2842121"/>
            <a:ext cx="81454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Người các buôn làng kéo về nườm nượp.</a:t>
            </a:r>
          </a:p>
          <a:p>
            <a:pPr>
              <a:spcBef>
                <a:spcPct val="0"/>
              </a:spcBef>
              <a:buFontTx/>
              <a:buNone/>
            </a:pPr>
            <a:endParaRPr lang="en-US" altLang="en-US" sz="2800">
              <a:solidFill>
                <a:srgbClr val="0000FF"/>
              </a:solidFill>
              <a:latin typeface=".VnArial" panose="020B7200000000000000" pitchFamily="34" charset="0"/>
            </a:endParaRPr>
          </a:p>
        </p:txBody>
      </p:sp>
      <p:sp>
        <p:nvSpPr>
          <p:cNvPr id="4" name="Rectangle 9"/>
          <p:cNvSpPr>
            <a:spLocks noChangeArrowheads="1"/>
          </p:cNvSpPr>
          <p:nvPr/>
        </p:nvSpPr>
        <p:spPr bwMode="auto">
          <a:xfrm>
            <a:off x="1881412" y="3865547"/>
            <a:ext cx="876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Mấy anh thanh niên khua chiêng rộn ràng.</a:t>
            </a:r>
          </a:p>
          <a:p>
            <a:pPr>
              <a:spcBef>
                <a:spcPct val="0"/>
              </a:spcBef>
              <a:buFontTx/>
              <a:buNone/>
            </a:pPr>
            <a:endParaRPr lang="en-US" altLang="en-US" sz="2800">
              <a:solidFill>
                <a:srgbClr val="0000FF"/>
              </a:solidFill>
              <a:latin typeface=".VnArial" panose="020B7200000000000000" pitchFamily="34" charset="0"/>
            </a:endParaRPr>
          </a:p>
        </p:txBody>
      </p:sp>
      <p:sp>
        <p:nvSpPr>
          <p:cNvPr id="5" name="Line 18"/>
          <p:cNvSpPr>
            <a:spLocks noChangeShapeType="1"/>
          </p:cNvSpPr>
          <p:nvPr/>
        </p:nvSpPr>
        <p:spPr bwMode="auto">
          <a:xfrm flipV="1">
            <a:off x="5366656" y="2398485"/>
            <a:ext cx="2587171"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5700483" y="3361005"/>
            <a:ext cx="3018973" cy="14515"/>
          </a:xfrm>
          <a:prstGeom prst="line">
            <a:avLst/>
          </a:prstGeom>
          <a:noFill/>
          <a:ln w="28575" cmpd="thickThin">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a:off x="5564409" y="4355405"/>
            <a:ext cx="3396346"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a:xfrm flipH="1">
            <a:off x="5196114" y="1865085"/>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29941" y="2883766"/>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06565" y="3907193"/>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169" y="2419416"/>
            <a:ext cx="90079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CĐT</a:t>
            </a:r>
          </a:p>
        </p:txBody>
      </p:sp>
      <p:sp>
        <p:nvSpPr>
          <p:cNvPr id="12" name="TextBox 11"/>
          <p:cNvSpPr txBox="1"/>
          <p:nvPr/>
        </p:nvSpPr>
        <p:spPr>
          <a:xfrm>
            <a:off x="6906981" y="3320787"/>
            <a:ext cx="1046845"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CĐT</a:t>
            </a:r>
          </a:p>
        </p:txBody>
      </p:sp>
      <p:sp>
        <p:nvSpPr>
          <p:cNvPr id="13" name="TextBox 12"/>
          <p:cNvSpPr txBox="1"/>
          <p:nvPr/>
        </p:nvSpPr>
        <p:spPr>
          <a:xfrm>
            <a:off x="7043959" y="4341953"/>
            <a:ext cx="1025984"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CĐT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125807" y="1968410"/>
            <a:ext cx="9297083" cy="98361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900">
                <a:latin typeface="Times New Roman" panose="02020603050405020304" pitchFamily="18" charset="0"/>
              </a:rPr>
              <a:t>1. Vị ngữ trong câu kể Ai làm gì ? Nêu lên hoạt động của người, con vật (hoặc đồ vật, cây cối được nhân hóa).</a:t>
            </a:r>
          </a:p>
        </p:txBody>
      </p:sp>
      <p:sp>
        <p:nvSpPr>
          <p:cNvPr id="2" name="Text Box 6"/>
          <p:cNvSpPr txBox="1">
            <a:spLocks noChangeArrowheads="1"/>
          </p:cNvSpPr>
          <p:nvPr/>
        </p:nvSpPr>
        <p:spPr bwMode="auto">
          <a:xfrm>
            <a:off x="1125807" y="2952025"/>
            <a:ext cx="9297083" cy="1814830"/>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800">
                <a:latin typeface="Times New Roman" panose="02020603050405020304" pitchFamily="18" charset="0"/>
              </a:rPr>
              <a:t>2. Vị ngữ có thể là:</a:t>
            </a:r>
          </a:p>
          <a:p>
            <a:pPr marL="0" indent="0" algn="just">
              <a:spcBef>
                <a:spcPct val="50000"/>
              </a:spcBef>
            </a:pPr>
            <a:r>
              <a:rPr lang="en-US" sz="2800">
                <a:latin typeface="Times New Roman" panose="02020603050405020304" pitchFamily="18" charset="0"/>
              </a:rPr>
              <a:t>    </a:t>
            </a:r>
            <a:r>
              <a:rPr lang="vi-VN" sz="2800">
                <a:latin typeface="Times New Roman" panose="02020603050405020304" pitchFamily="18" charset="0"/>
              </a:rPr>
              <a:t>- Động từ.</a:t>
            </a:r>
          </a:p>
          <a:p>
            <a:pPr marL="0" indent="0" algn="just">
              <a:spcBef>
                <a:spcPct val="50000"/>
              </a:spcBef>
            </a:pPr>
            <a:r>
              <a:rPr lang="en-US" sz="2800">
                <a:latin typeface="Times New Roman" panose="02020603050405020304" pitchFamily="18" charset="0"/>
              </a:rPr>
              <a:t>    </a:t>
            </a:r>
            <a:r>
              <a:rPr lang="vi-VN" sz="2800">
                <a:latin typeface="Times New Roman" panose="02020603050405020304" pitchFamily="18" charset="0"/>
              </a:rPr>
              <a:t>- Động từ kèm theo một số từ ngữ phụ thuộc ( cụm động từ ).</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83790" y="1343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p>
        </p:txBody>
      </p:sp>
      <p:pic>
        <p:nvPicPr>
          <p:cNvPr id="5" name="Picture 4" descr="957f51e0e82cebbe4ab8c07068d989d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99460" y="3712845"/>
            <a:ext cx="5281930" cy="2631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Đọc và trả lời câu hỏi:</a:t>
            </a:r>
          </a:p>
          <a:p>
            <a:pPr algn="just">
              <a:spcBef>
                <a:spcPct val="50000"/>
              </a:spcBef>
            </a:pPr>
            <a:r>
              <a:rPr lang="en-US" altLang="en-US" sz="2800"/>
              <a:t>      </a:t>
            </a:r>
            <a:r>
              <a:rPr lang="vi-VN" altLang="en-US" sz="2800"/>
              <a:t>Cả thung lũng giống như một bức tranh thuỷ mặc. Những sinh hoạt của ngày mới bắt đầu. Thanh niên đeo gùi vào rừng.  Phụ nữ giặt giũ bên những giếng nước.  Em nhỏ đùa vui trước nhà sàn. Các cụ già chụm đầu bên những ché rượu cần. Các bà, các chị sửa soạn khung cửi.</a:t>
            </a:r>
            <a:endParaRPr lang="en-US" altLang="en-US" sz="2800"/>
          </a:p>
          <a:p>
            <a:pPr algn="just">
              <a:spcBef>
                <a:spcPct val="50000"/>
              </a:spcBef>
            </a:pPr>
            <a:r>
              <a:rPr lang="vi-VN" altLang="en-US" sz="2800" b="1"/>
              <a:t>a.</a:t>
            </a:r>
            <a:r>
              <a:rPr lang="en-US" altLang="en-US" sz="2800" b="1"/>
              <a:t> </a:t>
            </a:r>
            <a:r>
              <a:rPr lang="vi-VN" altLang="en-US" sz="2800" b="1"/>
              <a:t>Tìm các câu kể </a:t>
            </a:r>
            <a:r>
              <a:rPr lang="vi-VN" altLang="en-US" sz="2800" b="1" i="1"/>
              <a:t>Ai làm gì? </a:t>
            </a:r>
            <a:r>
              <a:rPr lang="vi-VN" altLang="en-US" sz="2800" b="1"/>
              <a:t>Trong đoạn văn trên.</a:t>
            </a:r>
          </a:p>
          <a:p>
            <a:pPr algn="just">
              <a:spcBef>
                <a:spcPct val="50000"/>
              </a:spcBef>
            </a:pPr>
            <a:r>
              <a:rPr lang="vi-VN" altLang="en-US" sz="2800" b="1"/>
              <a:t>b</a:t>
            </a:r>
            <a:r>
              <a:rPr lang="en-US" altLang="en-US" sz="2800" b="1"/>
              <a:t>.</a:t>
            </a:r>
            <a:r>
              <a:rPr lang="vi-VN" altLang="en-US" sz="2800" b="1"/>
              <a:t> Xác định vị ngữ  trong mỗi câu vừa tìm được </a:t>
            </a:r>
            <a:r>
              <a:rPr lang="en-US" altLang="en-US" sz="2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2995"/>
          </a:xfrm>
          <a:prstGeom prst="rect">
            <a:avLst/>
          </a:prstGeom>
          <a:noFill/>
          <a:ln>
            <a:noFill/>
          </a:ln>
          <a:effectLst/>
        </p:spPr>
        <p:txBody>
          <a:bodyPr wrap="square">
            <a:spAutoFit/>
          </a:bodyPr>
          <a:lstStyle/>
          <a:p>
            <a:pPr>
              <a:lnSpc>
                <a:spcPct val="140000"/>
              </a:lnSpc>
              <a:defRPr/>
            </a:pPr>
            <a:r>
              <a:rPr lang="en-US" sz="2800" b="1">
                <a:latin typeface="Times New Roman" panose="02020603050405020304" pitchFamily="18" charset="0"/>
                <a:cs typeface="Times New Roman" panose="02020603050405020304" pitchFamily="18" charset="0"/>
              </a:rPr>
              <a:t>a. Tìm </a:t>
            </a:r>
            <a:r>
              <a:rPr lang="en-US" sz="2800" b="1" dirty="0">
                <a:latin typeface="Times New Roman" panose="02020603050405020304" pitchFamily="18" charset="0"/>
                <a:cs typeface="Times New Roman" panose="02020603050405020304" pitchFamily="18" charset="0"/>
              </a:rPr>
              <a:t>các câu kể Ai làm gì? Trong đoạn văn trên.</a:t>
            </a:r>
          </a:p>
          <a:p>
            <a:pPr marL="342900" indent="-342900">
              <a:lnSpc>
                <a:spcPct val="140000"/>
              </a:lnSpc>
              <a:buFontTx/>
              <a:buChar char="-"/>
              <a:defRPr/>
            </a:pPr>
            <a:r>
              <a:rPr lang="en-US" sz="2800" b="1" dirty="0">
                <a:solidFill>
                  <a:srgbClr val="0000FF"/>
                </a:solidFill>
                <a:latin typeface="Times New Roman" panose="02020603050405020304" pitchFamily="18" charset="0"/>
                <a:cs typeface="Times New Roman" panose="02020603050405020304" pitchFamily="18" charset="0"/>
              </a:rPr>
              <a:t>Thanh niên đeo gùi vào rừng.</a:t>
            </a:r>
          </a:p>
          <a:p>
            <a:pPr marL="342900" indent="-342900">
              <a:lnSpc>
                <a:spcPct val="140000"/>
              </a:lnSpc>
              <a:buFontTx/>
              <a:buChar char="-"/>
              <a:defRPr/>
            </a:pPr>
            <a:r>
              <a:rPr lang="en-US" sz="2800" b="1" dirty="0">
                <a:solidFill>
                  <a:srgbClr val="0000FF"/>
                </a:solidFill>
                <a:latin typeface="Times New Roman" panose="02020603050405020304" pitchFamily="18" charset="0"/>
                <a:cs typeface="Times New Roman" panose="02020603050405020304" pitchFamily="18" charset="0"/>
              </a:rPr>
              <a:t>Phụ nữ giặt giũ bên những giếng nước.</a:t>
            </a:r>
          </a:p>
          <a:p>
            <a:pPr>
              <a:lnSpc>
                <a:spcPct val="140000"/>
              </a:lnSpc>
              <a:buFontTx/>
              <a:buChar char="-"/>
              <a:defRPr/>
            </a:pPr>
            <a:r>
              <a:rPr lang="en-US" sz="2800" b="1">
                <a:solidFill>
                  <a:srgbClr val="0000FF"/>
                </a:solidFill>
                <a:latin typeface="Times New Roman" panose="02020603050405020304" pitchFamily="18" charset="0"/>
                <a:cs typeface="Times New Roman" panose="02020603050405020304" pitchFamily="18" charset="0"/>
              </a:rPr>
              <a:t>  Em </a:t>
            </a:r>
            <a:r>
              <a:rPr lang="en-US" sz="2800" b="1" dirty="0">
                <a:solidFill>
                  <a:srgbClr val="0000FF"/>
                </a:solidFill>
                <a:latin typeface="Times New Roman" panose="02020603050405020304" pitchFamily="18" charset="0"/>
                <a:cs typeface="Times New Roman" panose="02020603050405020304" pitchFamily="18" charset="0"/>
              </a:rPr>
              <a:t>nhỏ đùa vui trước nhà sàn.</a:t>
            </a:r>
          </a:p>
          <a:p>
            <a:pPr>
              <a:lnSpc>
                <a:spcPct val="140000"/>
              </a:lnSpc>
              <a:buFontTx/>
              <a:buChar char="-"/>
              <a:defRPr/>
            </a:pPr>
            <a:r>
              <a:rPr lang="en-US" sz="2800" b="1">
                <a:solidFill>
                  <a:srgbClr val="0000FF"/>
                </a:solidFill>
                <a:latin typeface="Times New Roman" panose="02020603050405020304" pitchFamily="18" charset="0"/>
                <a:cs typeface="Times New Roman" panose="02020603050405020304" pitchFamily="18" charset="0"/>
              </a:rPr>
              <a:t>  Các </a:t>
            </a:r>
            <a:r>
              <a:rPr lang="en-US" sz="2800" b="1" dirty="0">
                <a:solidFill>
                  <a:srgbClr val="0000FF"/>
                </a:solidFill>
                <a:latin typeface="Times New Roman" panose="02020603050405020304" pitchFamily="18" charset="0"/>
                <a:cs typeface="Times New Roman" panose="02020603050405020304" pitchFamily="18" charset="0"/>
              </a:rPr>
              <a:t>cụ già chụm đầu bên những ché rượu cần.</a:t>
            </a:r>
          </a:p>
          <a:p>
            <a:pPr>
              <a:lnSpc>
                <a:spcPct val="140000"/>
              </a:lnSpc>
              <a:buFontTx/>
              <a:buChar char="-"/>
              <a:defRPr/>
            </a:pPr>
            <a:r>
              <a:rPr lang="en-US" sz="2800" b="1">
                <a:solidFill>
                  <a:srgbClr val="0000FF"/>
                </a:solidFill>
                <a:latin typeface="Times New Roman" panose="02020603050405020304" pitchFamily="18" charset="0"/>
                <a:cs typeface="Times New Roman" panose="02020603050405020304" pitchFamily="18" charset="0"/>
              </a:rPr>
              <a:t>  Các </a:t>
            </a:r>
            <a:r>
              <a:rPr lang="en-US" sz="2800" b="1" dirty="0">
                <a:solidFill>
                  <a:srgbClr val="0000FF"/>
                </a:solidFill>
                <a:latin typeface="Times New Roman" panose="02020603050405020304" pitchFamily="18" charset="0"/>
                <a:cs typeface="Times New Roman" panose="02020603050405020304" pitchFamily="18" charset="0"/>
              </a:rPr>
              <a:t>bà, các chị sửa soạn khung cửi.</a:t>
            </a:r>
          </a:p>
          <a:p>
            <a:pPr indent="0">
              <a:lnSpc>
                <a:spcPct val="140000"/>
              </a:lnSpc>
              <a:buFontTx/>
              <a:buNone/>
              <a:defRPr/>
            </a:pPr>
            <a:endParaRPr lang="en-US" sz="2800" b="1" dirty="0">
              <a:solidFill>
                <a:srgbClr val="000099"/>
              </a:solidFill>
              <a:latin typeface="Times New Roman" panose="02020603050405020304" pitchFamily="18" charset="0"/>
              <a:cs typeface="Times New Roman" panose="02020603050405020304" pitchFamily="18" charset="0"/>
            </a:endParaRPr>
          </a:p>
          <a:p>
            <a:pPr>
              <a:lnSpc>
                <a:spcPct val="140000"/>
              </a:lnSpc>
              <a:defRPr/>
            </a:pPr>
            <a:r>
              <a:rPr lang="en-US" sz="2800" b="1">
                <a:latin typeface="Times New Roman" panose="02020603050405020304" pitchFamily="18" charset="0"/>
                <a:cs typeface="Times New Roman" panose="02020603050405020304" pitchFamily="18" charset="0"/>
              </a:rPr>
              <a:t>b. Xác </a:t>
            </a:r>
            <a:r>
              <a:rPr lang="en-US" sz="2800" b="1" dirty="0">
                <a:latin typeface="Times New Roman" panose="02020603050405020304" pitchFamily="18" charset="0"/>
                <a:cs typeface="Times New Roman" panose="02020603050405020304" pitchFamily="18" charset="0"/>
              </a:rPr>
              <a:t>định vị ngữ  trong mỗi câu vừa tìm được </a:t>
            </a:r>
          </a:p>
        </p:txBody>
      </p:sp>
      <p:sp>
        <p:nvSpPr>
          <p:cNvPr id="11" name="Line 8"/>
          <p:cNvSpPr>
            <a:spLocks noChangeShapeType="1"/>
          </p:cNvSpPr>
          <p:nvPr/>
        </p:nvSpPr>
        <p:spPr bwMode="auto">
          <a:xfrm>
            <a:off x="4000500" y="1958340"/>
            <a:ext cx="2446655" cy="1460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flipV="1">
            <a:off x="3251200" y="2546350"/>
            <a:ext cx="4613910" cy="2857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flipV="1">
            <a:off x="3251200" y="3190875"/>
            <a:ext cx="3422015" cy="762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flipV="1">
            <a:off x="3702685" y="3769360"/>
            <a:ext cx="5347970" cy="889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4411980" y="4358005"/>
            <a:ext cx="2930525" cy="63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3830185" y="1499235"/>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11171" y="191889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VN</a:t>
            </a:r>
          </a:p>
        </p:txBody>
      </p:sp>
      <p:cxnSp>
        <p:nvCxnSpPr>
          <p:cNvPr id="20" name="Straight Connector 19"/>
          <p:cNvCxnSpPr/>
          <p:nvPr/>
        </p:nvCxnSpPr>
        <p:spPr>
          <a:xfrm flipH="1">
            <a:off x="3122785" y="2174150"/>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242346" y="2707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532008" y="3362683"/>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91284" y="3896483"/>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80543" y="2633684"/>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VN</a:t>
            </a:r>
          </a:p>
        </p:txBody>
      </p:sp>
      <p:sp>
        <p:nvSpPr>
          <p:cNvPr id="25" name="TextBox 24"/>
          <p:cNvSpPr txBox="1"/>
          <p:nvPr/>
        </p:nvSpPr>
        <p:spPr>
          <a:xfrm>
            <a:off x="5089433" y="316352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VN</a:t>
            </a:r>
          </a:p>
        </p:txBody>
      </p:sp>
      <p:sp>
        <p:nvSpPr>
          <p:cNvPr id="26" name="TextBox 25"/>
          <p:cNvSpPr txBox="1"/>
          <p:nvPr/>
        </p:nvSpPr>
        <p:spPr>
          <a:xfrm>
            <a:off x="6117172" y="375167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VN</a:t>
            </a:r>
          </a:p>
        </p:txBody>
      </p:sp>
      <p:sp>
        <p:nvSpPr>
          <p:cNvPr id="27" name="TextBox 26"/>
          <p:cNvSpPr txBox="1"/>
          <p:nvPr/>
        </p:nvSpPr>
        <p:spPr>
          <a:xfrm>
            <a:off x="5653948" y="440800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14" grpId="0" bldLvl="0" animBg="1"/>
      <p:bldP spid="15" grpId="0" bldLvl="0" animBg="1"/>
      <p:bldP spid="16" grpId="0" bldLvl="0" animBg="1"/>
      <p:bldP spid="19"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13840" y="1151255"/>
            <a:ext cx="4416425" cy="2423160"/>
          </a:xfrm>
          <a:prstGeom prst="cloudCallout">
            <a:avLst>
              <a:gd name="adj1" fmla="val -34065"/>
              <a:gd name="adj2" fmla="val 61766"/>
            </a:avLst>
          </a:prstGeom>
          <a:solidFill>
            <a:srgbClr val="DF6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 Nêu dấu hiệu nhận biết câu kể Ai làm gì mới đ</a:t>
            </a:r>
            <a:r>
              <a:rPr lang="vi-VN" altLang="en-US" sz="2400">
                <a:latin typeface="Times New Roman" panose="02020603050405020304" pitchFamily="18" charset="0"/>
                <a:cs typeface="Times New Roman" panose="02020603050405020304" pitchFamily="18" charset="0"/>
              </a:rPr>
              <a:t>ược</a:t>
            </a:r>
            <a:r>
              <a:rPr lang="en-US" sz="2400">
                <a:latin typeface="Times New Roman" panose="02020603050405020304" pitchFamily="18" charset="0"/>
                <a:cs typeface="Times New Roman" panose="02020603050405020304" pitchFamily="18" charset="0"/>
              </a:rPr>
              <a:t> học trong bài hôm nay?</a:t>
            </a:r>
          </a:p>
        </p:txBody>
      </p:sp>
      <p:sp>
        <p:nvSpPr>
          <p:cNvPr id="3" name="Cloud Callout 2"/>
          <p:cNvSpPr/>
          <p:nvPr/>
        </p:nvSpPr>
        <p:spPr>
          <a:xfrm>
            <a:off x="6826885" y="1499235"/>
            <a:ext cx="4572635" cy="2286000"/>
          </a:xfrm>
          <a:prstGeom prst="cloudCallout">
            <a:avLst>
              <a:gd name="adj1" fmla="val 31968"/>
              <a:gd name="adj2" fmla="val 7730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vi-VN" altLang="en-US" sz="2400">
                <a:solidFill>
                  <a:schemeClr val="tx1"/>
                </a:solidFill>
              </a:rPr>
              <a:t>ị ngữ là động từ hoặc cụm động từ.</a:t>
            </a:r>
          </a:p>
        </p:txBody>
      </p:sp>
      <p:pic>
        <p:nvPicPr>
          <p:cNvPr id="4" name="Picture 3" descr="5ae7584c4a628660a72393036115d6d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78790" y="4053205"/>
            <a:ext cx="2795270" cy="2303780"/>
          </a:xfrm>
          <a:prstGeom prst="rect">
            <a:avLst/>
          </a:prstGeom>
        </p:spPr>
      </p:pic>
      <p:pic>
        <p:nvPicPr>
          <p:cNvPr id="5" name="Picture 4" descr="pp3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356725" y="4053840"/>
            <a:ext cx="2713990" cy="2609850"/>
          </a:xfrm>
          <a:prstGeom prst="rect">
            <a:avLst/>
          </a:prstGeom>
        </p:spPr>
      </p:pic>
      <p:sp>
        <p:nvSpPr>
          <p:cNvPr id="6" name="Cloud Callout 5"/>
          <p:cNvSpPr/>
          <p:nvPr/>
        </p:nvSpPr>
        <p:spPr>
          <a:xfrm>
            <a:off x="1604645" y="1151255"/>
            <a:ext cx="4416425" cy="2423160"/>
          </a:xfrm>
          <a:prstGeom prst="cloudCallout">
            <a:avLst>
              <a:gd name="adj1" fmla="val -34065"/>
              <a:gd name="adj2" fmla="val 61766"/>
            </a:avLst>
          </a:prstGeom>
          <a:solidFill>
            <a:srgbClr val="DF6F7E"/>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Dựa vào </a:t>
            </a:r>
            <a:r>
              <a:rPr lang="vi-VN" sz="2400">
                <a:latin typeface="Times New Roman" panose="02020603050405020304" pitchFamily="18" charset="0"/>
                <a:cs typeface="Times New Roman" panose="02020603050405020304" pitchFamily="18" charset="0"/>
              </a:rPr>
              <a:t>KT đã học ở tiết trước</a:t>
            </a:r>
            <a:r>
              <a:rPr lang="en-US" sz="2400">
                <a:latin typeface="Times New Roman" panose="02020603050405020304" pitchFamily="18" charset="0"/>
                <a:cs typeface="Times New Roman" panose="02020603050405020304" pitchFamily="18" charset="0"/>
              </a:rPr>
              <a:t>, có thể xác định câu kể Ai làm gì dựa vào những dấu hiệu nào?</a:t>
            </a:r>
          </a:p>
        </p:txBody>
      </p:sp>
      <p:sp>
        <p:nvSpPr>
          <p:cNvPr id="7" name="Cloud Callout 6"/>
          <p:cNvSpPr/>
          <p:nvPr/>
        </p:nvSpPr>
        <p:spPr>
          <a:xfrm>
            <a:off x="6442075" y="1499235"/>
            <a:ext cx="5111750" cy="2286000"/>
          </a:xfrm>
          <a:prstGeom prst="cloudCallout">
            <a:avLst>
              <a:gd name="adj1" fmla="val 31968"/>
              <a:gd name="adj2" fmla="val 7730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chemeClr val="tx1"/>
                </a:solidFill>
                <a:latin typeface="Times New Roman" panose="02020603050405020304" pitchFamily="18" charset="0"/>
                <a:cs typeface="Times New Roman" panose="02020603050405020304" pitchFamily="18" charset="0"/>
              </a:rPr>
              <a:t>Dấu hiệu </a:t>
            </a:r>
            <a:r>
              <a:rPr sz="2400">
                <a:solidFill>
                  <a:schemeClr val="tx1"/>
                </a:solidFill>
                <a:latin typeface="Times New Roman" panose="02020603050405020304" pitchFamily="18" charset="0"/>
                <a:cs typeface="Times New Roman" panose="02020603050405020304" pitchFamily="18" charset="0"/>
              </a:rPr>
              <a:t>1: VN  trả lời cho câu hỏi làm gì?</a:t>
            </a:r>
          </a:p>
          <a:p>
            <a:pPr algn="ctr"/>
            <a:r>
              <a:rPr lang="vi-VN" sz="2400">
                <a:solidFill>
                  <a:schemeClr val="tx1"/>
                </a:solidFill>
                <a:latin typeface="Times New Roman" panose="02020603050405020304" pitchFamily="18" charset="0"/>
                <a:cs typeface="Times New Roman" panose="02020603050405020304" pitchFamily="18" charset="0"/>
              </a:rPr>
              <a:t>Dấu hiệu </a:t>
            </a:r>
            <a:r>
              <a:rPr sz="2400">
                <a:solidFill>
                  <a:schemeClr val="tx1"/>
                </a:solidFill>
                <a:latin typeface="Times New Roman" panose="02020603050405020304" pitchFamily="18" charset="0"/>
                <a:cs typeface="Times New Roman" panose="02020603050405020304" pitchFamily="18" charset="0"/>
              </a:rPr>
              <a:t>2: VN là ĐT hoặc cụm 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2"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3" presetClass="exit" presetSubtype="10" fill="hold" grpId="0" nodeType="after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3" grpId="1" animBg="1"/>
      <p:bldP spid="3" grpId="2" animBg="1"/>
      <p:bldP spid="6" grpId="0" bldLvl="0" animBg="1"/>
      <p:bldP spid="6" grpId="1" animBg="1"/>
      <p:bldP spid="7" grpId="0" bldLvl="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vị ngữ trong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9" name="TextBox 18"/>
          <p:cNvSpPr txBox="1"/>
          <p:nvPr/>
        </p:nvSpPr>
        <p:spPr>
          <a:xfrm>
            <a:off x="10540870" y="247136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654629" y="919982"/>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a:t>
            </a:r>
            <a:r>
              <a:rPr lang="en-US" sz="2800" b="1" dirty="0">
                <a:latin typeface="Times New Roman" panose="02020603050405020304" pitchFamily="18" charset="0"/>
                <a:cs typeface="Times New Roman" panose="02020603050405020304" pitchFamily="18" charset="0"/>
              </a:rPr>
              <a:t>. Ghép các từ ngữ ở cột A với các từ ngữ ở cột B để tạo thành câu kể Ai làm gì?</a:t>
            </a: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5" name="Text Box 34"/>
          <p:cNvSpPr txBox="1">
            <a:spLocks noChangeArrowheads="1"/>
          </p:cNvSpPr>
          <p:nvPr/>
        </p:nvSpPr>
        <p:spPr bwMode="auto">
          <a:xfrm>
            <a:off x="1926092" y="5202238"/>
            <a:ext cx="3157536" cy="523875"/>
          </a:xfrm>
          <a:prstGeom prst="rect">
            <a:avLst/>
          </a:prstGeom>
          <a:solidFill>
            <a:schemeClr val="accent2">
              <a:lumMod val="40000"/>
              <a:lumOff val="60000"/>
            </a:schemeClr>
          </a:solidFill>
          <a:ln>
            <a:solidFill>
              <a:schemeClr val="tx1"/>
            </a:solidFill>
          </a:ln>
          <a:effectLst/>
        </p:spPr>
        <p:txBody>
          <a:bodyPr wrap="square">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a:t>Bộ đội</a:t>
            </a:r>
          </a:p>
        </p:txBody>
      </p:sp>
      <p:sp>
        <p:nvSpPr>
          <p:cNvPr id="6" name="Text Box 35"/>
          <p:cNvSpPr txBox="1">
            <a:spLocks noChangeArrowheads="1"/>
          </p:cNvSpPr>
          <p:nvPr/>
        </p:nvSpPr>
        <p:spPr bwMode="auto">
          <a:xfrm>
            <a:off x="6760029" y="2914650"/>
            <a:ext cx="3962400" cy="519113"/>
          </a:xfrm>
          <a:prstGeom prst="rect">
            <a:avLst/>
          </a:prstGeom>
          <a:solidFill>
            <a:srgbClr val="92D050"/>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kể</a:t>
            </a:r>
            <a:r>
              <a:rPr lang="en-US" altLang="en-US" sz="2800" dirty="0"/>
              <a:t> </a:t>
            </a:r>
            <a:r>
              <a:rPr lang="en-US" altLang="en-US" sz="2800" dirty="0" err="1"/>
              <a:t>chuyện</a:t>
            </a:r>
            <a:r>
              <a:rPr lang="en-US" altLang="en-US" sz="2800" dirty="0"/>
              <a:t> </a:t>
            </a:r>
            <a:r>
              <a:rPr lang="en-US" altLang="en-US" sz="2800" dirty="0" err="1"/>
              <a:t>cổ</a:t>
            </a:r>
            <a:r>
              <a:rPr lang="en-US" altLang="en-US" sz="2800" dirty="0"/>
              <a:t> </a:t>
            </a:r>
            <a:r>
              <a:rPr lang="en-US" altLang="en-US" sz="2800" dirty="0" err="1"/>
              <a:t>tích</a:t>
            </a:r>
            <a:r>
              <a:rPr lang="en-US" altLang="en-US" sz="2800" dirty="0"/>
              <a:t>.</a:t>
            </a:r>
          </a:p>
        </p:txBody>
      </p:sp>
      <p:sp>
        <p:nvSpPr>
          <p:cNvPr id="7" name="Text Box 36"/>
          <p:cNvSpPr txBox="1">
            <a:spLocks noChangeArrowheads="1"/>
          </p:cNvSpPr>
          <p:nvPr/>
        </p:nvSpPr>
        <p:spPr bwMode="auto">
          <a:xfrm>
            <a:off x="6760029" y="4113213"/>
            <a:ext cx="3962400" cy="519112"/>
          </a:xfrm>
          <a:prstGeom prst="rect">
            <a:avLst/>
          </a:prstGeom>
          <a:solidFill>
            <a:srgbClr val="92D050"/>
          </a:solidFill>
          <a:ln>
            <a:solidFill>
              <a:schemeClr val="tx1"/>
            </a:solidFill>
          </a:ln>
          <a:effectLst/>
        </p:spPr>
        <p:txBody>
          <a:bodyPr wrap="square">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a:t>giúp dân gặt lúa.</a:t>
            </a:r>
          </a:p>
        </p:txBody>
      </p:sp>
      <p:sp>
        <p:nvSpPr>
          <p:cNvPr id="8" name="Text Box 37"/>
          <p:cNvSpPr txBox="1">
            <a:spLocks noChangeArrowheads="1"/>
          </p:cNvSpPr>
          <p:nvPr/>
        </p:nvSpPr>
        <p:spPr bwMode="auto">
          <a:xfrm>
            <a:off x="6760029" y="5122863"/>
            <a:ext cx="3962400" cy="523220"/>
          </a:xfrm>
          <a:prstGeom prst="rect">
            <a:avLst/>
          </a:prstGeom>
          <a:solidFill>
            <a:srgbClr val="92D050"/>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a:t>bay l</a:t>
            </a:r>
            <a:r>
              <a:rPr lang="vi-VN" altLang="en-US" sz="2800" dirty="0"/>
              <a:t>ư</a:t>
            </a:r>
            <a:r>
              <a:rPr lang="en-US" altLang="en-US" sz="2800" dirty="0" err="1"/>
              <a:t>ợn</a:t>
            </a:r>
            <a:r>
              <a:rPr lang="en-US" altLang="en-US" sz="2800" dirty="0"/>
              <a:t> </a:t>
            </a:r>
            <a:r>
              <a:rPr lang="en-US" altLang="en-US" sz="2800" dirty="0" err="1"/>
              <a:t>trên</a:t>
            </a:r>
            <a:r>
              <a:rPr lang="en-US" altLang="en-US" sz="2800" dirty="0"/>
              <a:t> </a:t>
            </a:r>
            <a:r>
              <a:rPr lang="en-US" altLang="en-US" sz="2800" dirty="0" err="1"/>
              <a:t>cánh</a:t>
            </a:r>
            <a:r>
              <a:rPr lang="en-US" altLang="en-US" sz="2800" dirty="0"/>
              <a:t> </a:t>
            </a:r>
            <a:r>
              <a:rPr lang="en-US" altLang="en-US" sz="2800" dirty="0" err="1"/>
              <a:t>đồng</a:t>
            </a:r>
            <a:r>
              <a:rPr lang="en-US" altLang="en-US" sz="2800" dirty="0"/>
              <a:t>.</a:t>
            </a:r>
          </a:p>
        </p:txBody>
      </p:sp>
      <p:sp>
        <p:nvSpPr>
          <p:cNvPr id="9" name="Line 38"/>
          <p:cNvSpPr>
            <a:spLocks noChangeShapeType="1"/>
          </p:cNvSpPr>
          <p:nvPr/>
        </p:nvSpPr>
        <p:spPr bwMode="auto">
          <a:xfrm>
            <a:off x="5083810" y="3251200"/>
            <a:ext cx="1671955" cy="2146935"/>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1" name="Line 39"/>
          <p:cNvSpPr>
            <a:spLocks noChangeShapeType="1"/>
          </p:cNvSpPr>
          <p:nvPr/>
        </p:nvSpPr>
        <p:spPr bwMode="auto">
          <a:xfrm flipV="1">
            <a:off x="5083629" y="3135086"/>
            <a:ext cx="1676400" cy="1182914"/>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2" name="Line 40"/>
          <p:cNvSpPr>
            <a:spLocks noChangeShapeType="1"/>
          </p:cNvSpPr>
          <p:nvPr/>
        </p:nvSpPr>
        <p:spPr bwMode="auto">
          <a:xfrm flipV="1">
            <a:off x="5083629" y="4318000"/>
            <a:ext cx="1676400" cy="1143000"/>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3" name="Text Box 51"/>
          <p:cNvSpPr txBox="1">
            <a:spLocks noChangeArrowheads="1"/>
          </p:cNvSpPr>
          <p:nvPr/>
        </p:nvSpPr>
        <p:spPr bwMode="auto">
          <a:xfrm>
            <a:off x="1926091" y="2914650"/>
            <a:ext cx="3157537" cy="519113"/>
          </a:xfrm>
          <a:prstGeom prst="rect">
            <a:avLst/>
          </a:prstGeom>
          <a:solidFill>
            <a:schemeClr val="accent2">
              <a:lumMod val="40000"/>
              <a:lumOff val="60000"/>
            </a:schemeClr>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Đàn</a:t>
            </a:r>
            <a:r>
              <a:rPr lang="en-US" altLang="en-US" sz="2800" dirty="0"/>
              <a:t> </a:t>
            </a:r>
            <a:r>
              <a:rPr lang="en-US" altLang="en-US" sz="2800" dirty="0" err="1"/>
              <a:t>cò</a:t>
            </a:r>
            <a:r>
              <a:rPr lang="en-US" altLang="en-US" sz="2800" dirty="0"/>
              <a:t> </a:t>
            </a:r>
            <a:r>
              <a:rPr lang="en-US" altLang="en-US" sz="2800" dirty="0" err="1"/>
              <a:t>trắng</a:t>
            </a:r>
            <a:endParaRPr lang="en-US" altLang="en-US" sz="2800" dirty="0"/>
          </a:p>
        </p:txBody>
      </p:sp>
      <p:sp>
        <p:nvSpPr>
          <p:cNvPr id="14" name="Text Box 52"/>
          <p:cNvSpPr txBox="1">
            <a:spLocks noChangeArrowheads="1"/>
          </p:cNvSpPr>
          <p:nvPr/>
        </p:nvSpPr>
        <p:spPr bwMode="auto">
          <a:xfrm>
            <a:off x="1926092" y="3981450"/>
            <a:ext cx="3157536" cy="519113"/>
          </a:xfrm>
          <a:prstGeom prst="rect">
            <a:avLst/>
          </a:prstGeom>
          <a:solidFill>
            <a:schemeClr val="accent2">
              <a:lumMod val="40000"/>
              <a:lumOff val="60000"/>
            </a:schemeClr>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Bà</a:t>
            </a:r>
            <a:r>
              <a:rPr lang="en-US" altLang="en-US" sz="2800" dirty="0"/>
              <a:t> </a:t>
            </a:r>
            <a:r>
              <a:rPr lang="en-US" altLang="en-US" sz="2800" dirty="0" err="1"/>
              <a:t>em</a:t>
            </a:r>
            <a:endParaRPr lang="en-US" altLang="en-US" sz="2800" dirty="0"/>
          </a:p>
        </p:txBody>
      </p:sp>
      <p:sp>
        <p:nvSpPr>
          <p:cNvPr id="15" name="Text Box 53"/>
          <p:cNvSpPr txBox="1">
            <a:spLocks noChangeArrowheads="1"/>
          </p:cNvSpPr>
          <p:nvPr/>
        </p:nvSpPr>
        <p:spPr bwMode="auto">
          <a:xfrm>
            <a:off x="10036629" y="355600"/>
            <a:ext cx="457200" cy="523220"/>
          </a:xfrm>
          <a:prstGeom prst="rect">
            <a:avLst/>
          </a:prstGeom>
          <a:noFill/>
          <a:ln>
            <a:noFill/>
          </a:ln>
          <a:effectLst/>
        </p:spPr>
        <p:txBody>
          <a:bodyPr>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endParaRPr lang="vi-V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vị ngữ trong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95889" y="380526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635000"/>
            <a:ext cx="953951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14000"/>
              </a:lnSpc>
              <a:buFontTx/>
              <a:buNone/>
            </a:pPr>
            <a:r>
              <a:rPr lang="en-US" altLang="en-US" sz="2800" b="1"/>
              <a:t>	Bài 3. Quan sát tranh vẽ dưới đây rồi nói từ 3 đến 5 câu kể </a:t>
            </a:r>
            <a:r>
              <a:rPr lang="en-US" altLang="en-US" sz="2800" b="1" i="1"/>
              <a:t> Ai làm gì ? </a:t>
            </a:r>
            <a:r>
              <a:rPr lang="en-US" altLang="en-US" sz="2800" b="1"/>
              <a:t>miêu tả hoạt động của các nhân vật trong tranh.</a:t>
            </a:r>
          </a:p>
        </p:txBody>
      </p:sp>
      <p:pic>
        <p:nvPicPr>
          <p:cNvPr id="4" name="Picture 16" descr="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054" t="2289" r="795" b="2614"/>
          <a:stretch>
            <a:fillRect/>
          </a:stretch>
        </p:blipFill>
        <p:spPr bwMode="auto">
          <a:xfrm>
            <a:off x="1611085" y="1843313"/>
            <a:ext cx="8955315" cy="4223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a:latin typeface="Times New Roman" panose="02020603050405020304" pitchFamily="18" charset="0"/>
                <a:cs typeface="Times New Roman" panose="02020603050405020304" pitchFamily="18" charset="0"/>
              </a:rPr>
              <a:t>Ví dụ: </a:t>
            </a:r>
          </a:p>
          <a:p>
            <a:pPr algn="just"/>
            <a:r>
              <a:rPr lang="en-US" sz="3200">
                <a:latin typeface="Times New Roman" panose="02020603050405020304" pitchFamily="18" charset="0"/>
                <a:cs typeface="Times New Roman" panose="02020603050405020304" pitchFamily="18" charset="0"/>
              </a:rPr>
              <a:t>	Trong giờ ra chơi, sân trường thật náo nhiệt. Dưới bóng mát của cây bàng, mấy bạn đứng túm tụm đọc truyện. Giữa sân, các bạn nam chơi đá cầu. Cạnh đó, mấy bạn nữ chơi nhảy dây.</a:t>
            </a:r>
          </a:p>
          <a:p>
            <a:pPr algn="just"/>
            <a:endParaRPr 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vị ngữ trong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95889" y="380526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s 2"/>
          <p:cNvSpPr/>
          <p:nvPr/>
        </p:nvSpPr>
        <p:spPr>
          <a:xfrm rot="300000">
            <a:off x="-178435" y="5708015"/>
            <a:ext cx="12371070" cy="1969770"/>
          </a:xfrm>
          <a:prstGeom prst="rect">
            <a:avLst/>
          </a:prstGeom>
          <a:solidFill>
            <a:srgbClr val="F4A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875280" y="1929130"/>
            <a:ext cx="6583680" cy="1014730"/>
          </a:xfrm>
          <a:prstGeom prst="rect">
            <a:avLst/>
          </a:prstGeom>
          <a:noFill/>
        </p:spPr>
        <p:txBody>
          <a:bodyPr wrap="square" rtlCol="0">
            <a:spAutoFit/>
          </a:bodyPr>
          <a:lstStyle/>
          <a:p>
            <a:pPr algn="ctr"/>
            <a:r>
              <a:rPr lang="vi-VN" altLang="en-US" sz="6000" b="1">
                <a:solidFill>
                  <a:srgbClr val="FF0000"/>
                </a:solidFill>
              </a:rPr>
              <a:t>VẬN DỤNG</a:t>
            </a:r>
          </a:p>
        </p:txBody>
      </p:sp>
      <p:pic>
        <p:nvPicPr>
          <p:cNvPr id="10" name="Picture 9" descr="453ac18e1a055036e8e3ef0e631aa73c"/>
          <p:cNvPicPr>
            <a:picLocks noChangeAspect="1"/>
          </p:cNvPicPr>
          <p:nvPr/>
        </p:nvPicPr>
        <p:blipFill>
          <a:blip r:embed="rId3">
            <a:clrChange>
              <a:clrFrom>
                <a:srgbClr val="F4EFDC">
                  <a:alpha val="100000"/>
                </a:srgbClr>
              </a:clrFrom>
              <a:clrTo>
                <a:srgbClr val="F4EFDC">
                  <a:alpha val="100000"/>
                  <a:alpha val="0"/>
                </a:srgbClr>
              </a:clrTo>
            </a:clrChange>
            <a:extLst>
              <a:ext uri="{BEBA8EAE-BF5A-486C-A8C5-ECC9F3942E4B}">
                <a14:imgProps xmlns:a14="http://schemas.microsoft.com/office/drawing/2010/main">
                  <a14:imgLayer r:embed="rId4">
                    <a14:imgEffect>
                      <a14:backgroundRemoval t="9591" b="93961" l="5142" r="98227">
                        <a14:foregroundMark x1="35461" y1="24512" x2="59752" y2="38366"/>
                        <a14:foregroundMark x1="59752" y1="38366" x2="40071" y2="41563"/>
                        <a14:foregroundMark x1="40071" y1="41563" x2="48227" y2="28242"/>
                        <a14:foregroundMark x1="48227" y1="28242" x2="28723" y2="38544"/>
                        <a14:foregroundMark x1="28723" y1="38544" x2="64184" y2="30018"/>
                        <a14:foregroundMark x1="64184" y1="30018" x2="66312" y2="62700"/>
                        <a14:foregroundMark x1="66312" y1="62700" x2="75532" y2="44583"/>
                        <a14:foregroundMark x1="75532" y1="44583" x2="56206" y2="68384"/>
                        <a14:foregroundMark x1="56206" y1="68384" x2="28369" y2="68206"/>
                        <a14:foregroundMark x1="36348" y1="31261" x2="70035" y2="42274"/>
                        <a14:foregroundMark x1="37943" y1="28597" x2="51773" y2="33393"/>
                        <a14:foregroundMark x1="51773" y1="33393" x2="57979" y2="38899"/>
                        <a14:foregroundMark x1="42730" y1="40675" x2="68440" y2="42984"/>
                        <a14:foregroundMark x1="68440" y1="42984" x2="43262" y2="63410"/>
                        <a14:foregroundMark x1="43262" y1="63410" x2="54078" y2="76554"/>
                        <a14:foregroundMark x1="54078" y1="76554" x2="23582" y2="77087"/>
                        <a14:foregroundMark x1="23582" y1="77087" x2="12589" y2="69627"/>
                        <a14:foregroundMark x1="12589" y1="69627" x2="12411" y2="69449"/>
                        <a14:foregroundMark x1="20390" y1="77798" x2="18972" y2="84902"/>
                        <a14:foregroundMark x1="20922" y1="83837" x2="20922" y2="83837"/>
                        <a14:foregroundMark x1="20922" y1="79929" x2="21631" y2="83304"/>
                        <a14:foregroundMark x1="19149" y1="80817" x2="17199" y2="84547"/>
                        <a14:foregroundMark x1="43794" y1="93606" x2="89007" y2="85613"/>
                        <a14:foregroundMark x1="88121" y1="43694" x2="82447" y2="53108"/>
                        <a14:foregroundMark x1="88121" y1="44050" x2="97695" y2="43339"/>
                        <a14:foregroundMark x1="86879" y1="53996" x2="98404" y2="44583"/>
                        <a14:foregroundMark x1="81206" y1="50089" x2="76241" y2="60746"/>
                        <a14:foregroundMark x1="81738" y1="36945" x2="74291" y2="65187"/>
                        <a14:foregroundMark x1="82270" y1="30906" x2="74291" y2="63055"/>
                        <a14:foregroundMark x1="80319" y1="28597" x2="65426" y2="76909"/>
                        <a14:foregroundMark x1="72872" y1="41918" x2="59929" y2="77265"/>
                        <a14:foregroundMark x1="72872" y1="25577" x2="53901" y2="61101"/>
                        <a14:foregroundMark x1="64362" y1="36945" x2="47872" y2="55062"/>
                        <a14:foregroundMark x1="60638" y1="33570" x2="59574" y2="58437"/>
                        <a14:foregroundMark x1="60106" y1="36590" x2="60106" y2="63055"/>
                        <a14:foregroundMark x1="10993" y1="13499" x2="51596" y2="15098"/>
                        <a14:foregroundMark x1="22695" y1="26821" x2="11348" y2="45471"/>
                        <a14:foregroundMark x1="11348" y1="45471" x2="19858" y2="51687"/>
                        <a14:foregroundMark x1="26773" y1="38544" x2="21454" y2="55773"/>
                        <a14:foregroundMark x1="17908" y1="52398" x2="19681" y2="55062"/>
                        <a14:foregroundMark x1="7624" y1="31616" x2="8511" y2="46714"/>
                        <a14:foregroundMark x1="5496" y1="30906" x2="5496" y2="42629"/>
                        <a14:foregroundMark x1="11879" y1="15453" x2="32801" y2="15453"/>
                        <a14:foregroundMark x1="31738" y1="9769" x2="22695" y2="31972"/>
                        <a14:foregroundMark x1="18972" y1="16519" x2="25355" y2="31972"/>
                        <a14:foregroundMark x1="14362" y1="14742" x2="32801" y2="11190"/>
                        <a14:foregroundMark x1="9397" y1="12433" x2="15957" y2="12433"/>
                        <a14:foregroundMark x1="32624" y1="12078" x2="44504" y2="11190"/>
                        <a14:foregroundMark x1="47695" y1="12078" x2="51950" y2="12078"/>
                        <a14:foregroundMark x1="54965" y1="13144" x2="56915" y2="16519"/>
                        <a14:foregroundMark x1="58333" y1="13144" x2="59397" y2="15808"/>
                        <a14:foregroundMark x1="54078" y1="17229" x2="48936" y2="31261"/>
                        <a14:foregroundMark x1="16844" y1="72114" x2="18085" y2="68739"/>
                        <a14:foregroundMark x1="11348" y1="67140" x2="14362" y2="67851"/>
                        <a14:foregroundMark x1="27305" y1="63766" x2="45213" y2="76377"/>
                        <a14:foregroundMark x1="45213" y1="76377" x2="58156" y2="76377"/>
                        <a14:foregroundMark x1="58156" y1="76377" x2="64184" y2="46181"/>
                        <a14:foregroundMark x1="64184" y1="46181" x2="73050" y2="59503"/>
                        <a14:foregroundMark x1="73050" y1="59503" x2="78546" y2="42451"/>
                        <a14:foregroundMark x1="78546" y1="42451" x2="90071" y2="43517"/>
                        <a14:foregroundMark x1="90071" y1="43517" x2="94681" y2="42629"/>
                        <a14:foregroundMark x1="47163" y1="93606" x2="62943" y2="89876"/>
                        <a14:foregroundMark x1="44681" y1="93961" x2="85461" y2="86856"/>
                        <a14:foregroundMark x1="23582" y1="33215" x2="28014" y2="61456"/>
                        <a14:foregroundMark x1="46277" y1="33925" x2="49645" y2="60391"/>
                        <a14:foregroundMark x1="66312" y1="46359" x2="62057" y2="55417"/>
                      </a14:backgroundRemoval>
                    </a14:imgEffect>
                  </a14:imgLayer>
                </a14:imgProps>
              </a:ext>
            </a:extLst>
          </a:blip>
          <a:stretch>
            <a:fillRect/>
          </a:stretch>
        </p:blipFill>
        <p:spPr>
          <a:xfrm>
            <a:off x="0" y="4105910"/>
            <a:ext cx="4182110" cy="27520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543779" y="969641"/>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a:t>
            </a:r>
            <a:r>
              <a:rPr lang="vi-VN" altLang="en-US" sz="3200">
                <a:solidFill>
                  <a:schemeClr val="tx1"/>
                </a:solidFill>
                <a:latin typeface="Times New Roman" panose="02020603050405020304" pitchFamily="18" charset="0"/>
                <a:cs typeface="Times New Roman" panose="02020603050405020304" pitchFamily="18" charset="0"/>
              </a:rPr>
              <a:t>.</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làm gì?</a:t>
            </a:r>
          </a:p>
          <a:p>
            <a:pPr algn="just">
              <a:spcBef>
                <a:spcPct val="50000"/>
              </a:spcBef>
            </a:pPr>
            <a:r>
              <a:rPr lang="en-US" altLang="en-US" sz="3200" b="1">
                <a:solidFill>
                  <a:schemeClr val="tx1"/>
                </a:solidFill>
                <a:latin typeface="Times New Roman" panose="02020603050405020304" pitchFamily="18" charset="0"/>
              </a:rPr>
              <a:t>2. Câu kể Ai làm gì? thường có những bộ phận nào?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38200" y="877570"/>
            <a:ext cx="10771505" cy="1200329"/>
          </a:xfrm>
          <a:prstGeom prst="rect">
            <a:avLst/>
          </a:prstGeom>
          <a:noFill/>
        </p:spPr>
        <p:txBody>
          <a:bodyPr wrap="square" rtlCol="0">
            <a:spAutoFit/>
          </a:bodyPr>
          <a:lstStyle/>
          <a:p>
            <a:pPr algn="ctr"/>
            <a:r>
              <a:rPr lang="vi-VN" altLang="en-US" sz="3600" dirty="0">
                <a:effectLst>
                  <a:outerShdw blurRad="38100" dist="38100" dir="2700000" algn="tl">
                    <a:srgbClr val="000000">
                      <a:alpha val="43137"/>
                    </a:srgbClr>
                  </a:outerShdw>
                </a:effectLst>
              </a:rPr>
              <a:t>Luyện từ và câu</a:t>
            </a:r>
          </a:p>
          <a:p>
            <a:pPr algn="ctr"/>
            <a:r>
              <a:rPr lang="vi-VN" altLang="en-US" sz="3600" dirty="0">
                <a:solidFill>
                  <a:srgbClr val="FF0000"/>
                </a:solidFill>
                <a:effectLst>
                  <a:outerShdw blurRad="38100" dist="38100" dir="2700000" algn="tl">
                    <a:srgbClr val="000000">
                      <a:alpha val="43137"/>
                    </a:srgbClr>
                  </a:outerShdw>
                </a:effectLst>
              </a:rPr>
              <a:t>Vị ngữ trong câu kể Ai làm gì? (171)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vị ngữ trong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HÌNH THÀNH </a:t>
            </a:r>
          </a:p>
          <a:p>
            <a:pPr algn="ctr"/>
            <a:r>
              <a:rPr lang="vi-VN" altLang="en-US" sz="3600" b="1">
                <a:solidFill>
                  <a:srgbClr val="FF0000"/>
                </a:solidFill>
              </a:rPr>
              <a:t>KIẾN THỨC MỚI</a:t>
            </a:r>
          </a:p>
        </p:txBody>
      </p:sp>
      <p:pic>
        <p:nvPicPr>
          <p:cNvPr id="3" name="Picture 2" descr="pp2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8"/>
          <p:cNvSpPr>
            <a:spLocks noChangeArrowheads="1"/>
          </p:cNvSpPr>
          <p:nvPr/>
        </p:nvSpPr>
        <p:spPr bwMode="auto">
          <a:xfrm>
            <a:off x="831215" y="1317897"/>
            <a:ext cx="9144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7" name="Rectangle 29"/>
          <p:cNvSpPr>
            <a:spLocks noChangeArrowheads="1"/>
          </p:cNvSpPr>
          <p:nvPr/>
        </p:nvSpPr>
        <p:spPr bwMode="auto">
          <a:xfrm>
            <a:off x="750252" y="1927497"/>
            <a:ext cx="9144001"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8" name="Rectangle 31"/>
          <p:cNvSpPr>
            <a:spLocks noChangeArrowheads="1"/>
          </p:cNvSpPr>
          <p:nvPr/>
        </p:nvSpPr>
        <p:spPr bwMode="auto">
          <a:xfrm>
            <a:off x="1270000" y="713109"/>
            <a:ext cx="9789886" cy="31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2800" b="1" u="sng"/>
              <a:t>I. Nhận xét</a:t>
            </a:r>
          </a:p>
          <a:p>
            <a:pPr algn="just" eaLnBrk="1" hangingPunct="1">
              <a:spcBef>
                <a:spcPct val="0"/>
              </a:spcBef>
              <a:buFontTx/>
              <a:buNone/>
            </a:pPr>
            <a:r>
              <a:rPr lang="en-US" altLang="en-US" sz="2800"/>
              <a:t>Đọc đoạn văn sau và trả lời câu hỏi: </a:t>
            </a:r>
          </a:p>
          <a:p>
            <a:pPr algn="just" eaLnBrk="1" hangingPunct="1">
              <a:spcBef>
                <a:spcPct val="0"/>
              </a:spcBef>
              <a:buFontTx/>
              <a:buNone/>
            </a:pPr>
            <a:r>
              <a:rPr lang="en-US" altLang="en-US" sz="2800"/>
              <a:t>        Hàng trăm con voi đang tiến về bãi. Người các buôn làng kéo về nườm nượp. Mấy anh thanh niên khua chiêng rộn ràng</a:t>
            </a:r>
            <a:r>
              <a:rPr lang="en-US" altLang="en-US" sz="2800" u="sng"/>
              <a:t>.</a:t>
            </a:r>
            <a:r>
              <a:rPr lang="en-US" altLang="en-US" sz="2800"/>
              <a:t> Các bà đeo những vòng bạc, vòng vàng. Các chị mặc những chiếc váy thêu rực rỡ. Hôm nay, Tây Nguyên thật tưng bừng.</a:t>
            </a:r>
          </a:p>
          <a:p>
            <a:pPr algn="just" eaLnBrk="1" hangingPunct="1">
              <a:spcBef>
                <a:spcPct val="0"/>
              </a:spcBef>
              <a:buFontTx/>
              <a:buNone/>
            </a:pPr>
            <a:r>
              <a:rPr lang="en-US" altLang="en-US" sz="2800"/>
              <a:t>							</a:t>
            </a:r>
            <a:r>
              <a:rPr lang="en-US" altLang="en-US" sz="2400"/>
              <a:t>           </a:t>
            </a:r>
            <a:r>
              <a:rPr lang="en-US" altLang="en-US" sz="2400" i="1"/>
              <a:t>Theo </a:t>
            </a:r>
            <a:r>
              <a:rPr lang="en-US" altLang="en-US" sz="2400" b="1"/>
              <a:t>Lê Tấn</a:t>
            </a:r>
          </a:p>
        </p:txBody>
      </p:sp>
      <p:sp>
        <p:nvSpPr>
          <p:cNvPr id="9" name="Text Box 32"/>
          <p:cNvSpPr txBox="1">
            <a:spLocks noChangeArrowheads="1"/>
          </p:cNvSpPr>
          <p:nvPr/>
        </p:nvSpPr>
        <p:spPr bwMode="auto">
          <a:xfrm>
            <a:off x="1270000" y="3856769"/>
            <a:ext cx="9659256" cy="22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70000"/>
              </a:lnSpc>
              <a:spcBef>
                <a:spcPct val="50000"/>
              </a:spcBef>
              <a:buFontTx/>
              <a:buNone/>
            </a:pPr>
            <a:r>
              <a:rPr lang="en-US" altLang="en-US" sz="2800"/>
              <a:t>1. Tìm các câu kể </a:t>
            </a:r>
            <a:r>
              <a:rPr lang="en-US" altLang="en-US" sz="2800" b="1"/>
              <a:t>Ai làm gì?</a:t>
            </a:r>
            <a:r>
              <a:rPr lang="en-US" altLang="en-US" sz="2800"/>
              <a:t> Trong đoạn văn trên.</a:t>
            </a:r>
          </a:p>
          <a:p>
            <a:pPr algn="just" eaLnBrk="1" hangingPunct="1">
              <a:lnSpc>
                <a:spcPct val="70000"/>
              </a:lnSpc>
              <a:spcBef>
                <a:spcPct val="50000"/>
              </a:spcBef>
              <a:buFontTx/>
              <a:buNone/>
            </a:pPr>
            <a:r>
              <a:rPr lang="en-US" altLang="en-US" sz="2800"/>
              <a:t>2. Xác định vị ngữ trong mỗi câu vừa tìmđược.</a:t>
            </a:r>
          </a:p>
          <a:p>
            <a:pPr algn="just" eaLnBrk="1" hangingPunct="1">
              <a:lnSpc>
                <a:spcPct val="70000"/>
              </a:lnSpc>
              <a:spcBef>
                <a:spcPct val="50000"/>
              </a:spcBef>
              <a:buFontTx/>
              <a:buNone/>
            </a:pPr>
            <a:r>
              <a:rPr lang="en-US" altLang="en-US" sz="2800"/>
              <a:t>3. Nêu ý nghĩa của vị ngữ.</a:t>
            </a:r>
          </a:p>
          <a:p>
            <a:pPr algn="just" eaLnBrk="1" hangingPunct="1">
              <a:lnSpc>
                <a:spcPct val="70000"/>
              </a:lnSpc>
              <a:spcBef>
                <a:spcPct val="50000"/>
              </a:spcBef>
              <a:buFontTx/>
              <a:buNone/>
            </a:pPr>
            <a:r>
              <a:rPr lang="en-US" altLang="en-US" sz="2800"/>
              <a:t>4.Cho biết vị ngữ trong các câu trên do từ ngữ nào tạo thành.Chọn ý đúng </a:t>
            </a:r>
            <a:r>
              <a:rPr lang="en-US" altLang="en-US" sz="2800">
                <a:sym typeface="Wingdings" panose="05000000000000000000" pitchFamily="2" charset="2"/>
              </a:rPr>
              <a:t>(SGK)</a:t>
            </a:r>
            <a:endParaRPr lang="en-US" altLang="en-US" sz="2800"/>
          </a:p>
        </p:txBody>
      </p:sp>
      <p:sp>
        <p:nvSpPr>
          <p:cNvPr id="10" name="Line 44"/>
          <p:cNvSpPr>
            <a:spLocks noChangeShapeType="1"/>
          </p:cNvSpPr>
          <p:nvPr/>
        </p:nvSpPr>
        <p:spPr bwMode="auto">
          <a:xfrm>
            <a:off x="2090328" y="1971040"/>
            <a:ext cx="50981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5"/>
          <p:cNvSpPr>
            <a:spLocks noChangeShapeType="1"/>
          </p:cNvSpPr>
          <p:nvPr/>
        </p:nvSpPr>
        <p:spPr bwMode="auto">
          <a:xfrm>
            <a:off x="7373528" y="1967411"/>
            <a:ext cx="35741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6"/>
          <p:cNvSpPr>
            <a:spLocks noChangeShapeType="1"/>
          </p:cNvSpPr>
          <p:nvPr/>
        </p:nvSpPr>
        <p:spPr bwMode="auto">
          <a:xfrm>
            <a:off x="1440814" y="2413725"/>
            <a:ext cx="20755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47"/>
          <p:cNvSpPr>
            <a:spLocks noChangeShapeType="1"/>
          </p:cNvSpPr>
          <p:nvPr/>
        </p:nvSpPr>
        <p:spPr bwMode="auto">
          <a:xfrm>
            <a:off x="3737701" y="2413725"/>
            <a:ext cx="6008914"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1288415" y="1644969"/>
            <a:ext cx="9789886" cy="2163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Rectangle 7"/>
          <p:cNvSpPr>
            <a:spLocks noChangeArrowheads="1"/>
          </p:cNvSpPr>
          <p:nvPr/>
        </p:nvSpPr>
        <p:spPr bwMode="auto">
          <a:xfrm>
            <a:off x="1694724" y="1133475"/>
            <a:ext cx="8534400" cy="101473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 con voi đang tiến về bãi.</a:t>
            </a:r>
          </a:p>
          <a:p>
            <a:pPr>
              <a:spcBef>
                <a:spcPct val="0"/>
              </a:spcBef>
              <a:buFontTx/>
              <a:buNone/>
            </a:pPr>
            <a:endParaRPr lang="en-US" altLang="en-US" sz="2800">
              <a:solidFill>
                <a:srgbClr val="0000FF"/>
              </a:solidFill>
            </a:endParaRPr>
          </a:p>
        </p:txBody>
      </p:sp>
      <p:sp>
        <p:nvSpPr>
          <p:cNvPr id="16" name="Rectangle 8"/>
          <p:cNvSpPr>
            <a:spLocks noChangeArrowheads="1"/>
          </p:cNvSpPr>
          <p:nvPr/>
        </p:nvSpPr>
        <p:spPr bwMode="auto">
          <a:xfrm>
            <a:off x="1694724" y="1954301"/>
            <a:ext cx="81454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Người các buôn làng kéo về nườm nượp.</a:t>
            </a:r>
          </a:p>
          <a:p>
            <a:pPr>
              <a:spcBef>
                <a:spcPct val="0"/>
              </a:spcBef>
              <a:buFontTx/>
              <a:buNone/>
            </a:pPr>
            <a:endParaRPr lang="en-US" altLang="en-US" sz="2800">
              <a:solidFill>
                <a:srgbClr val="0000FF"/>
              </a:solidFill>
            </a:endParaRPr>
          </a:p>
        </p:txBody>
      </p:sp>
      <p:sp>
        <p:nvSpPr>
          <p:cNvPr id="17" name="Rectangle 9"/>
          <p:cNvSpPr>
            <a:spLocks noChangeArrowheads="1"/>
          </p:cNvSpPr>
          <p:nvPr/>
        </p:nvSpPr>
        <p:spPr bwMode="auto">
          <a:xfrm>
            <a:off x="1714679" y="2900257"/>
            <a:ext cx="876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Mấy anh thanh niên khua chiêng rộn ràng.</a:t>
            </a:r>
          </a:p>
          <a:p>
            <a:pPr>
              <a:spcBef>
                <a:spcPct val="0"/>
              </a:spcBef>
              <a:buFontTx/>
              <a:buNone/>
            </a:pPr>
            <a:endParaRPr lang="en-US" altLang="en-US" sz="2800">
              <a:solidFill>
                <a:srgbClr val="0000FF"/>
              </a:solidFill>
            </a:endParaRPr>
          </a:p>
        </p:txBody>
      </p:sp>
      <p:sp>
        <p:nvSpPr>
          <p:cNvPr id="18" name="Rectangle 10"/>
          <p:cNvSpPr>
            <a:spLocks noChangeArrowheads="1"/>
          </p:cNvSpPr>
          <p:nvPr/>
        </p:nvSpPr>
        <p:spPr bwMode="auto">
          <a:xfrm>
            <a:off x="860425" y="527050"/>
            <a:ext cx="93687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a:solidFill>
                  <a:srgbClr val="FF3300"/>
                </a:solidFill>
              </a:rPr>
              <a:t>2. Xác định vị ngữ trong mỗi câu vừa tìm được.</a:t>
            </a:r>
          </a:p>
        </p:txBody>
      </p:sp>
      <p:sp>
        <p:nvSpPr>
          <p:cNvPr id="19" name="Rectangle 14"/>
          <p:cNvSpPr>
            <a:spLocks noChangeArrowheads="1"/>
          </p:cNvSpPr>
          <p:nvPr/>
        </p:nvSpPr>
        <p:spPr bwMode="auto">
          <a:xfrm>
            <a:off x="781685" y="4449445"/>
            <a:ext cx="10628630" cy="2011045"/>
          </a:xfrm>
          <a:prstGeom prst="rect">
            <a:avLst/>
          </a:prstGeom>
          <a:noFill/>
          <a:ln>
            <a:no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nSpc>
                <a:spcPct val="130000"/>
              </a:lnSpc>
              <a:defRPr/>
            </a:pPr>
            <a:r>
              <a:rPr lang="en-US" altLang="en-US" sz="3200" b="1" dirty="0">
                <a:solidFill>
                  <a:srgbClr val="FF3300"/>
                </a:solidFill>
              </a:rPr>
              <a:t>3. Ý </a:t>
            </a:r>
            <a:r>
              <a:rPr lang="en-US" altLang="en-US" sz="3200" b="1" dirty="0" err="1">
                <a:solidFill>
                  <a:srgbClr val="FF3300"/>
                </a:solidFill>
              </a:rPr>
              <a:t>nghĩa</a:t>
            </a:r>
            <a:r>
              <a:rPr lang="en-US" altLang="en-US" sz="3200" b="1" dirty="0">
                <a:solidFill>
                  <a:srgbClr val="FF3300"/>
                </a:solidFill>
              </a:rPr>
              <a:t> </a:t>
            </a:r>
            <a:r>
              <a:rPr lang="en-US" altLang="en-US" sz="3200" b="1" dirty="0" err="1">
                <a:solidFill>
                  <a:srgbClr val="FF3300"/>
                </a:solidFill>
              </a:rPr>
              <a:t>của</a:t>
            </a:r>
            <a:r>
              <a:rPr lang="en-US" altLang="en-US" sz="3200" b="1" dirty="0">
                <a:solidFill>
                  <a:srgbClr val="FF3300"/>
                </a:solidFill>
              </a:rPr>
              <a:t> </a:t>
            </a:r>
            <a:r>
              <a:rPr lang="en-US" altLang="en-US" sz="3200" b="1" dirty="0" err="1">
                <a:solidFill>
                  <a:srgbClr val="FF3300"/>
                </a:solidFill>
              </a:rPr>
              <a:t>vị</a:t>
            </a:r>
            <a:r>
              <a:rPr lang="en-US" altLang="en-US" sz="3200" b="1" dirty="0">
                <a:solidFill>
                  <a:srgbClr val="FF3300"/>
                </a:solidFill>
              </a:rPr>
              <a:t> </a:t>
            </a:r>
            <a:r>
              <a:rPr lang="en-US" altLang="en-US" sz="3200" b="1" dirty="0" err="1">
                <a:solidFill>
                  <a:srgbClr val="FF3300"/>
                </a:solidFill>
              </a:rPr>
              <a:t>ngữ</a:t>
            </a:r>
            <a:r>
              <a:rPr lang="en-US" altLang="en-US" sz="3200" b="1" dirty="0">
                <a:solidFill>
                  <a:srgbClr val="FF3300"/>
                </a:solidFill>
              </a:rPr>
              <a:t>:</a:t>
            </a:r>
          </a:p>
          <a:p>
            <a:pPr>
              <a:lnSpc>
                <a:spcPct val="130000"/>
              </a:lnSpc>
              <a:defRPr/>
            </a:pPr>
            <a:r>
              <a:rPr altLang="en-US" sz="3200"/>
              <a:t>Nêu hoạt động của người, của con vật nói đến ở </a:t>
            </a:r>
            <a:r>
              <a:rPr lang="vi-VN" sz="3200"/>
              <a:t>chủ ngữ</a:t>
            </a:r>
            <a:r>
              <a:rPr altLang="en-US" sz="3200"/>
              <a:t> hoặc cây cối ( đồ vật) nói đến ở </a:t>
            </a:r>
            <a:r>
              <a:rPr lang="vi-VN" sz="3200"/>
              <a:t>chủ ngữ</a:t>
            </a:r>
            <a:r>
              <a:rPr altLang="en-US" sz="3200"/>
              <a:t> đ</a:t>
            </a:r>
            <a:r>
              <a:rPr lang="vi-VN" sz="3200"/>
              <a:t>ược </a:t>
            </a:r>
            <a:r>
              <a:rPr altLang="en-US" sz="3200"/>
              <a:t>nhân hóa.</a:t>
            </a:r>
          </a:p>
        </p:txBody>
      </p:sp>
      <p:sp>
        <p:nvSpPr>
          <p:cNvPr id="20" name="Text Box 16"/>
          <p:cNvSpPr txBox="1">
            <a:spLocks noChangeArrowheads="1"/>
          </p:cNvSpPr>
          <p:nvPr/>
        </p:nvSpPr>
        <p:spPr bwMode="auto">
          <a:xfrm>
            <a:off x="9717314" y="-228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sz="1800"/>
          </a:p>
        </p:txBody>
      </p:sp>
      <p:sp>
        <p:nvSpPr>
          <p:cNvPr id="21" name="Line 18"/>
          <p:cNvSpPr>
            <a:spLocks noChangeShapeType="1"/>
          </p:cNvSpPr>
          <p:nvPr/>
        </p:nvSpPr>
        <p:spPr bwMode="auto">
          <a:xfrm flipV="1">
            <a:off x="5199923" y="1666875"/>
            <a:ext cx="2587171"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9"/>
          <p:cNvSpPr>
            <a:spLocks noChangeShapeType="1"/>
          </p:cNvSpPr>
          <p:nvPr/>
        </p:nvSpPr>
        <p:spPr bwMode="auto">
          <a:xfrm>
            <a:off x="5533750" y="2473185"/>
            <a:ext cx="3018973" cy="14515"/>
          </a:xfrm>
          <a:prstGeom prst="line">
            <a:avLst/>
          </a:prstGeom>
          <a:noFill/>
          <a:ln w="28575" cmpd="thickThin">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0"/>
          <p:cNvSpPr>
            <a:spLocks noChangeShapeType="1"/>
          </p:cNvSpPr>
          <p:nvPr/>
        </p:nvSpPr>
        <p:spPr bwMode="auto">
          <a:xfrm>
            <a:off x="5397676" y="3414245"/>
            <a:ext cx="3396346"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p:nvPr/>
        </p:nvCxnSpPr>
        <p:spPr>
          <a:xfrm flipH="1">
            <a:off x="5029381" y="1133475"/>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3208" y="1995946"/>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239832" y="2966033"/>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76436" y="1687806"/>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VN</a:t>
            </a:r>
          </a:p>
        </p:txBody>
      </p:sp>
      <p:sp>
        <p:nvSpPr>
          <p:cNvPr id="26" name="TextBox 25"/>
          <p:cNvSpPr txBox="1"/>
          <p:nvPr/>
        </p:nvSpPr>
        <p:spPr>
          <a:xfrm>
            <a:off x="6740249" y="2432967"/>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VN</a:t>
            </a:r>
          </a:p>
        </p:txBody>
      </p:sp>
      <p:sp>
        <p:nvSpPr>
          <p:cNvPr id="27" name="TextBox 26"/>
          <p:cNvSpPr txBox="1"/>
          <p:nvPr/>
        </p:nvSpPr>
        <p:spPr>
          <a:xfrm>
            <a:off x="6877226" y="3454133"/>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VN</a:t>
            </a:r>
          </a:p>
        </p:txBody>
      </p:sp>
      <p:sp>
        <p:nvSpPr>
          <p:cNvPr id="2" name="Rectangle 9"/>
          <p:cNvSpPr>
            <a:spLocks noChangeArrowheads="1"/>
          </p:cNvSpPr>
          <p:nvPr/>
        </p:nvSpPr>
        <p:spPr bwMode="auto">
          <a:xfrm>
            <a:off x="1714679" y="3705437"/>
            <a:ext cx="87630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a:t>
            </a:r>
            <a:r>
              <a:rPr lang="en-US" altLang="en-US"/>
              <a:t>Cây chuối con nghiêng người nép vào chuối mẹ.</a:t>
            </a:r>
          </a:p>
        </p:txBody>
      </p:sp>
      <p:cxnSp>
        <p:nvCxnSpPr>
          <p:cNvPr id="5" name="Straight Connector 4"/>
          <p:cNvCxnSpPr/>
          <p:nvPr/>
        </p:nvCxnSpPr>
        <p:spPr>
          <a:xfrm flipH="1">
            <a:off x="4388297" y="3630878"/>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26"/>
          <p:cNvSpPr txBox="1"/>
          <p:nvPr/>
        </p:nvSpPr>
        <p:spPr>
          <a:xfrm>
            <a:off x="6687996" y="4164063"/>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VN</a:t>
            </a:r>
          </a:p>
        </p:txBody>
      </p:sp>
      <p:sp>
        <p:nvSpPr>
          <p:cNvPr id="7" name="Line 20"/>
          <p:cNvSpPr>
            <a:spLocks noChangeShapeType="1"/>
          </p:cNvSpPr>
          <p:nvPr/>
        </p:nvSpPr>
        <p:spPr bwMode="auto">
          <a:xfrm>
            <a:off x="4558665" y="4225925"/>
            <a:ext cx="5280660" cy="635"/>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box(in)">
                                      <p:cBhvr>
                                        <p:cTn id="9" dur="500"/>
                                        <p:tgtEl>
                                          <p:spTgt spid="2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4"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trips(down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strips(downLeft)">
                                      <p:cBhvr>
                                        <p:cTn id="54" dur="5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animEffect transition="in" filter="strips(downLeft)">
                                      <p:cBhvr>
                                        <p:cTn id="5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4" grpId="0"/>
      <p:bldP spid="26" grpId="0"/>
      <p:bldP spid="27" grpId="0"/>
      <p:bldP spid="2" grpId="0" animBg="1"/>
      <p:bldP spid="2"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125807" y="1968410"/>
            <a:ext cx="9297083" cy="98361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900">
                <a:latin typeface="Times New Roman" panose="02020603050405020304" pitchFamily="18" charset="0"/>
              </a:rPr>
              <a:t>1. Vị ngữ trong câu kể Ai làm gì ? Nêu lên hoạt động của người, con vật (hoặc đồ vật, cây cối được nhân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Widescreen</PresentationFormat>
  <Paragraphs>124</Paragraphs>
  <Slides>25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.VnArial</vt: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276</cp:revision>
  <dcterms:created xsi:type="dcterms:W3CDTF">2021-08-04T18:52:00Z</dcterms:created>
  <dcterms:modified xsi:type="dcterms:W3CDTF">2023-01-15T13:34:41Z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E9A1414F10A94145962491F6F24C8A0E</vt:lpwstr>
  </property>
  <property fmtid="{D5CDD505-2E9C-101B-9397-08002B2CF9AE}" pid="3" name="KSOProductBuildVer">
    <vt:lpwstr>1033-11.2.0.10426</vt:lpwstr>
  </property>
</Properties>
</file>