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4"/>
  </p:notesMasterIdLst>
  <p:sldIdLst>
    <p:sldId id="445" r:id="rId3"/>
    <p:sldId id="563" r:id="rId4"/>
    <p:sldId id="386" r:id="rId5"/>
    <p:sldId id="565" r:id="rId6"/>
    <p:sldId id="278" r:id="rId7"/>
    <p:sldId id="564" r:id="rId8"/>
    <p:sldId id="447" r:id="rId9"/>
    <p:sldId id="547" r:id="rId10"/>
    <p:sldId id="534" r:id="rId11"/>
    <p:sldId id="460" r:id="rId12"/>
    <p:sldId id="566" r:id="rId13"/>
    <p:sldId id="495" r:id="rId14"/>
    <p:sldId id="548" r:id="rId15"/>
    <p:sldId id="551" r:id="rId16"/>
    <p:sldId id="550" r:id="rId17"/>
    <p:sldId id="552" r:id="rId18"/>
    <p:sldId id="540" r:id="rId19"/>
    <p:sldId id="553" r:id="rId20"/>
    <p:sldId id="292" r:id="rId21"/>
    <p:sldId id="293"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9">
          <p15:clr>
            <a:srgbClr val="A4A3A4"/>
          </p15:clr>
        </p15:guide>
        <p15:guide id="2" pos="3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755"/>
    <a:srgbClr val="00FFCC"/>
    <a:srgbClr val="DDBA59"/>
    <a:srgbClr val="006600"/>
    <a:srgbClr val="004DE6"/>
    <a:srgbClr val="003FBC"/>
    <a:srgbClr val="9900FF"/>
    <a:srgbClr val="FF0066"/>
    <a:srgbClr val="FF66CC"/>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0326" autoAdjust="0"/>
  </p:normalViewPr>
  <p:slideViewPr>
    <p:cSldViewPr snapToGrid="0">
      <p:cViewPr varScale="1">
        <p:scale>
          <a:sx n="77" d="100"/>
          <a:sy n="77" d="100"/>
        </p:scale>
        <p:origin x="854" y="58"/>
      </p:cViewPr>
      <p:guideLst>
        <p:guide orient="horz" pos="2209"/>
        <p:guide pos="3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1/15/2023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496695" y="2169795"/>
            <a:ext cx="9045575" cy="2676525"/>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lnSpc>
                <a:spcPct val="150000"/>
              </a:lnSpc>
              <a:defRPr/>
            </a:pPr>
            <a:r>
              <a:rPr lang="en-US" sz="2800" b="1">
                <a:latin typeface="Times New Roman" panose="02020603050405020304" pitchFamily="18" charset="0"/>
                <a:cs typeface="Times New Roman" panose="02020603050405020304" pitchFamily="18" charset="0"/>
              </a:rPr>
              <a:t>Câu kể </a:t>
            </a:r>
            <a:r>
              <a:rPr lang="en-US" sz="2800" b="1">
                <a:solidFill>
                  <a:srgbClr val="FF0000"/>
                </a:solidFill>
                <a:latin typeface="Times New Roman" panose="02020603050405020304" pitchFamily="18" charset="0"/>
                <a:cs typeface="Times New Roman" panose="02020603050405020304" pitchFamily="18" charset="0"/>
              </a:rPr>
              <a:t>Ai làm gì ?</a:t>
            </a:r>
            <a:r>
              <a:rPr lang="en-US" sz="2800" b="1">
                <a:solidFill>
                  <a:schemeClr val="accent6"/>
                </a:solidFill>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thường gồm hai bộ phận:</a:t>
            </a:r>
          </a:p>
          <a:p>
            <a:pPr algn="just">
              <a:lnSpc>
                <a:spcPct val="150000"/>
              </a:lnSpc>
              <a:defRPr/>
            </a:pPr>
            <a:r>
              <a:rPr lang="en-US" sz="2800" b="1">
                <a:solidFill>
                  <a:schemeClr val="accent6"/>
                </a:solidFill>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 Bộ phận thứ nhất là </a:t>
            </a:r>
            <a:r>
              <a:rPr lang="en-US" sz="2800" b="1" u="sng">
                <a:solidFill>
                  <a:srgbClr val="FF0000"/>
                </a:solidFill>
                <a:latin typeface="Times New Roman" panose="02020603050405020304" pitchFamily="18" charset="0"/>
                <a:cs typeface="Times New Roman" panose="02020603050405020304" pitchFamily="18" charset="0"/>
              </a:rPr>
              <a:t>chủ ngữ </a:t>
            </a:r>
            <a:r>
              <a:rPr lang="en-US" sz="2800" b="1">
                <a:latin typeface="Times New Roman" panose="02020603050405020304" pitchFamily="18" charset="0"/>
                <a:cs typeface="Times New Roman" panose="02020603050405020304" pitchFamily="18" charset="0"/>
              </a:rPr>
              <a:t>trả lời cho câu hỏi: Ai (con gì, cái gì) ?</a:t>
            </a:r>
          </a:p>
          <a:p>
            <a:pPr algn="just">
              <a:lnSpc>
                <a:spcPct val="150000"/>
              </a:lnSpc>
              <a:defRPr/>
            </a:pPr>
            <a:r>
              <a:rPr lang="en-US" sz="2800" b="1">
                <a:latin typeface="Times New Roman" panose="02020603050405020304" pitchFamily="18" charset="0"/>
                <a:cs typeface="Times New Roman" panose="02020603050405020304" pitchFamily="18" charset="0"/>
              </a:rPr>
              <a:t>   - Bộ phận thứ hai là </a:t>
            </a:r>
            <a:r>
              <a:rPr lang="en-US" sz="2800" b="1" u="sng">
                <a:solidFill>
                  <a:srgbClr val="FF0000"/>
                </a:solidFill>
                <a:latin typeface="Times New Roman" panose="02020603050405020304" pitchFamily="18" charset="0"/>
                <a:cs typeface="Times New Roman" panose="02020603050405020304" pitchFamily="18" charset="0"/>
              </a:rPr>
              <a:t>vị ngữ </a:t>
            </a:r>
            <a:r>
              <a:rPr lang="en-US" sz="2800" b="1">
                <a:latin typeface="Times New Roman" panose="02020603050405020304" pitchFamily="18" charset="0"/>
                <a:cs typeface="Times New Roman" panose="02020603050405020304" pitchFamily="18" charset="0"/>
              </a:rPr>
              <a:t>trả lời cho câu hỏi : Làm gì ?</a:t>
            </a:r>
            <a:endParaRPr lang="en-US" sz="2800" b="1" dirty="0">
              <a:latin typeface="Times New Roman" panose="02020603050405020304" pitchFamily="18" charset="0"/>
              <a:cs typeface="Times New Roman" panose="02020603050405020304" pitchFamily="18" charset="0"/>
            </a:endParaRPr>
          </a:p>
        </p:txBody>
      </p:sp>
      <p:sp>
        <p:nvSpPr>
          <p:cNvPr id="4" name="TextBox 4"/>
          <p:cNvSpPr txBox="1">
            <a:spLocks noChangeArrowheads="1"/>
          </p:cNvSpPr>
          <p:nvPr/>
        </p:nvSpPr>
        <p:spPr bwMode="auto">
          <a:xfrm>
            <a:off x="1182232" y="934035"/>
            <a:ext cx="2971800" cy="584775"/>
          </a:xfrm>
          <a:prstGeom prst="rect">
            <a:avLst/>
          </a:prstGeom>
          <a:noFill/>
          <a:ln w="9525">
            <a:noFill/>
            <a:miter lim="800000"/>
          </a:ln>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Ghi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nhớ</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83790" y="1343025"/>
            <a:ext cx="6913245" cy="30981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LUYỆN TẬP THỰC HÀNH</a:t>
            </a:r>
          </a:p>
        </p:txBody>
      </p:sp>
      <p:pic>
        <p:nvPicPr>
          <p:cNvPr id="5" name="Picture 4" descr="957f51e0e82cebbe4ab8c07068d989d2"/>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3299460" y="3712845"/>
            <a:ext cx="5281930" cy="26314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1039585" y="957943"/>
            <a:ext cx="10218057"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a:t>Bài 1. Tìm những câu kể Ai làm gì ? trong đoạn văn sau:</a:t>
            </a:r>
            <a:r>
              <a:rPr lang="en-US" altLang="en-US" sz="2800"/>
              <a:t>      </a:t>
            </a:r>
          </a:p>
          <a:p>
            <a:pPr algn="just">
              <a:lnSpc>
                <a:spcPct val="114000"/>
              </a:lnSpc>
              <a:spcBef>
                <a:spcPct val="50000"/>
              </a:spcBef>
            </a:pPr>
            <a:r>
              <a:rPr lang="en-US" altLang="en-US" sz="2800"/>
              <a:t>	</a:t>
            </a:r>
            <a:r>
              <a:rPr lang="vi-VN" altLang="en-US" sz="2800"/>
              <a:t>Cuộc sống quê tôi gắn bó với cây cọ. Cha tôi làm cho tôi chiếc chổi cọ để quét nhà, quét sân. Mẹ đựng hạt giống đầy móm lá cọ, treo lên gác bếp để gieo cấy mùa sau. Chị tôi đan nón lá cọ, lại biết đan cả mành cọ và làn cọ xuất khẩu.</a:t>
            </a:r>
            <a:endParaRPr lang="en-US" altLang="en-US" sz="2800"/>
          </a:p>
          <a:p>
            <a:pPr algn="just">
              <a:spcBef>
                <a:spcPct val="50000"/>
              </a:spcBef>
            </a:pPr>
            <a:r>
              <a:rPr lang="en-US" sz="2000" b="1" i="1">
                <a:cs typeface="Times New Roman" panose="02020603050405020304" pitchFamily="18" charset="0"/>
              </a:rPr>
              <a:t>							Theo Nguyễn Thái Vận</a:t>
            </a:r>
            <a:endParaRPr lang="en-US" sz="2000">
              <a:latin typeface="Arial" panose="020B0604020202020204" pitchFamily="34" charset="0"/>
            </a:endParaRPr>
          </a:p>
          <a:p>
            <a:pPr algn="just">
              <a:spcBef>
                <a:spcPct val="50000"/>
              </a:spcBef>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1039585" y="957943"/>
            <a:ext cx="10218057"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a:t>Bài 1. Tìm những câu kể Ai làm gì ? trong đoạn văn sau:</a:t>
            </a:r>
            <a:r>
              <a:rPr lang="en-US" altLang="en-US" sz="2800"/>
              <a:t>      </a:t>
            </a:r>
          </a:p>
          <a:p>
            <a:pPr algn="just">
              <a:lnSpc>
                <a:spcPct val="114000"/>
              </a:lnSpc>
              <a:spcBef>
                <a:spcPct val="50000"/>
              </a:spcBef>
            </a:pPr>
            <a:r>
              <a:rPr lang="en-US" altLang="en-US" sz="2800"/>
              <a:t>	</a:t>
            </a:r>
            <a:r>
              <a:rPr lang="vi-VN" altLang="en-US" sz="2800"/>
              <a:t>Cuộc sống quê tôi gắn bó với cây cọ. </a:t>
            </a:r>
            <a:r>
              <a:rPr lang="vi-VN" altLang="en-US" sz="2800">
                <a:solidFill>
                  <a:srgbClr val="FF0000"/>
                </a:solidFill>
              </a:rPr>
              <a:t>Cha tôi làm cho tôi chiếc chổi cọ để quét nhà, quét sân. Mẹ đựng hạt giống đầy móm lá cọ, treo lên gác bếp để gieo cấy mùa sau. Chị tôi đan nón lá cọ, lại biết đan cả mành cọ và làn cọ xuất khẩu.</a:t>
            </a:r>
            <a:endParaRPr lang="en-US" altLang="en-US" sz="2800">
              <a:solidFill>
                <a:srgbClr val="FF0000"/>
              </a:solidFill>
            </a:endParaRPr>
          </a:p>
          <a:p>
            <a:pPr algn="just">
              <a:spcBef>
                <a:spcPct val="50000"/>
              </a:spcBef>
            </a:pPr>
            <a:r>
              <a:rPr lang="en-US" sz="2000" b="1" i="1">
                <a:cs typeface="Times New Roman" panose="02020603050405020304" pitchFamily="18" charset="0"/>
              </a:rPr>
              <a:t>							Theo Nguyễn Thái Vận</a:t>
            </a:r>
            <a:endParaRPr lang="en-US" sz="2000">
              <a:latin typeface="Arial" panose="020B0604020202020204" pitchFamily="34" charset="0"/>
            </a:endParaRPr>
          </a:p>
          <a:p>
            <a:pPr algn="just">
              <a:spcBef>
                <a:spcPct val="50000"/>
              </a:spcBef>
            </a:pPr>
            <a:endParaRPr lang="en-US" altLang="en-US" sz="2000">
              <a:latin typeface="Arial" panose="020B0604020202020204" pitchFamily="34" charset="0"/>
            </a:endParaRPr>
          </a:p>
        </p:txBody>
      </p:sp>
      <p:sp>
        <p:nvSpPr>
          <p:cNvPr id="2" name="Chevron 1"/>
          <p:cNvSpPr/>
          <p:nvPr/>
        </p:nvSpPr>
        <p:spPr>
          <a:xfrm>
            <a:off x="471805" y="5732780"/>
            <a:ext cx="8083550" cy="648970"/>
          </a:xfrm>
          <a:prstGeom prst="chevr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rgbClr val="FF0000"/>
                </a:solidFill>
              </a:rPr>
              <a:t>Nêu dấu hiệu nhận biết câu kể Ai làm gì?</a:t>
            </a:r>
          </a:p>
        </p:txBody>
      </p:sp>
      <p:sp>
        <p:nvSpPr>
          <p:cNvPr id="3" name="Text Box 6"/>
          <p:cNvSpPr txBox="1">
            <a:spLocks noChangeArrowheads="1"/>
          </p:cNvSpPr>
          <p:nvPr/>
        </p:nvSpPr>
        <p:spPr bwMode="auto">
          <a:xfrm>
            <a:off x="485140" y="4446905"/>
            <a:ext cx="11222355" cy="2030095"/>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lnSpc>
                <a:spcPct val="150000"/>
              </a:lnSpc>
              <a:defRPr/>
            </a:pPr>
            <a:r>
              <a:rPr lang="vi-VN" altLang="en-US" sz="2800" b="1">
                <a:latin typeface="Times New Roman" panose="02020603050405020304" pitchFamily="18" charset="0"/>
                <a:cs typeface="Times New Roman" panose="02020603050405020304" pitchFamily="18" charset="0"/>
              </a:rPr>
              <a:t>Dấu hiệu nhận biết câu kể Ai làm gì? là:</a:t>
            </a:r>
          </a:p>
          <a:p>
            <a:pPr algn="just">
              <a:lnSpc>
                <a:spcPct val="150000"/>
              </a:lnSpc>
              <a:defRPr/>
            </a:pPr>
            <a:r>
              <a:rPr lang="en-US" sz="2800" b="1">
                <a:solidFill>
                  <a:schemeClr val="accent6"/>
                </a:solidFill>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 Bộ phận thứ nhất là </a:t>
            </a:r>
            <a:r>
              <a:rPr lang="en-US" sz="2800" b="1" u="sng">
                <a:solidFill>
                  <a:srgbClr val="FF0000"/>
                </a:solidFill>
                <a:latin typeface="Times New Roman" panose="02020603050405020304" pitchFamily="18" charset="0"/>
                <a:cs typeface="Times New Roman" panose="02020603050405020304" pitchFamily="18" charset="0"/>
              </a:rPr>
              <a:t>chủ ngữ </a:t>
            </a:r>
            <a:r>
              <a:rPr lang="en-US" sz="2800" b="1">
                <a:latin typeface="Times New Roman" panose="02020603050405020304" pitchFamily="18" charset="0"/>
                <a:cs typeface="Times New Roman" panose="02020603050405020304" pitchFamily="18" charset="0"/>
              </a:rPr>
              <a:t>trả lời cho câu hỏi: Ai (con gì, cái gì) ?</a:t>
            </a:r>
          </a:p>
          <a:p>
            <a:pPr algn="just">
              <a:lnSpc>
                <a:spcPct val="150000"/>
              </a:lnSpc>
              <a:defRPr/>
            </a:pPr>
            <a:r>
              <a:rPr lang="en-US" sz="2800" b="1">
                <a:latin typeface="Times New Roman" panose="02020603050405020304" pitchFamily="18" charset="0"/>
                <a:cs typeface="Times New Roman" panose="02020603050405020304" pitchFamily="18" charset="0"/>
              </a:rPr>
              <a:t>   - Bộ phận thứ hai là </a:t>
            </a:r>
            <a:r>
              <a:rPr lang="en-US" sz="2800" b="1" u="sng">
                <a:solidFill>
                  <a:srgbClr val="FF0000"/>
                </a:solidFill>
                <a:latin typeface="Times New Roman" panose="02020603050405020304" pitchFamily="18" charset="0"/>
                <a:cs typeface="Times New Roman" panose="02020603050405020304" pitchFamily="18" charset="0"/>
              </a:rPr>
              <a:t>vị ngữ </a:t>
            </a:r>
            <a:r>
              <a:rPr lang="en-US" sz="2800" b="1">
                <a:latin typeface="Times New Roman" panose="02020603050405020304" pitchFamily="18" charset="0"/>
                <a:cs typeface="Times New Roman" panose="02020603050405020304" pitchFamily="18" charset="0"/>
              </a:rPr>
              <a:t>trả lời cho câu hỏi : Làm gì ?</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 grpId="0" bldLvl="0" animBg="1"/>
      <p:bldP spid="2" grpId="1" animBg="1"/>
      <p:bldP spid="3" grpId="0" bldLvl="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cấu tạo cơ bản của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Tìm được bộ phận chủ ngữ và vị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linh hoạt, sáng tạo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khi nói hoặc viết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1286374" y="1148765"/>
            <a:ext cx="959915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spcBef>
                <a:spcPct val="50000"/>
              </a:spcBef>
              <a:buFont typeface="Wingdings" panose="05000000000000000000" pitchFamily="2" charset="2"/>
              <a:buChar char="ü"/>
            </a:pPr>
            <a:r>
              <a:rPr lang="en-US" altLang="en-US" sz="3200">
                <a:solidFill>
                  <a:srgbClr val="7030A0"/>
                </a:solidFill>
                <a:latin typeface="Times New Roman" panose="02020603050405020304" pitchFamily="18" charset="0"/>
                <a:cs typeface="Times New Roman" panose="02020603050405020304" pitchFamily="18" charset="0"/>
              </a:rPr>
              <a:t>Cha tôi làm cho tôi chiếc chổi cọ để quét nhà, quét sân. </a:t>
            </a:r>
          </a:p>
        </p:txBody>
      </p:sp>
      <p:sp>
        <p:nvSpPr>
          <p:cNvPr id="12" name="Text Box 6"/>
          <p:cNvSpPr txBox="1">
            <a:spLocks noChangeArrowheads="1"/>
          </p:cNvSpPr>
          <p:nvPr/>
        </p:nvSpPr>
        <p:spPr bwMode="auto">
          <a:xfrm>
            <a:off x="1286373" y="4000080"/>
            <a:ext cx="94975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lnSpc>
                <a:spcPct val="150000"/>
              </a:lnSpc>
              <a:spcBef>
                <a:spcPct val="50000"/>
              </a:spcBef>
              <a:buFont typeface="Wingdings" panose="05000000000000000000" pitchFamily="2" charset="2"/>
              <a:buChar char="ü"/>
            </a:pPr>
            <a:r>
              <a:rPr lang="en-US" altLang="en-US" sz="3200">
                <a:solidFill>
                  <a:srgbClr val="7030A0"/>
                </a:solidFill>
                <a:latin typeface="Times New Roman" panose="02020603050405020304" pitchFamily="18" charset="0"/>
                <a:cs typeface="Times New Roman" panose="02020603050405020304" pitchFamily="18" charset="0"/>
              </a:rPr>
              <a:t>Chị tôi đan nón lá cọ, lại biết đan cả mành cọ và làn cọ xuất khẩu.</a:t>
            </a:r>
          </a:p>
        </p:txBody>
      </p:sp>
      <p:sp>
        <p:nvSpPr>
          <p:cNvPr id="13" name="Text Box 7"/>
          <p:cNvSpPr txBox="1">
            <a:spLocks noChangeArrowheads="1"/>
          </p:cNvSpPr>
          <p:nvPr/>
        </p:nvSpPr>
        <p:spPr bwMode="auto">
          <a:xfrm>
            <a:off x="1286373" y="2245815"/>
            <a:ext cx="94975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lnSpc>
                <a:spcPct val="150000"/>
              </a:lnSpc>
              <a:spcBef>
                <a:spcPct val="50000"/>
              </a:spcBef>
              <a:buFont typeface="Wingdings" panose="05000000000000000000" pitchFamily="2" charset="2"/>
              <a:buChar char="ü"/>
            </a:pPr>
            <a:r>
              <a:rPr lang="en-US" altLang="en-US" sz="3200">
                <a:solidFill>
                  <a:srgbClr val="7030A0"/>
                </a:solidFill>
                <a:latin typeface="Times New Roman" panose="02020603050405020304" pitchFamily="18" charset="0"/>
                <a:cs typeface="Times New Roman" panose="02020603050405020304" pitchFamily="18" charset="0"/>
              </a:rPr>
              <a:t>Mẹ đựng hạt giống đầy móm cọ, treo lên gác bếp để gieo cấy mùa sau. </a:t>
            </a:r>
          </a:p>
        </p:txBody>
      </p:sp>
      <p:sp>
        <p:nvSpPr>
          <p:cNvPr id="52" name="Text Box 6"/>
          <p:cNvSpPr txBox="1">
            <a:spLocks noChangeArrowheads="1"/>
          </p:cNvSpPr>
          <p:nvPr/>
        </p:nvSpPr>
        <p:spPr bwMode="auto">
          <a:xfrm>
            <a:off x="1286373" y="486640"/>
            <a:ext cx="9831388"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000" b="1">
                <a:latin typeface="Times New Roman" panose="02020603050405020304" pitchFamily="18" charset="0"/>
                <a:cs typeface="Times New Roman" panose="02020603050405020304" pitchFamily="18" charset="0"/>
              </a:rPr>
              <a:t>Bài 2. Tìm chủ ngữ, vị ngữ trong mỗi câu vừa tìm được</a:t>
            </a:r>
          </a:p>
        </p:txBody>
      </p:sp>
      <p:sp>
        <p:nvSpPr>
          <p:cNvPr id="32" name="Text Box 5"/>
          <p:cNvSpPr txBox="1">
            <a:spLocks noChangeArrowheads="1"/>
          </p:cNvSpPr>
          <p:nvPr/>
        </p:nvSpPr>
        <p:spPr bwMode="auto">
          <a:xfrm>
            <a:off x="1097689" y="1163247"/>
            <a:ext cx="101507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14350" indent="-514350" algn="just" eaLnBrk="1" hangingPunct="1">
              <a:spcBef>
                <a:spcPct val="50000"/>
              </a:spcBef>
              <a:buFont typeface="Wingdings" panose="05000000000000000000" pitchFamily="2" charset="2"/>
              <a:buChar char="ü"/>
            </a:pPr>
            <a:r>
              <a:rPr lang="en-US" altLang="en-US" sz="3200">
                <a:solidFill>
                  <a:srgbClr val="7030A0"/>
                </a:solidFill>
                <a:latin typeface="Times New Roman" panose="02020603050405020304" pitchFamily="18" charset="0"/>
                <a:cs typeface="Times New Roman" panose="02020603050405020304" pitchFamily="18" charset="0"/>
              </a:rPr>
              <a:t>Cha tôi   làm cho tôi chiếc chổi cọ để quét nhà, quét sân. </a:t>
            </a:r>
          </a:p>
        </p:txBody>
      </p:sp>
      <p:sp>
        <p:nvSpPr>
          <p:cNvPr id="33" name="Line 12"/>
          <p:cNvSpPr>
            <a:spLocks noChangeShapeType="1"/>
          </p:cNvSpPr>
          <p:nvPr/>
        </p:nvSpPr>
        <p:spPr bwMode="auto">
          <a:xfrm flipH="1">
            <a:off x="2953019" y="1148765"/>
            <a:ext cx="181429" cy="612719"/>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34" name="Text Box 19"/>
          <p:cNvSpPr txBox="1">
            <a:spLocks noChangeArrowheads="1"/>
          </p:cNvSpPr>
          <p:nvPr/>
        </p:nvSpPr>
        <p:spPr bwMode="auto">
          <a:xfrm>
            <a:off x="6185155" y="1613958"/>
            <a:ext cx="927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VN</a:t>
            </a:r>
          </a:p>
        </p:txBody>
      </p:sp>
      <p:sp>
        <p:nvSpPr>
          <p:cNvPr id="35" name="Text Box 20"/>
          <p:cNvSpPr txBox="1">
            <a:spLocks noChangeArrowheads="1"/>
          </p:cNvSpPr>
          <p:nvPr/>
        </p:nvSpPr>
        <p:spPr bwMode="auto">
          <a:xfrm>
            <a:off x="1861275" y="1631990"/>
            <a:ext cx="9776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CN</a:t>
            </a:r>
          </a:p>
        </p:txBody>
      </p:sp>
      <p:sp>
        <p:nvSpPr>
          <p:cNvPr id="36" name="Line 12"/>
          <p:cNvSpPr>
            <a:spLocks noChangeShapeType="1"/>
          </p:cNvSpPr>
          <p:nvPr/>
        </p:nvSpPr>
        <p:spPr bwMode="auto">
          <a:xfrm flipH="1">
            <a:off x="3137738" y="1631990"/>
            <a:ext cx="7573623"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37" name="Line 12"/>
          <p:cNvSpPr>
            <a:spLocks noChangeShapeType="1"/>
          </p:cNvSpPr>
          <p:nvPr/>
        </p:nvSpPr>
        <p:spPr bwMode="auto">
          <a:xfrm flipH="1">
            <a:off x="1679846" y="1631990"/>
            <a:ext cx="1169988"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38" name="Text Box 7"/>
          <p:cNvSpPr txBox="1">
            <a:spLocks noChangeArrowheads="1"/>
          </p:cNvSpPr>
          <p:nvPr/>
        </p:nvSpPr>
        <p:spPr bwMode="auto">
          <a:xfrm>
            <a:off x="1097689" y="2278260"/>
            <a:ext cx="98459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lnSpc>
                <a:spcPct val="150000"/>
              </a:lnSpc>
              <a:spcBef>
                <a:spcPct val="50000"/>
              </a:spcBef>
              <a:buFont typeface="Wingdings" panose="05000000000000000000" pitchFamily="2" charset="2"/>
              <a:buChar char="ü"/>
            </a:pPr>
            <a:r>
              <a:rPr lang="en-US" altLang="en-US" sz="3200">
                <a:solidFill>
                  <a:srgbClr val="7030A0"/>
                </a:solidFill>
                <a:latin typeface="Times New Roman" panose="02020603050405020304" pitchFamily="18" charset="0"/>
                <a:cs typeface="Times New Roman" panose="02020603050405020304" pitchFamily="18" charset="0"/>
              </a:rPr>
              <a:t>Mẹ   đựng hạt giống đầy móm cọ, treo lên gác bếp để gieo cấy mùa sau. </a:t>
            </a:r>
          </a:p>
        </p:txBody>
      </p:sp>
      <p:sp>
        <p:nvSpPr>
          <p:cNvPr id="39" name="Line 12"/>
          <p:cNvSpPr>
            <a:spLocks noChangeShapeType="1"/>
          </p:cNvSpPr>
          <p:nvPr/>
        </p:nvSpPr>
        <p:spPr bwMode="auto">
          <a:xfrm flipH="1">
            <a:off x="1638120" y="2959951"/>
            <a:ext cx="506413"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40" name="Line 12"/>
          <p:cNvSpPr>
            <a:spLocks noChangeShapeType="1"/>
          </p:cNvSpPr>
          <p:nvPr/>
        </p:nvSpPr>
        <p:spPr bwMode="auto">
          <a:xfrm flipH="1">
            <a:off x="2262232" y="2537335"/>
            <a:ext cx="218941" cy="495067"/>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41" name="Line 12"/>
          <p:cNvSpPr>
            <a:spLocks noChangeShapeType="1"/>
          </p:cNvSpPr>
          <p:nvPr/>
        </p:nvSpPr>
        <p:spPr bwMode="auto">
          <a:xfrm flipH="1">
            <a:off x="2481172" y="2959951"/>
            <a:ext cx="8462417"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42" name="Text Box 20"/>
          <p:cNvSpPr txBox="1">
            <a:spLocks noChangeArrowheads="1"/>
          </p:cNvSpPr>
          <p:nvPr/>
        </p:nvSpPr>
        <p:spPr bwMode="auto">
          <a:xfrm>
            <a:off x="1576661" y="2926300"/>
            <a:ext cx="7762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CN</a:t>
            </a:r>
          </a:p>
        </p:txBody>
      </p:sp>
      <p:sp>
        <p:nvSpPr>
          <p:cNvPr id="43" name="Text Box 19"/>
          <p:cNvSpPr txBox="1">
            <a:spLocks noChangeArrowheads="1"/>
          </p:cNvSpPr>
          <p:nvPr/>
        </p:nvSpPr>
        <p:spPr bwMode="auto">
          <a:xfrm>
            <a:off x="6365469" y="2902434"/>
            <a:ext cx="1480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VN</a:t>
            </a:r>
          </a:p>
        </p:txBody>
      </p:sp>
      <p:sp>
        <p:nvSpPr>
          <p:cNvPr id="44" name="Line 12"/>
          <p:cNvSpPr>
            <a:spLocks noChangeShapeType="1"/>
          </p:cNvSpPr>
          <p:nvPr/>
        </p:nvSpPr>
        <p:spPr bwMode="auto">
          <a:xfrm flipH="1">
            <a:off x="1652634" y="3656446"/>
            <a:ext cx="2800465"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45" name="Text Box 6"/>
          <p:cNvSpPr txBox="1">
            <a:spLocks noChangeArrowheads="1"/>
          </p:cNvSpPr>
          <p:nvPr/>
        </p:nvSpPr>
        <p:spPr bwMode="auto">
          <a:xfrm>
            <a:off x="1097689" y="4000080"/>
            <a:ext cx="99335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lnSpc>
                <a:spcPct val="150000"/>
              </a:lnSpc>
              <a:spcBef>
                <a:spcPct val="50000"/>
              </a:spcBef>
              <a:buFont typeface="Wingdings" panose="05000000000000000000" pitchFamily="2" charset="2"/>
              <a:buChar char="ü"/>
            </a:pPr>
            <a:r>
              <a:rPr lang="en-US" altLang="en-US" sz="3200">
                <a:solidFill>
                  <a:srgbClr val="7030A0"/>
                </a:solidFill>
                <a:latin typeface="Times New Roman" panose="02020603050405020304" pitchFamily="18" charset="0"/>
                <a:cs typeface="Times New Roman" panose="02020603050405020304" pitchFamily="18" charset="0"/>
              </a:rPr>
              <a:t>Chị tôi   đan nón lá cọ, lại biết đan cả mành cọ và làn cọ xuất khẩu.</a:t>
            </a:r>
          </a:p>
        </p:txBody>
      </p:sp>
      <p:sp>
        <p:nvSpPr>
          <p:cNvPr id="46" name="Line 12"/>
          <p:cNvSpPr>
            <a:spLocks noChangeShapeType="1"/>
          </p:cNvSpPr>
          <p:nvPr/>
        </p:nvSpPr>
        <p:spPr bwMode="auto">
          <a:xfrm flipH="1">
            <a:off x="2863542" y="4154862"/>
            <a:ext cx="235748" cy="526234"/>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solidFill>
                <a:srgbClr val="7030A0"/>
              </a:solidFill>
              <a:latin typeface="Times New Roman" panose="02020603050405020304" pitchFamily="18" charset="0"/>
              <a:cs typeface="Times New Roman" panose="02020603050405020304" pitchFamily="18" charset="0"/>
            </a:endParaRPr>
          </a:p>
        </p:txBody>
      </p:sp>
      <p:sp>
        <p:nvSpPr>
          <p:cNvPr id="47" name="Text Box 20"/>
          <p:cNvSpPr txBox="1">
            <a:spLocks noChangeArrowheads="1"/>
          </p:cNvSpPr>
          <p:nvPr/>
        </p:nvSpPr>
        <p:spPr bwMode="auto">
          <a:xfrm>
            <a:off x="1788246" y="4616622"/>
            <a:ext cx="1202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CN</a:t>
            </a:r>
          </a:p>
        </p:txBody>
      </p:sp>
      <p:sp>
        <p:nvSpPr>
          <p:cNvPr id="48" name="Text Box 19"/>
          <p:cNvSpPr txBox="1">
            <a:spLocks noChangeArrowheads="1"/>
          </p:cNvSpPr>
          <p:nvPr/>
        </p:nvSpPr>
        <p:spPr bwMode="auto">
          <a:xfrm>
            <a:off x="6335418" y="4604499"/>
            <a:ext cx="8536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VN</a:t>
            </a:r>
          </a:p>
        </p:txBody>
      </p:sp>
      <p:sp>
        <p:nvSpPr>
          <p:cNvPr id="49" name="Line 12"/>
          <p:cNvSpPr>
            <a:spLocks noChangeShapeType="1"/>
          </p:cNvSpPr>
          <p:nvPr/>
        </p:nvSpPr>
        <p:spPr bwMode="auto">
          <a:xfrm flipH="1">
            <a:off x="1576661" y="5362111"/>
            <a:ext cx="1557786"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50" name="Line 12"/>
          <p:cNvSpPr>
            <a:spLocks noChangeShapeType="1"/>
          </p:cNvSpPr>
          <p:nvPr/>
        </p:nvSpPr>
        <p:spPr bwMode="auto">
          <a:xfrm flipH="1">
            <a:off x="3134447" y="4654992"/>
            <a:ext cx="7809141"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51" name="Line 12"/>
          <p:cNvSpPr>
            <a:spLocks noChangeShapeType="1"/>
          </p:cNvSpPr>
          <p:nvPr/>
        </p:nvSpPr>
        <p:spPr bwMode="auto">
          <a:xfrm flipH="1">
            <a:off x="1679847" y="4654992"/>
            <a:ext cx="1034144"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2" name="Chevron 1"/>
          <p:cNvSpPr/>
          <p:nvPr/>
        </p:nvSpPr>
        <p:spPr>
          <a:xfrm>
            <a:off x="645795" y="5897245"/>
            <a:ext cx="10991215" cy="594360"/>
          </a:xfrm>
          <a:prstGeom prst="chevr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rgbClr val="FF0000"/>
                </a:solidFill>
              </a:rPr>
              <a:t>Nêu cách xác định chủ ngữ, vị ngữ trong câu kể.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strips(downLeft)">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32" grpId="0"/>
      <p:bldP spid="33" grpId="0" bldLvl="0" animBg="1"/>
      <p:bldP spid="34" grpId="0"/>
      <p:bldP spid="35" grpId="0"/>
      <p:bldP spid="36" grpId="0" bldLvl="0" animBg="1"/>
      <p:bldP spid="37" grpId="0" bldLvl="0" animBg="1"/>
      <p:bldP spid="38" grpId="0"/>
      <p:bldP spid="39" grpId="0" bldLvl="0" animBg="1"/>
      <p:bldP spid="40" grpId="0" bldLvl="0" animBg="1"/>
      <p:bldP spid="41" grpId="0" bldLvl="0" animBg="1"/>
      <p:bldP spid="42" grpId="0"/>
      <p:bldP spid="43" grpId="0"/>
      <p:bldP spid="44" grpId="0" bldLvl="0" animBg="1"/>
      <p:bldP spid="45" grpId="0"/>
      <p:bldP spid="46" grpId="0" bldLvl="0" animBg="1"/>
      <p:bldP spid="47" grpId="0"/>
      <p:bldP spid="48" grpId="0"/>
      <p:bldP spid="49" grpId="0" bldLvl="0" animBg="1"/>
      <p:bldP spid="50" grpId="0" bldLvl="0" animBg="1"/>
      <p:bldP spid="51" grpId="0" bldLvl="0" animBg="1"/>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cấu tạo cơ bản của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Tìm được bộ phận chủ ngữ và vị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linh hoạt, sáng tạo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khi nói hoặc viết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20280" y="2411866"/>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10"/>
          <p:cNvSpPr>
            <a:spLocks noChangeArrowheads="1"/>
          </p:cNvSpPr>
          <p:nvPr/>
        </p:nvSpPr>
        <p:spPr bwMode="auto">
          <a:xfrm>
            <a:off x="899886" y="722086"/>
            <a:ext cx="1009033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4000"/>
              </a:lnSpc>
              <a:buNone/>
            </a:pPr>
            <a:r>
              <a:rPr lang="en-US" altLang="en-US" sz="2800" b="1"/>
              <a:t>	Bài 3. Viết một đoạn văn kể về các công việc trong một buổi sáng của em. Cho biết những câu nào trong đoạn văn là câu kể Ai làm gì?</a:t>
            </a:r>
          </a:p>
        </p:txBody>
      </p:sp>
      <p:sp>
        <p:nvSpPr>
          <p:cNvPr id="5" name="TextBox 4"/>
          <p:cNvSpPr txBox="1"/>
          <p:nvPr/>
        </p:nvSpPr>
        <p:spPr>
          <a:xfrm>
            <a:off x="1236618" y="2563224"/>
            <a:ext cx="9753599" cy="3046988"/>
          </a:xfrm>
          <a:prstGeom prst="rect">
            <a:avLst/>
          </a:prstGeom>
          <a:noFill/>
        </p:spPr>
        <p:txBody>
          <a:bodyPr wrap="square" rtlCol="0">
            <a:spAutoFit/>
          </a:bodyPr>
          <a:lstStyle/>
          <a:p>
            <a:pPr algn="just"/>
            <a:r>
              <a:rPr lang="en-US" sz="3200" b="1" u="sng">
                <a:solidFill>
                  <a:srgbClr val="7030A0"/>
                </a:solidFill>
                <a:latin typeface="Times New Roman" panose="02020603050405020304" pitchFamily="18" charset="0"/>
                <a:cs typeface="Times New Roman" panose="02020603050405020304" pitchFamily="18" charset="0"/>
              </a:rPr>
              <a:t>Ví dụ: </a:t>
            </a:r>
          </a:p>
          <a:p>
            <a:pPr algn="just"/>
            <a:r>
              <a:rPr lang="en-US" sz="3200">
                <a:solidFill>
                  <a:srgbClr val="7030A0"/>
                </a:solidFill>
                <a:latin typeface="Times New Roman" panose="02020603050405020304" pitchFamily="18" charset="0"/>
                <a:cs typeface="Times New Roman" panose="02020603050405020304" pitchFamily="18" charset="0"/>
              </a:rPr>
              <a:t>	Hằng ngày, em thường dậy sớm. </a:t>
            </a:r>
            <a:r>
              <a:rPr lang="en-US" sz="3200">
                <a:solidFill>
                  <a:srgbClr val="FF0000"/>
                </a:solidFill>
                <a:latin typeface="Times New Roman" panose="02020603050405020304" pitchFamily="18" charset="0"/>
                <a:cs typeface="Times New Roman" panose="02020603050405020304" pitchFamily="18" charset="0"/>
              </a:rPr>
              <a:t>Em ra sân, vươn vai tập thể dục.</a:t>
            </a:r>
            <a:r>
              <a:rPr lang="en-US" sz="3200">
                <a:solidFill>
                  <a:srgbClr val="7030A0"/>
                </a:solidFill>
                <a:latin typeface="Times New Roman" panose="02020603050405020304" pitchFamily="18" charset="0"/>
                <a:cs typeface="Times New Roman" panose="02020603050405020304" pitchFamily="18" charset="0"/>
              </a:rPr>
              <a:t> </a:t>
            </a:r>
            <a:r>
              <a:rPr lang="en-US" sz="3200">
                <a:solidFill>
                  <a:srgbClr val="FF0000"/>
                </a:solidFill>
                <a:latin typeface="Times New Roman" panose="02020603050405020304" pitchFamily="18" charset="0"/>
                <a:cs typeface="Times New Roman" panose="02020603050405020304" pitchFamily="18" charset="0"/>
              </a:rPr>
              <a:t>Sau đó, em đánh răng, rửa mặt. Mẹ đã chuẩn bị cho em một bữa sáng thật ngon lành. Em cùng cả nhà ngồi vào bàn ăn sáng. Bố chải đầu, mặc quần áo rồi đưa em đến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cấu tạo cơ bản của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Tìm được bộ phận chủ ngữ và vị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linh hoạt, sáng tạo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khi nói hoặc viết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20280" y="3846285"/>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s 2"/>
          <p:cNvSpPr/>
          <p:nvPr/>
        </p:nvSpPr>
        <p:spPr>
          <a:xfrm rot="300000">
            <a:off x="-178435" y="5708015"/>
            <a:ext cx="12371070" cy="1969770"/>
          </a:xfrm>
          <a:prstGeom prst="rect">
            <a:avLst/>
          </a:prstGeom>
          <a:solidFill>
            <a:srgbClr val="F4A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p:cNvSpPr txBox="1"/>
          <p:nvPr/>
        </p:nvSpPr>
        <p:spPr>
          <a:xfrm>
            <a:off x="2875280" y="1929130"/>
            <a:ext cx="6583680" cy="1014730"/>
          </a:xfrm>
          <a:prstGeom prst="rect">
            <a:avLst/>
          </a:prstGeom>
          <a:noFill/>
        </p:spPr>
        <p:txBody>
          <a:bodyPr wrap="square" rtlCol="0">
            <a:spAutoFit/>
          </a:bodyPr>
          <a:lstStyle/>
          <a:p>
            <a:pPr algn="ctr"/>
            <a:r>
              <a:rPr lang="vi-VN" altLang="en-US" sz="6000" b="1">
                <a:solidFill>
                  <a:srgbClr val="FF0000"/>
                </a:solidFill>
              </a:rPr>
              <a:t>VẬN DỤNG</a:t>
            </a:r>
          </a:p>
        </p:txBody>
      </p:sp>
      <p:pic>
        <p:nvPicPr>
          <p:cNvPr id="10" name="Picture 9" descr="453ac18e1a055036e8e3ef0e631aa73c"/>
          <p:cNvPicPr>
            <a:picLocks noChangeAspect="1"/>
          </p:cNvPicPr>
          <p:nvPr/>
        </p:nvPicPr>
        <p:blipFill>
          <a:blip r:embed="rId3">
            <a:clrChange>
              <a:clrFrom>
                <a:srgbClr val="F4EFDC">
                  <a:alpha val="100000"/>
                </a:srgbClr>
              </a:clrFrom>
              <a:clrTo>
                <a:srgbClr val="F4EFDC">
                  <a:alpha val="100000"/>
                  <a:alpha val="0"/>
                </a:srgbClr>
              </a:clrTo>
            </a:clrChange>
            <a:extLst>
              <a:ext uri="{BEBA8EAE-BF5A-486C-A8C5-ECC9F3942E4B}">
                <a14:imgProps xmlns:a14="http://schemas.microsoft.com/office/drawing/2010/main">
                  <a14:imgLayer r:embed="rId4">
                    <a14:imgEffect>
                      <a14:backgroundRemoval t="9591" b="93961" l="5142" r="98227">
                        <a14:foregroundMark x1="35461" y1="24512" x2="59752" y2="38366"/>
                        <a14:foregroundMark x1="59752" y1="38366" x2="40071" y2="41563"/>
                        <a14:foregroundMark x1="40071" y1="41563" x2="48227" y2="28242"/>
                        <a14:foregroundMark x1="48227" y1="28242" x2="28723" y2="38544"/>
                        <a14:foregroundMark x1="28723" y1="38544" x2="64184" y2="30018"/>
                        <a14:foregroundMark x1="64184" y1="30018" x2="66312" y2="62700"/>
                        <a14:foregroundMark x1="66312" y1="62700" x2="75532" y2="44583"/>
                        <a14:foregroundMark x1="75532" y1="44583" x2="56206" y2="68384"/>
                        <a14:foregroundMark x1="56206" y1="68384" x2="28369" y2="68206"/>
                        <a14:foregroundMark x1="36348" y1="31261" x2="70035" y2="42274"/>
                        <a14:foregroundMark x1="37943" y1="28597" x2="51773" y2="33393"/>
                        <a14:foregroundMark x1="51773" y1="33393" x2="57979" y2="38899"/>
                        <a14:foregroundMark x1="42730" y1="40675" x2="68440" y2="42984"/>
                        <a14:foregroundMark x1="68440" y1="42984" x2="43262" y2="63410"/>
                        <a14:foregroundMark x1="43262" y1="63410" x2="54078" y2="76554"/>
                        <a14:foregroundMark x1="54078" y1="76554" x2="23582" y2="77087"/>
                        <a14:foregroundMark x1="23582" y1="77087" x2="12589" y2="69627"/>
                        <a14:foregroundMark x1="12589" y1="69627" x2="12411" y2="69449"/>
                        <a14:foregroundMark x1="20390" y1="77798" x2="18972" y2="84902"/>
                        <a14:foregroundMark x1="20922" y1="83837" x2="20922" y2="83837"/>
                        <a14:foregroundMark x1="20922" y1="79929" x2="21631" y2="83304"/>
                        <a14:foregroundMark x1="19149" y1="80817" x2="17199" y2="84547"/>
                        <a14:foregroundMark x1="43794" y1="93606" x2="89007" y2="85613"/>
                        <a14:foregroundMark x1="88121" y1="43694" x2="82447" y2="53108"/>
                        <a14:foregroundMark x1="88121" y1="44050" x2="97695" y2="43339"/>
                        <a14:foregroundMark x1="86879" y1="53996" x2="98404" y2="44583"/>
                        <a14:foregroundMark x1="81206" y1="50089" x2="76241" y2="60746"/>
                        <a14:foregroundMark x1="81738" y1="36945" x2="74291" y2="65187"/>
                        <a14:foregroundMark x1="82270" y1="30906" x2="74291" y2="63055"/>
                        <a14:foregroundMark x1="80319" y1="28597" x2="65426" y2="76909"/>
                        <a14:foregroundMark x1="72872" y1="41918" x2="59929" y2="77265"/>
                        <a14:foregroundMark x1="72872" y1="25577" x2="53901" y2="61101"/>
                        <a14:foregroundMark x1="64362" y1="36945" x2="47872" y2="55062"/>
                        <a14:foregroundMark x1="60638" y1="33570" x2="59574" y2="58437"/>
                        <a14:foregroundMark x1="60106" y1="36590" x2="60106" y2="63055"/>
                        <a14:foregroundMark x1="10993" y1="13499" x2="51596" y2="15098"/>
                        <a14:foregroundMark x1="22695" y1="26821" x2="11348" y2="45471"/>
                        <a14:foregroundMark x1="11348" y1="45471" x2="19858" y2="51687"/>
                        <a14:foregroundMark x1="26773" y1="38544" x2="21454" y2="55773"/>
                        <a14:foregroundMark x1="17908" y1="52398" x2="19681" y2="55062"/>
                        <a14:foregroundMark x1="7624" y1="31616" x2="8511" y2="46714"/>
                        <a14:foregroundMark x1="5496" y1="30906" x2="5496" y2="42629"/>
                        <a14:foregroundMark x1="11879" y1="15453" x2="32801" y2="15453"/>
                        <a14:foregroundMark x1="31738" y1="9769" x2="22695" y2="31972"/>
                        <a14:foregroundMark x1="18972" y1="16519" x2="25355" y2="31972"/>
                        <a14:foregroundMark x1="14362" y1="14742" x2="32801" y2="11190"/>
                        <a14:foregroundMark x1="9397" y1="12433" x2="15957" y2="12433"/>
                        <a14:foregroundMark x1="32624" y1="12078" x2="44504" y2="11190"/>
                        <a14:foregroundMark x1="47695" y1="12078" x2="51950" y2="12078"/>
                        <a14:foregroundMark x1="54965" y1="13144" x2="56915" y2="16519"/>
                        <a14:foregroundMark x1="58333" y1="13144" x2="59397" y2="15808"/>
                        <a14:foregroundMark x1="54078" y1="17229" x2="48936" y2="31261"/>
                        <a14:foregroundMark x1="16844" y1="72114" x2="18085" y2="68739"/>
                        <a14:foregroundMark x1="11348" y1="67140" x2="14362" y2="67851"/>
                        <a14:foregroundMark x1="27305" y1="63766" x2="45213" y2="76377"/>
                        <a14:foregroundMark x1="45213" y1="76377" x2="58156" y2="76377"/>
                        <a14:foregroundMark x1="58156" y1="76377" x2="64184" y2="46181"/>
                        <a14:foregroundMark x1="64184" y1="46181" x2="73050" y2="59503"/>
                        <a14:foregroundMark x1="73050" y1="59503" x2="78546" y2="42451"/>
                        <a14:foregroundMark x1="78546" y1="42451" x2="90071" y2="43517"/>
                        <a14:foregroundMark x1="90071" y1="43517" x2="94681" y2="42629"/>
                        <a14:foregroundMark x1="47163" y1="93606" x2="62943" y2="89876"/>
                        <a14:foregroundMark x1="44681" y1="93961" x2="85461" y2="86856"/>
                        <a14:foregroundMark x1="23582" y1="33215" x2="28014" y2="61456"/>
                        <a14:foregroundMark x1="46277" y1="33925" x2="49645" y2="60391"/>
                        <a14:foregroundMark x1="66312" y1="46359" x2="62057" y2="55417"/>
                      </a14:backgroundRemoval>
                    </a14:imgEffect>
                  </a14:imgLayer>
                </a14:imgProps>
              </a:ext>
            </a:extLst>
          </a:blip>
          <a:stretch>
            <a:fillRect/>
          </a:stretch>
        </p:blipFill>
        <p:spPr>
          <a:xfrm>
            <a:off x="0" y="4105910"/>
            <a:ext cx="4182110" cy="27520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pp10"/>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3263265" y="3202305"/>
            <a:ext cx="6325235" cy="3441700"/>
          </a:xfrm>
          <a:prstGeom prst="rect">
            <a:avLst/>
          </a:prstGeom>
        </p:spPr>
      </p:pic>
      <p:sp>
        <p:nvSpPr>
          <p:cNvPr id="5" name="Cloud 4"/>
          <p:cNvSpPr/>
          <p:nvPr/>
        </p:nvSpPr>
        <p:spPr>
          <a:xfrm>
            <a:off x="3024505" y="614045"/>
            <a:ext cx="6427470" cy="2906395"/>
          </a:xfrm>
          <a:prstGeom prst="cloud">
            <a:avLst/>
          </a:prstGeom>
          <a:solidFill>
            <a:srgbClr val="FCB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b="1">
                <a:solidFill>
                  <a:schemeClr val="tx1"/>
                </a:solidFill>
              </a:rPr>
              <a:t>KHỞI ĐỘNG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306289"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Vị ngữ trong câu kể Ai làm gì?</a:t>
            </a:r>
            <a:endParaRPr lang="en-US"/>
          </a:p>
          <a:p>
            <a:pPr marL="285750" indent="-285750" algn="ctr">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loud 1"/>
          <p:cNvSpPr/>
          <p:nvPr/>
        </p:nvSpPr>
        <p:spPr>
          <a:xfrm>
            <a:off x="1697807" y="1526449"/>
            <a:ext cx="8795658" cy="246742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a:solidFill>
                  <a:schemeClr val="tx1"/>
                </a:solidFill>
                <a:latin typeface="Times New Roman" panose="02020603050405020304" pitchFamily="18" charset="0"/>
              </a:rPr>
              <a:t>1. Câu kể được dùng để làm gì?</a:t>
            </a:r>
          </a:p>
          <a:p>
            <a:pPr algn="just">
              <a:spcBef>
                <a:spcPct val="50000"/>
              </a:spcBef>
            </a:pPr>
            <a:r>
              <a:rPr lang="en-US" altLang="en-US" sz="3200" b="1">
                <a:solidFill>
                  <a:schemeClr val="tx1"/>
                </a:solidFill>
                <a:latin typeface="Times New Roman" panose="02020603050405020304" pitchFamily="18" charset="0"/>
              </a:rPr>
              <a:t>2. Nêu ví dụ về câu kể.</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838200" y="877570"/>
            <a:ext cx="10771505" cy="1200329"/>
          </a:xfrm>
          <a:prstGeom prst="rect">
            <a:avLst/>
          </a:prstGeom>
          <a:noFill/>
        </p:spPr>
        <p:txBody>
          <a:bodyPr wrap="square" rtlCol="0">
            <a:spAutoFit/>
          </a:bodyPr>
          <a:lstStyle/>
          <a:p>
            <a:pPr algn="ctr"/>
            <a:r>
              <a:rPr lang="vi-VN" altLang="en-US" sz="3600" dirty="0">
                <a:effectLst>
                  <a:outerShdw blurRad="38100" dist="38100" dir="2700000" algn="tl">
                    <a:srgbClr val="000000">
                      <a:alpha val="43137"/>
                    </a:srgbClr>
                  </a:outerShdw>
                </a:effectLst>
              </a:rPr>
              <a:t>Luyện từ và câu</a:t>
            </a:r>
          </a:p>
          <a:p>
            <a:pPr algn="ctr"/>
            <a:r>
              <a:rPr lang="vi-VN" altLang="en-US" sz="3600" dirty="0">
                <a:solidFill>
                  <a:srgbClr val="FF0000"/>
                </a:solidFill>
                <a:effectLst>
                  <a:outerShdw blurRad="38100" dist="38100" dir="2700000" algn="tl">
                    <a:srgbClr val="000000">
                      <a:alpha val="43137"/>
                    </a:srgbClr>
                  </a:outerShdw>
                </a:effectLst>
              </a:rPr>
              <a:t>Câu kể Ai làm gì? (166)</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cấu tạo cơ bản của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Tìm được bộ phận chủ ngữ và vị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linh hoạt, sáng tạo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khi nói hoặc viết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25825" y="1636395"/>
            <a:ext cx="6290945" cy="2642870"/>
          </a:xfrm>
          <a:prstGeom prst="roundRect">
            <a:avLst/>
          </a:prstGeom>
          <a:solidFill>
            <a:srgbClr val="FFF5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HÌNH THÀNH </a:t>
            </a:r>
          </a:p>
          <a:p>
            <a:pPr algn="ctr"/>
            <a:r>
              <a:rPr lang="vi-VN" altLang="en-US" sz="3600" b="1">
                <a:solidFill>
                  <a:srgbClr val="FF0000"/>
                </a:solidFill>
              </a:rPr>
              <a:t>KIẾN THỨC MỚI</a:t>
            </a:r>
          </a:p>
        </p:txBody>
      </p:sp>
      <p:pic>
        <p:nvPicPr>
          <p:cNvPr id="3" name="Picture 2" descr="pp26"/>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flipH="1">
            <a:off x="1595120" y="2820035"/>
            <a:ext cx="2499995" cy="34359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8"/>
          <p:cNvSpPr>
            <a:spLocks noChangeArrowheads="1"/>
          </p:cNvSpPr>
          <p:nvPr/>
        </p:nvSpPr>
        <p:spPr bwMode="auto">
          <a:xfrm>
            <a:off x="812800" y="1226457"/>
            <a:ext cx="91440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vi-VN" altLang="en-US" sz="2800" b="1">
              <a:solidFill>
                <a:schemeClr val="tx2"/>
              </a:solidFill>
            </a:endParaRPr>
          </a:p>
        </p:txBody>
      </p:sp>
      <p:sp>
        <p:nvSpPr>
          <p:cNvPr id="7" name="Rectangle 29"/>
          <p:cNvSpPr>
            <a:spLocks noChangeArrowheads="1"/>
          </p:cNvSpPr>
          <p:nvPr/>
        </p:nvSpPr>
        <p:spPr bwMode="auto">
          <a:xfrm>
            <a:off x="731837" y="1836057"/>
            <a:ext cx="9144001"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vi-VN" altLang="en-US" sz="2800" b="1">
              <a:solidFill>
                <a:schemeClr val="tx2"/>
              </a:solidFill>
            </a:endParaRPr>
          </a:p>
        </p:txBody>
      </p:sp>
      <p:sp>
        <p:nvSpPr>
          <p:cNvPr id="8" name="Rectangle 31"/>
          <p:cNvSpPr>
            <a:spLocks noChangeArrowheads="1"/>
          </p:cNvSpPr>
          <p:nvPr/>
        </p:nvSpPr>
        <p:spPr bwMode="auto">
          <a:xfrm>
            <a:off x="1008380" y="1291590"/>
            <a:ext cx="10175875" cy="2183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spcBef>
                <a:spcPct val="0"/>
              </a:spcBef>
              <a:buNone/>
            </a:pPr>
            <a:r>
              <a:rPr lang="vi-VN" altLang="en-US" sz="2800" b="1"/>
              <a:t>  </a:t>
            </a:r>
            <a:r>
              <a:rPr lang="en-US" altLang="en-US" sz="2800" b="1"/>
              <a:t>Đọc đoạn văn </a:t>
            </a:r>
            <a:r>
              <a:rPr lang="vi-VN" altLang="en-US" sz="2800" b="1"/>
              <a:t>và hoàn thành bảng dưới đây:</a:t>
            </a:r>
            <a:endParaRPr lang="en-US" altLang="en-US" sz="2800" b="1"/>
          </a:p>
          <a:p>
            <a:pPr algn="just">
              <a:spcBef>
                <a:spcPct val="0"/>
              </a:spcBef>
              <a:buNone/>
            </a:pPr>
            <a:r>
              <a:rPr lang="en-US" altLang="en-US" sz="2800"/>
              <a:t>        </a:t>
            </a:r>
            <a:r>
              <a:rPr lang="vi-VN" altLang="en-US" sz="2800"/>
              <a:t>Trên nương, mỗi người một việc. Người lớn đánh trâu ra cày. Các cụ già nhặt cỏ, đốt lá. Mấy chú bé bắc bếp thổi cơm. Các bà mẹ tra ngô. Các em bé ngủ khì trên lưng mẹ. Lũ chó sủa om cả rừng.</a:t>
            </a:r>
          </a:p>
          <a:p>
            <a:pPr algn="just">
              <a:spcBef>
                <a:spcPct val="0"/>
              </a:spcBef>
              <a:buNone/>
            </a:pPr>
            <a:r>
              <a:rPr lang="vi-VN" altLang="en-US" sz="2400"/>
              <a:t>                                   </a:t>
            </a:r>
            <a:r>
              <a:rPr lang="en-US" altLang="en-US" sz="2400"/>
              <a:t>					</a:t>
            </a:r>
            <a:r>
              <a:rPr lang="vi-VN" altLang="en-US" sz="2000" i="1"/>
              <a:t>Theo</a:t>
            </a:r>
            <a:r>
              <a:rPr lang="vi-VN" altLang="en-US" sz="2400"/>
              <a:t> </a:t>
            </a:r>
            <a:r>
              <a:rPr lang="vi-VN" altLang="en-US" sz="2000" b="1"/>
              <a:t>Tô Hoài</a:t>
            </a:r>
          </a:p>
        </p:txBody>
      </p:sp>
      <p:sp>
        <p:nvSpPr>
          <p:cNvPr id="2" name="Text Box 1"/>
          <p:cNvSpPr txBox="1"/>
          <p:nvPr/>
        </p:nvSpPr>
        <p:spPr>
          <a:xfrm>
            <a:off x="837565" y="685165"/>
            <a:ext cx="2853055" cy="521970"/>
          </a:xfrm>
          <a:prstGeom prst="rect">
            <a:avLst/>
          </a:prstGeom>
          <a:noFill/>
        </p:spPr>
        <p:txBody>
          <a:bodyPr wrap="square" rtlCol="0">
            <a:spAutoFit/>
          </a:bodyPr>
          <a:lstStyle/>
          <a:p>
            <a:r>
              <a:rPr lang="vi-VN" altLang="en-US" sz="2800" b="1">
                <a:solidFill>
                  <a:srgbClr val="FF0000"/>
                </a:solidFill>
              </a:rPr>
              <a:t>I - Nhận xét:</a:t>
            </a:r>
          </a:p>
        </p:txBody>
      </p:sp>
      <p:graphicFrame>
        <p:nvGraphicFramePr>
          <p:cNvPr id="3" name="Table 2"/>
          <p:cNvGraphicFramePr/>
          <p:nvPr/>
        </p:nvGraphicFramePr>
        <p:xfrm>
          <a:off x="466090" y="3705225"/>
          <a:ext cx="11233785" cy="2697480"/>
        </p:xfrm>
        <a:graphic>
          <a:graphicData uri="http://schemas.openxmlformats.org/drawingml/2006/table">
            <a:tbl>
              <a:tblPr firstRow="1" bandRow="1">
                <a:tableStyleId>{5C22544A-7EE6-4342-B048-85BDC9FD1C3A}</a:tableStyleId>
              </a:tblPr>
              <a:tblGrid>
                <a:gridCol w="2431415">
                  <a:extLst>
                    <a:ext uri="{9D8B030D-6E8A-4147-A177-3AD203B41FA5}">
                      <a16:colId xmlns:a16="http://schemas.microsoft.com/office/drawing/2014/main" val="20000"/>
                    </a:ext>
                  </a:extLst>
                </a:gridCol>
                <a:gridCol w="2402840">
                  <a:extLst>
                    <a:ext uri="{9D8B030D-6E8A-4147-A177-3AD203B41FA5}">
                      <a16:colId xmlns:a16="http://schemas.microsoft.com/office/drawing/2014/main" val="20001"/>
                    </a:ext>
                  </a:extLst>
                </a:gridCol>
                <a:gridCol w="2172335">
                  <a:extLst>
                    <a:ext uri="{9D8B030D-6E8A-4147-A177-3AD203B41FA5}">
                      <a16:colId xmlns:a16="http://schemas.microsoft.com/office/drawing/2014/main" val="20002"/>
                    </a:ext>
                  </a:extLst>
                </a:gridCol>
                <a:gridCol w="1906270">
                  <a:extLst>
                    <a:ext uri="{9D8B030D-6E8A-4147-A177-3AD203B41FA5}">
                      <a16:colId xmlns:a16="http://schemas.microsoft.com/office/drawing/2014/main" val="20003"/>
                    </a:ext>
                  </a:extLst>
                </a:gridCol>
                <a:gridCol w="2320925">
                  <a:extLst>
                    <a:ext uri="{9D8B030D-6E8A-4147-A177-3AD203B41FA5}">
                      <a16:colId xmlns:a16="http://schemas.microsoft.com/office/drawing/2014/main" val="20004"/>
                    </a:ext>
                  </a:extLst>
                </a:gridCol>
              </a:tblGrid>
              <a:tr h="1461770">
                <a:tc>
                  <a:txBody>
                    <a:bodyPr/>
                    <a:lstStyle/>
                    <a:p>
                      <a:pPr algn="ctr">
                        <a:buNone/>
                      </a:pPr>
                      <a:endParaRPr lang="en-US" sz="2400">
                        <a:latin typeface="Times New Roman" panose="02020603050405020304" pitchFamily="18" charset="0"/>
                        <a:cs typeface="Times New Roman" panose="02020603050405020304" pitchFamily="18" charset="0"/>
                      </a:endParaRPr>
                    </a:p>
                    <a:p>
                      <a:pPr algn="ctr">
                        <a:buNone/>
                      </a:pPr>
                      <a:r>
                        <a:rPr lang="en-US" sz="2400">
                          <a:latin typeface="Times New Roman" panose="02020603050405020304" pitchFamily="18" charset="0"/>
                          <a:cs typeface="Times New Roman" panose="02020603050405020304" pitchFamily="18" charset="0"/>
                        </a:rPr>
                        <a:t>Câu</a:t>
                      </a:r>
                    </a:p>
                  </a:txBody>
                  <a:tcPr/>
                </a:tc>
                <a:tc>
                  <a:txBody>
                    <a:bodyPr/>
                    <a:lstStyle/>
                    <a:p>
                      <a:pPr algn="ctr">
                        <a:buNone/>
                      </a:pPr>
                      <a:r>
                        <a:rPr lang="en-US" sz="2400">
                          <a:latin typeface="Times New Roman" panose="02020603050405020304" pitchFamily="18" charset="0"/>
                          <a:cs typeface="Times New Roman" panose="02020603050405020304" pitchFamily="18" charset="0"/>
                        </a:rPr>
                        <a:t>Từ ngữ chỉ người hoặc vật</a:t>
                      </a:r>
                    </a:p>
                  </a:txBody>
                  <a:tcPr/>
                </a:tc>
                <a:tc>
                  <a:txBody>
                    <a:bodyPr/>
                    <a:lstStyle/>
                    <a:p>
                      <a:pPr algn="ctr">
                        <a:buNone/>
                      </a:pPr>
                      <a:r>
                        <a:rPr lang="en-US" sz="2400">
                          <a:latin typeface="Times New Roman" panose="02020603050405020304" pitchFamily="18" charset="0"/>
                          <a:cs typeface="Times New Roman" panose="02020603050405020304" pitchFamily="18" charset="0"/>
                        </a:rPr>
                        <a:t>Câu hỏi tìm từ ngữ chỉ người hoặc vật</a:t>
                      </a:r>
                    </a:p>
                  </a:txBody>
                  <a:tcPr/>
                </a:tc>
                <a:tc>
                  <a:txBody>
                    <a:bodyPr/>
                    <a:lstStyle/>
                    <a:p>
                      <a:pPr algn="ctr">
                        <a:buNone/>
                      </a:pPr>
                      <a:r>
                        <a:rPr lang="en-US" sz="2400">
                          <a:latin typeface="Times New Roman" panose="02020603050405020304" pitchFamily="18" charset="0"/>
                          <a:cs typeface="Times New Roman" panose="02020603050405020304" pitchFamily="18" charset="0"/>
                        </a:rPr>
                        <a:t>Từ ngữ chỉ ho</a:t>
                      </a:r>
                      <a:r>
                        <a:rPr lang="vi-VN" altLang="en-US" sz="2400">
                          <a:latin typeface="Times New Roman" panose="02020603050405020304" pitchFamily="18" charset="0"/>
                          <a:cs typeface="Times New Roman" panose="02020603050405020304" pitchFamily="18" charset="0"/>
                        </a:rPr>
                        <a:t>ạt</a:t>
                      </a:r>
                      <a:r>
                        <a:rPr lang="en-US" sz="2400">
                          <a:latin typeface="Times New Roman" panose="02020603050405020304" pitchFamily="18" charset="0"/>
                          <a:cs typeface="Times New Roman" panose="02020603050405020304" pitchFamily="18" charset="0"/>
                        </a:rPr>
                        <a:t> động</a:t>
                      </a:r>
                    </a:p>
                  </a:txBody>
                  <a:tcPr/>
                </a:tc>
                <a:tc>
                  <a:txBody>
                    <a:bodyPr/>
                    <a:lstStyle/>
                    <a:p>
                      <a:pPr algn="ctr">
                        <a:buNone/>
                      </a:pPr>
                      <a:r>
                        <a:rPr lang="en-US" sz="2400">
                          <a:latin typeface="Times New Roman" panose="02020603050405020304" pitchFamily="18" charset="0"/>
                          <a:cs typeface="Times New Roman" panose="02020603050405020304" pitchFamily="18" charset="0"/>
                        </a:rPr>
                        <a:t>Câu hỏi tìm từ ngữ chỉ ho</a:t>
                      </a:r>
                      <a:r>
                        <a:rPr lang="vi-VN" altLang="en-US" sz="2400">
                          <a:latin typeface="Times New Roman" panose="02020603050405020304" pitchFamily="18" charset="0"/>
                          <a:cs typeface="Times New Roman" panose="02020603050405020304" pitchFamily="18" charset="0"/>
                        </a:rPr>
                        <a:t>ạt</a:t>
                      </a:r>
                      <a:r>
                        <a:rPr lang="en-US" sz="2400">
                          <a:latin typeface="Times New Roman" panose="02020603050405020304" pitchFamily="18" charset="0"/>
                          <a:cs typeface="Times New Roman" panose="02020603050405020304" pitchFamily="18" charset="0"/>
                        </a:rPr>
                        <a:t> động</a:t>
                      </a:r>
                    </a:p>
                  </a:txBody>
                  <a:tcPr/>
                </a:tc>
                <a:extLst>
                  <a:ext uri="{0D108BD9-81ED-4DB2-BD59-A6C34878D82A}">
                    <a16:rowId xmlns:a16="http://schemas.microsoft.com/office/drawing/2014/main" val="10000"/>
                  </a:ext>
                </a:extLst>
              </a:tr>
              <a:tr h="617855">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617855">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p:nvPr/>
        </p:nvGraphicFramePr>
        <p:xfrm>
          <a:off x="9525" y="-3810"/>
          <a:ext cx="12195175" cy="7067550"/>
        </p:xfrm>
        <a:graphic>
          <a:graphicData uri="http://schemas.openxmlformats.org/drawingml/2006/table">
            <a:tbl>
              <a:tblPr firstRow="1" bandRow="1">
                <a:tableStyleId>{5C22544A-7EE6-4342-B048-85BDC9FD1C3A}</a:tableStyleId>
              </a:tblPr>
              <a:tblGrid>
                <a:gridCol w="3212465">
                  <a:extLst>
                    <a:ext uri="{9D8B030D-6E8A-4147-A177-3AD203B41FA5}">
                      <a16:colId xmlns:a16="http://schemas.microsoft.com/office/drawing/2014/main" val="20000"/>
                    </a:ext>
                  </a:extLst>
                </a:gridCol>
                <a:gridCol w="2035175">
                  <a:extLst>
                    <a:ext uri="{9D8B030D-6E8A-4147-A177-3AD203B41FA5}">
                      <a16:colId xmlns:a16="http://schemas.microsoft.com/office/drawing/2014/main" val="20001"/>
                    </a:ext>
                  </a:extLst>
                </a:gridCol>
                <a:gridCol w="2358390">
                  <a:extLst>
                    <a:ext uri="{9D8B030D-6E8A-4147-A177-3AD203B41FA5}">
                      <a16:colId xmlns:a16="http://schemas.microsoft.com/office/drawing/2014/main" val="20002"/>
                    </a:ext>
                  </a:extLst>
                </a:gridCol>
                <a:gridCol w="2069465">
                  <a:extLst>
                    <a:ext uri="{9D8B030D-6E8A-4147-A177-3AD203B41FA5}">
                      <a16:colId xmlns:a16="http://schemas.microsoft.com/office/drawing/2014/main" val="20003"/>
                    </a:ext>
                  </a:extLst>
                </a:gridCol>
                <a:gridCol w="2519680">
                  <a:extLst>
                    <a:ext uri="{9D8B030D-6E8A-4147-A177-3AD203B41FA5}">
                      <a16:colId xmlns:a16="http://schemas.microsoft.com/office/drawing/2014/main" val="20004"/>
                    </a:ext>
                  </a:extLst>
                </a:gridCol>
              </a:tblGrid>
              <a:tr h="979805">
                <a:tc>
                  <a:txBody>
                    <a:bodyPr/>
                    <a:lstStyle/>
                    <a:p>
                      <a:pPr algn="ctr">
                        <a:buNone/>
                      </a:pPr>
                      <a:endParaRPr lang="en-US" sz="2400">
                        <a:latin typeface="Times New Roman" panose="02020603050405020304" pitchFamily="18" charset="0"/>
                        <a:cs typeface="Times New Roman" panose="02020603050405020304" pitchFamily="18" charset="0"/>
                      </a:endParaRPr>
                    </a:p>
                    <a:p>
                      <a:pPr algn="ctr">
                        <a:buNone/>
                      </a:pPr>
                      <a:r>
                        <a:rPr lang="en-US" sz="2400">
                          <a:latin typeface="Times New Roman" panose="02020603050405020304" pitchFamily="18" charset="0"/>
                          <a:cs typeface="Times New Roman" panose="02020603050405020304" pitchFamily="18" charset="0"/>
                        </a:rPr>
                        <a:t>Câu</a:t>
                      </a:r>
                    </a:p>
                  </a:txBody>
                  <a:tcPr/>
                </a:tc>
                <a:tc>
                  <a:txBody>
                    <a:bodyPr/>
                    <a:lstStyle/>
                    <a:p>
                      <a:pPr algn="ctr">
                        <a:buNone/>
                      </a:pPr>
                      <a:r>
                        <a:rPr lang="en-US" sz="2400">
                          <a:latin typeface="Times New Roman" panose="02020603050405020304" pitchFamily="18" charset="0"/>
                          <a:cs typeface="Times New Roman" panose="02020603050405020304" pitchFamily="18" charset="0"/>
                        </a:rPr>
                        <a:t>Từ ngữ chỉ người hoặc vật</a:t>
                      </a:r>
                    </a:p>
                  </a:txBody>
                  <a:tcPr/>
                </a:tc>
                <a:tc>
                  <a:txBody>
                    <a:bodyPr/>
                    <a:lstStyle/>
                    <a:p>
                      <a:pPr algn="ctr">
                        <a:buNone/>
                      </a:pPr>
                      <a:r>
                        <a:rPr lang="en-US" sz="2400">
                          <a:latin typeface="Times New Roman" panose="02020603050405020304" pitchFamily="18" charset="0"/>
                          <a:cs typeface="Times New Roman" panose="02020603050405020304" pitchFamily="18" charset="0"/>
                        </a:rPr>
                        <a:t>Câu hỏi tìm từ ngữ chỉ người hoặc vật</a:t>
                      </a:r>
                    </a:p>
                  </a:txBody>
                  <a:tcPr/>
                </a:tc>
                <a:tc>
                  <a:txBody>
                    <a:bodyPr/>
                    <a:lstStyle/>
                    <a:p>
                      <a:pPr algn="ctr">
                        <a:buNone/>
                      </a:pPr>
                      <a:r>
                        <a:rPr lang="en-US" sz="2400">
                          <a:latin typeface="Times New Roman" panose="02020603050405020304" pitchFamily="18" charset="0"/>
                          <a:cs typeface="Times New Roman" panose="02020603050405020304" pitchFamily="18" charset="0"/>
                        </a:rPr>
                        <a:t>Từ ngữ chỉ ho</a:t>
                      </a:r>
                      <a:r>
                        <a:rPr lang="vi-VN" altLang="en-US" sz="2400">
                          <a:latin typeface="Times New Roman" panose="02020603050405020304" pitchFamily="18" charset="0"/>
                          <a:cs typeface="Times New Roman" panose="02020603050405020304" pitchFamily="18" charset="0"/>
                        </a:rPr>
                        <a:t>ạt</a:t>
                      </a:r>
                      <a:r>
                        <a:rPr lang="en-US" sz="2400">
                          <a:latin typeface="Times New Roman" panose="02020603050405020304" pitchFamily="18" charset="0"/>
                          <a:cs typeface="Times New Roman" panose="02020603050405020304" pitchFamily="18" charset="0"/>
                        </a:rPr>
                        <a:t> động</a:t>
                      </a:r>
                    </a:p>
                  </a:txBody>
                  <a:tcPr/>
                </a:tc>
                <a:tc>
                  <a:txBody>
                    <a:bodyPr/>
                    <a:lstStyle/>
                    <a:p>
                      <a:pPr algn="ctr">
                        <a:buNone/>
                      </a:pPr>
                      <a:r>
                        <a:rPr lang="en-US" sz="2400">
                          <a:latin typeface="Times New Roman" panose="02020603050405020304" pitchFamily="18" charset="0"/>
                          <a:cs typeface="Times New Roman" panose="02020603050405020304" pitchFamily="18" charset="0"/>
                        </a:rPr>
                        <a:t>Câu hỏi tìm từ ngữ chỉ ho</a:t>
                      </a:r>
                      <a:r>
                        <a:rPr lang="vi-VN" altLang="en-US" sz="2400">
                          <a:latin typeface="Times New Roman" panose="02020603050405020304" pitchFamily="18" charset="0"/>
                          <a:cs typeface="Times New Roman" panose="02020603050405020304" pitchFamily="18" charset="0"/>
                        </a:rPr>
                        <a:t>ạt</a:t>
                      </a:r>
                      <a:r>
                        <a:rPr lang="en-US" sz="2400">
                          <a:latin typeface="Times New Roman" panose="02020603050405020304" pitchFamily="18" charset="0"/>
                          <a:cs typeface="Times New Roman" panose="02020603050405020304" pitchFamily="18" charset="0"/>
                        </a:rPr>
                        <a:t> động</a:t>
                      </a:r>
                    </a:p>
                  </a:txBody>
                  <a:tcPr/>
                </a:tc>
                <a:extLst>
                  <a:ext uri="{0D108BD9-81ED-4DB2-BD59-A6C34878D82A}">
                    <a16:rowId xmlns:a16="http://schemas.microsoft.com/office/drawing/2014/main" val="10000"/>
                  </a:ext>
                </a:extLst>
              </a:tr>
              <a:tr h="979805">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979805">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979805">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979805">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979805">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979805">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33" name="TextBox 3"/>
          <p:cNvSpPr txBox="1">
            <a:spLocks noChangeArrowheads="1"/>
          </p:cNvSpPr>
          <p:nvPr/>
        </p:nvSpPr>
        <p:spPr bwMode="auto">
          <a:xfrm>
            <a:off x="9525" y="1388110"/>
            <a:ext cx="329120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Người lớn đánh trâu ra cày.</a:t>
            </a:r>
          </a:p>
        </p:txBody>
      </p:sp>
      <p:sp>
        <p:nvSpPr>
          <p:cNvPr id="34" name="TextBox 4"/>
          <p:cNvSpPr txBox="1">
            <a:spLocks noChangeArrowheads="1"/>
          </p:cNvSpPr>
          <p:nvPr/>
        </p:nvSpPr>
        <p:spPr bwMode="auto">
          <a:xfrm>
            <a:off x="0" y="2458720"/>
            <a:ext cx="327914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Các cụ già nhặt cỏ, đốt lá.</a:t>
            </a:r>
          </a:p>
        </p:txBody>
      </p:sp>
      <p:sp>
        <p:nvSpPr>
          <p:cNvPr id="35" name="TextBox 5"/>
          <p:cNvSpPr txBox="1">
            <a:spLocks noChangeArrowheads="1"/>
          </p:cNvSpPr>
          <p:nvPr/>
        </p:nvSpPr>
        <p:spPr bwMode="auto">
          <a:xfrm>
            <a:off x="-57785" y="3260725"/>
            <a:ext cx="333692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Mấy chú bé bắc bếp thổi cơm.</a:t>
            </a:r>
          </a:p>
        </p:txBody>
      </p:sp>
      <p:sp>
        <p:nvSpPr>
          <p:cNvPr id="36" name="TextBox 6"/>
          <p:cNvSpPr txBox="1">
            <a:spLocks noChangeArrowheads="1"/>
          </p:cNvSpPr>
          <p:nvPr/>
        </p:nvSpPr>
        <p:spPr bwMode="auto">
          <a:xfrm>
            <a:off x="-57605" y="4397925"/>
            <a:ext cx="406127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Các bà mẹ tra ngô.</a:t>
            </a:r>
          </a:p>
        </p:txBody>
      </p:sp>
      <p:sp>
        <p:nvSpPr>
          <p:cNvPr id="37" name="TextBox 7"/>
          <p:cNvSpPr txBox="1">
            <a:spLocks noChangeArrowheads="1"/>
          </p:cNvSpPr>
          <p:nvPr/>
        </p:nvSpPr>
        <p:spPr bwMode="auto">
          <a:xfrm>
            <a:off x="0" y="5203190"/>
            <a:ext cx="315277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Các em bé ngủ khì trên lưng mẹ.</a:t>
            </a:r>
          </a:p>
        </p:txBody>
      </p:sp>
      <p:sp>
        <p:nvSpPr>
          <p:cNvPr id="38" name="TextBox 8"/>
          <p:cNvSpPr txBox="1">
            <a:spLocks noChangeArrowheads="1"/>
          </p:cNvSpPr>
          <p:nvPr/>
        </p:nvSpPr>
        <p:spPr bwMode="auto">
          <a:xfrm>
            <a:off x="9525" y="6279515"/>
            <a:ext cx="32696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Lũ chó sủa om cả rừng.</a:t>
            </a:r>
          </a:p>
        </p:txBody>
      </p:sp>
      <p:sp>
        <p:nvSpPr>
          <p:cNvPr id="39" name="TextBox 17"/>
          <p:cNvSpPr txBox="1">
            <a:spLocks noChangeArrowheads="1"/>
          </p:cNvSpPr>
          <p:nvPr/>
        </p:nvSpPr>
        <p:spPr bwMode="auto">
          <a:xfrm>
            <a:off x="3380740" y="1470660"/>
            <a:ext cx="15570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Người lớn </a:t>
            </a:r>
          </a:p>
        </p:txBody>
      </p:sp>
      <p:sp>
        <p:nvSpPr>
          <p:cNvPr id="40" name="TextBox 39"/>
          <p:cNvSpPr txBox="1"/>
          <p:nvPr/>
        </p:nvSpPr>
        <p:spPr>
          <a:xfrm>
            <a:off x="3537585" y="2458720"/>
            <a:ext cx="1242695" cy="830997"/>
          </a:xfrm>
          <a:prstGeom prst="rect">
            <a:avLst/>
          </a:prstGeom>
          <a:noFill/>
        </p:spPr>
        <p:txBody>
          <a:bodyPr wrap="square">
            <a:spAutoFit/>
          </a:bodyPr>
          <a:lstStyle/>
          <a:p>
            <a:pPr eaLnBrk="1" hangingPunct="1">
              <a:defRPr/>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endParaRPr lang="en-US" sz="2400" dirty="0">
              <a:solidFill>
                <a:schemeClr val="accent6"/>
              </a:solidFill>
              <a:latin typeface="Times New Roman" panose="02020603050405020304" pitchFamily="18" charset="0"/>
              <a:cs typeface="Times New Roman" panose="02020603050405020304" pitchFamily="18" charset="0"/>
            </a:endParaRPr>
          </a:p>
        </p:txBody>
      </p:sp>
      <p:sp>
        <p:nvSpPr>
          <p:cNvPr id="41" name="TextBox 40"/>
          <p:cNvSpPr txBox="1">
            <a:spLocks noChangeArrowheads="1"/>
          </p:cNvSpPr>
          <p:nvPr/>
        </p:nvSpPr>
        <p:spPr bwMode="auto">
          <a:xfrm>
            <a:off x="3380740" y="3428365"/>
            <a:ext cx="168021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Mấy chú bé</a:t>
            </a:r>
          </a:p>
        </p:txBody>
      </p:sp>
      <p:sp>
        <p:nvSpPr>
          <p:cNvPr id="42" name="TextBox 41"/>
          <p:cNvSpPr txBox="1"/>
          <p:nvPr/>
        </p:nvSpPr>
        <p:spPr>
          <a:xfrm>
            <a:off x="3437890" y="4398010"/>
            <a:ext cx="1565910" cy="460375"/>
          </a:xfrm>
          <a:prstGeom prst="rect">
            <a:avLst/>
          </a:prstGeom>
          <a:noFill/>
        </p:spPr>
        <p:txBody>
          <a:bodyPr wrap="square">
            <a:spAutoFit/>
          </a:bodyPr>
          <a:lstStyle/>
          <a:p>
            <a:pPr eaLnBrk="1" hangingPunct="1">
              <a:defRPr/>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endParaRPr lang="en-US" sz="2400" dirty="0">
              <a:solidFill>
                <a:schemeClr val="accent6"/>
              </a:solidFill>
              <a:latin typeface="Times New Roman" panose="02020603050405020304" pitchFamily="18" charset="0"/>
              <a:cs typeface="Times New Roman" panose="02020603050405020304" pitchFamily="18" charset="0"/>
            </a:endParaRPr>
          </a:p>
        </p:txBody>
      </p:sp>
      <p:sp>
        <p:nvSpPr>
          <p:cNvPr id="43" name="TextBox 42"/>
          <p:cNvSpPr txBox="1">
            <a:spLocks noChangeArrowheads="1"/>
          </p:cNvSpPr>
          <p:nvPr/>
        </p:nvSpPr>
        <p:spPr bwMode="auto">
          <a:xfrm>
            <a:off x="3380740" y="5330825"/>
            <a:ext cx="1593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Các em bé </a:t>
            </a:r>
          </a:p>
        </p:txBody>
      </p:sp>
      <p:sp>
        <p:nvSpPr>
          <p:cNvPr id="45" name="TextBox 23"/>
          <p:cNvSpPr txBox="1">
            <a:spLocks noChangeArrowheads="1"/>
          </p:cNvSpPr>
          <p:nvPr/>
        </p:nvSpPr>
        <p:spPr bwMode="auto">
          <a:xfrm>
            <a:off x="5281930" y="1285875"/>
            <a:ext cx="227901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Ai đánh</a:t>
            </a:r>
            <a:r>
              <a:rPr lang="vi-VN" altLang="en-US" sz="2400">
                <a:solidFill>
                  <a:srgbClr val="FF0000"/>
                </a:solidFill>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rPr>
              <a:t>trâu ra cày?</a:t>
            </a:r>
          </a:p>
        </p:txBody>
      </p:sp>
      <p:sp>
        <p:nvSpPr>
          <p:cNvPr id="46" name="TextBox 45"/>
          <p:cNvSpPr txBox="1">
            <a:spLocks noChangeArrowheads="1"/>
          </p:cNvSpPr>
          <p:nvPr/>
        </p:nvSpPr>
        <p:spPr bwMode="auto">
          <a:xfrm>
            <a:off x="5309235" y="2273935"/>
            <a:ext cx="222504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Ai nhặt cỏ, đốt lá?</a:t>
            </a:r>
          </a:p>
        </p:txBody>
      </p:sp>
      <p:sp>
        <p:nvSpPr>
          <p:cNvPr id="47" name="TextBox 46"/>
          <p:cNvSpPr txBox="1">
            <a:spLocks noChangeArrowheads="1"/>
          </p:cNvSpPr>
          <p:nvPr/>
        </p:nvSpPr>
        <p:spPr bwMode="auto">
          <a:xfrm>
            <a:off x="5281930" y="3261995"/>
            <a:ext cx="225107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Ai bắc bếp thổi cơm?</a:t>
            </a:r>
          </a:p>
        </p:txBody>
      </p:sp>
      <p:sp>
        <p:nvSpPr>
          <p:cNvPr id="48" name="TextBox 47"/>
          <p:cNvSpPr txBox="1"/>
          <p:nvPr/>
        </p:nvSpPr>
        <p:spPr>
          <a:xfrm>
            <a:off x="5335636" y="4347747"/>
            <a:ext cx="2286000" cy="460375"/>
          </a:xfrm>
          <a:prstGeom prst="rect">
            <a:avLst/>
          </a:prstGeom>
          <a:noFill/>
        </p:spPr>
        <p:txBody>
          <a:bodyPr>
            <a:spAutoFit/>
          </a:bodyPr>
          <a:lstStyle/>
          <a:p>
            <a:pPr eaLnBrk="1" hangingPunct="1">
              <a:defRPr/>
            </a:pPr>
            <a:r>
              <a:rPr lang="en-US" sz="2400" dirty="0">
                <a:solidFill>
                  <a:schemeClr val="accent6"/>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Ai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a:t>
            </a:r>
            <a:r>
              <a:rPr lang="en-US" sz="2400" dirty="0">
                <a:latin typeface="Times New Roman" panose="02020603050405020304" pitchFamily="18" charset="0"/>
                <a:cs typeface="Times New Roman" panose="02020603050405020304" pitchFamily="18" charset="0"/>
              </a:rPr>
              <a:t>?</a:t>
            </a:r>
          </a:p>
        </p:txBody>
      </p:sp>
      <p:sp>
        <p:nvSpPr>
          <p:cNvPr id="49" name="TextBox 48"/>
          <p:cNvSpPr txBox="1">
            <a:spLocks noChangeArrowheads="1"/>
          </p:cNvSpPr>
          <p:nvPr/>
        </p:nvSpPr>
        <p:spPr bwMode="auto">
          <a:xfrm>
            <a:off x="4059212" y="5145726"/>
            <a:ext cx="4588764"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0000"/>
                </a:solidFill>
                <a:latin typeface="Times New Roman" panose="02020603050405020304" pitchFamily="18" charset="0"/>
                <a:cs typeface="Times New Roman" panose="02020603050405020304" pitchFamily="18" charset="0"/>
              </a:rPr>
              <a:t> Ai ngủ khì trên </a:t>
            </a:r>
          </a:p>
          <a:p>
            <a:pPr algn="ctr" eaLnBrk="1" hangingPunct="1"/>
            <a:r>
              <a:rPr lang="en-US" altLang="en-US" sz="2400">
                <a:solidFill>
                  <a:srgbClr val="FF0000"/>
                </a:solidFill>
                <a:latin typeface="Times New Roman" panose="02020603050405020304" pitchFamily="18" charset="0"/>
                <a:cs typeface="Times New Roman" panose="02020603050405020304" pitchFamily="18" charset="0"/>
              </a:rPr>
              <a:t>lưng mẹ?</a:t>
            </a:r>
          </a:p>
        </p:txBody>
      </p:sp>
      <p:sp>
        <p:nvSpPr>
          <p:cNvPr id="50" name="TextBox 49"/>
          <p:cNvSpPr txBox="1">
            <a:spLocks noChangeArrowheads="1"/>
          </p:cNvSpPr>
          <p:nvPr/>
        </p:nvSpPr>
        <p:spPr bwMode="auto">
          <a:xfrm>
            <a:off x="5405120" y="6106795"/>
            <a:ext cx="200469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Con gì sủa om cả rừng?</a:t>
            </a:r>
          </a:p>
        </p:txBody>
      </p:sp>
      <p:sp>
        <p:nvSpPr>
          <p:cNvPr id="44" name="TextBox 43"/>
          <p:cNvSpPr txBox="1">
            <a:spLocks noChangeArrowheads="1"/>
          </p:cNvSpPr>
          <p:nvPr/>
        </p:nvSpPr>
        <p:spPr bwMode="auto">
          <a:xfrm>
            <a:off x="3537585" y="6263640"/>
            <a:ext cx="120904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Lũ chó</a:t>
            </a:r>
          </a:p>
        </p:txBody>
      </p:sp>
      <p:sp>
        <p:nvSpPr>
          <p:cNvPr id="4" name="TextBox 23"/>
          <p:cNvSpPr txBox="1">
            <a:spLocks noChangeArrowheads="1"/>
          </p:cNvSpPr>
          <p:nvPr/>
        </p:nvSpPr>
        <p:spPr bwMode="auto">
          <a:xfrm>
            <a:off x="7626985" y="1470660"/>
            <a:ext cx="21412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đánh</a:t>
            </a:r>
            <a:r>
              <a:rPr lang="vi-VN" altLang="en-US" sz="2400">
                <a:solidFill>
                  <a:srgbClr val="FF0000"/>
                </a:solidFill>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rPr>
              <a:t>trâu ra cày</a:t>
            </a:r>
          </a:p>
        </p:txBody>
      </p:sp>
      <p:sp>
        <p:nvSpPr>
          <p:cNvPr id="5" name="TextBox 23"/>
          <p:cNvSpPr txBox="1">
            <a:spLocks noChangeArrowheads="1"/>
          </p:cNvSpPr>
          <p:nvPr/>
        </p:nvSpPr>
        <p:spPr bwMode="auto">
          <a:xfrm>
            <a:off x="9799955" y="1470660"/>
            <a:ext cx="23710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400">
                <a:solidFill>
                  <a:srgbClr val="FF0000"/>
                </a:solidFill>
                <a:latin typeface="Times New Roman" panose="02020603050405020304" pitchFamily="18" charset="0"/>
                <a:cs typeface="Times New Roman" panose="02020603050405020304" pitchFamily="18" charset="0"/>
              </a:rPr>
              <a:t>Người lớn làm gì?</a:t>
            </a:r>
          </a:p>
        </p:txBody>
      </p:sp>
      <p:sp>
        <p:nvSpPr>
          <p:cNvPr id="6" name="TextBox 45"/>
          <p:cNvSpPr txBox="1">
            <a:spLocks noChangeArrowheads="1"/>
          </p:cNvSpPr>
          <p:nvPr/>
        </p:nvSpPr>
        <p:spPr bwMode="auto">
          <a:xfrm>
            <a:off x="7696200" y="2458720"/>
            <a:ext cx="19481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nhặt cỏ, đốt lá</a:t>
            </a:r>
          </a:p>
        </p:txBody>
      </p:sp>
      <p:sp>
        <p:nvSpPr>
          <p:cNvPr id="7" name="TextBox 45"/>
          <p:cNvSpPr txBox="1">
            <a:spLocks noChangeArrowheads="1"/>
          </p:cNvSpPr>
          <p:nvPr/>
        </p:nvSpPr>
        <p:spPr bwMode="auto">
          <a:xfrm>
            <a:off x="9920605" y="2458720"/>
            <a:ext cx="19481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400">
                <a:latin typeface="Times New Roman" panose="02020603050405020304" pitchFamily="18" charset="0"/>
                <a:cs typeface="Times New Roman" panose="02020603050405020304" pitchFamily="18" charset="0"/>
              </a:rPr>
              <a:t>Các cụ làm gì?</a:t>
            </a:r>
          </a:p>
        </p:txBody>
      </p:sp>
      <p:sp>
        <p:nvSpPr>
          <p:cNvPr id="8" name="TextBox 46"/>
          <p:cNvSpPr txBox="1">
            <a:spLocks noChangeArrowheads="1"/>
          </p:cNvSpPr>
          <p:nvPr/>
        </p:nvSpPr>
        <p:spPr bwMode="auto">
          <a:xfrm>
            <a:off x="7715250" y="3261995"/>
            <a:ext cx="184785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bắc bếp thổi cơm</a:t>
            </a:r>
          </a:p>
        </p:txBody>
      </p:sp>
      <p:sp>
        <p:nvSpPr>
          <p:cNvPr id="9" name="TextBox 46"/>
          <p:cNvSpPr txBox="1">
            <a:spLocks noChangeArrowheads="1"/>
          </p:cNvSpPr>
          <p:nvPr/>
        </p:nvSpPr>
        <p:spPr bwMode="auto">
          <a:xfrm>
            <a:off x="9678670" y="3423920"/>
            <a:ext cx="2532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400">
                <a:solidFill>
                  <a:srgbClr val="FF0000"/>
                </a:solidFill>
                <a:latin typeface="Times New Roman" panose="02020603050405020304" pitchFamily="18" charset="0"/>
                <a:cs typeface="Times New Roman" panose="02020603050405020304" pitchFamily="18" charset="0"/>
              </a:rPr>
              <a:t>Mấy chú bé làm gì?</a:t>
            </a:r>
          </a:p>
        </p:txBody>
      </p:sp>
      <p:sp>
        <p:nvSpPr>
          <p:cNvPr id="10" name="TextBox 47"/>
          <p:cNvSpPr txBox="1"/>
          <p:nvPr/>
        </p:nvSpPr>
        <p:spPr>
          <a:xfrm>
            <a:off x="7954010" y="4398010"/>
            <a:ext cx="1268730" cy="460375"/>
          </a:xfrm>
          <a:prstGeom prst="rect">
            <a:avLst/>
          </a:prstGeom>
          <a:noFill/>
        </p:spPr>
        <p:txBody>
          <a:bodyPr wrap="square">
            <a:spAutoFit/>
          </a:bodyPr>
          <a:lstStyle/>
          <a:p>
            <a:pPr eaLnBrk="1" hangingPunct="1">
              <a:defRPr/>
            </a:pP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a:t>
            </a:r>
            <a:endParaRPr lang="en-US" sz="2400" dirty="0">
              <a:latin typeface="Times New Roman" panose="02020603050405020304" pitchFamily="18" charset="0"/>
              <a:cs typeface="Times New Roman" panose="02020603050405020304" pitchFamily="18" charset="0"/>
            </a:endParaRPr>
          </a:p>
        </p:txBody>
      </p:sp>
      <p:sp>
        <p:nvSpPr>
          <p:cNvPr id="11" name="TextBox 47"/>
          <p:cNvSpPr txBox="1"/>
          <p:nvPr/>
        </p:nvSpPr>
        <p:spPr>
          <a:xfrm>
            <a:off x="9779635" y="4398010"/>
            <a:ext cx="2391410" cy="460375"/>
          </a:xfrm>
          <a:prstGeom prst="rect">
            <a:avLst/>
          </a:prstGeom>
          <a:noFill/>
        </p:spPr>
        <p:txBody>
          <a:bodyPr wrap="square">
            <a:spAutoFit/>
          </a:bodyPr>
          <a:lstStyle/>
          <a:p>
            <a:pPr eaLnBrk="1" hangingPunct="1">
              <a:defRPr/>
            </a:pPr>
            <a:r>
              <a:rPr lang="vi-VN" altLang="en-US" sz="2400" dirty="0">
                <a:latin typeface="Times New Roman" panose="02020603050405020304" pitchFamily="18" charset="0"/>
                <a:cs typeface="Times New Roman" panose="02020603050405020304" pitchFamily="18" charset="0"/>
              </a:rPr>
              <a:t>Các bà mẹ làm gì?</a:t>
            </a:r>
          </a:p>
        </p:txBody>
      </p:sp>
      <p:sp>
        <p:nvSpPr>
          <p:cNvPr id="12" name="TextBox 42"/>
          <p:cNvSpPr txBox="1">
            <a:spLocks noChangeArrowheads="1"/>
          </p:cNvSpPr>
          <p:nvPr/>
        </p:nvSpPr>
        <p:spPr bwMode="auto">
          <a:xfrm>
            <a:off x="7715250" y="5164455"/>
            <a:ext cx="189420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400">
                <a:solidFill>
                  <a:srgbClr val="FF0000"/>
                </a:solidFill>
                <a:latin typeface="Times New Roman" panose="02020603050405020304" pitchFamily="18" charset="0"/>
                <a:cs typeface="Times New Roman" panose="02020603050405020304" pitchFamily="18" charset="0"/>
              </a:rPr>
              <a:t>ngủ khì trên lưng mẹ</a:t>
            </a:r>
            <a:r>
              <a:rPr lang="en-US" altLang="en-US" sz="2400">
                <a:solidFill>
                  <a:srgbClr val="FF0000"/>
                </a:solidFill>
                <a:latin typeface="Times New Roman" panose="02020603050405020304" pitchFamily="18" charset="0"/>
                <a:cs typeface="Times New Roman" panose="02020603050405020304" pitchFamily="18" charset="0"/>
              </a:rPr>
              <a:t> </a:t>
            </a:r>
          </a:p>
        </p:txBody>
      </p:sp>
      <p:sp>
        <p:nvSpPr>
          <p:cNvPr id="13" name="TextBox 42"/>
          <p:cNvSpPr txBox="1">
            <a:spLocks noChangeArrowheads="1"/>
          </p:cNvSpPr>
          <p:nvPr/>
        </p:nvSpPr>
        <p:spPr bwMode="auto">
          <a:xfrm>
            <a:off x="9678670" y="5341620"/>
            <a:ext cx="24593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400">
                <a:solidFill>
                  <a:srgbClr val="FF0000"/>
                </a:solidFill>
                <a:latin typeface="Times New Roman" panose="02020603050405020304" pitchFamily="18" charset="0"/>
                <a:cs typeface="Times New Roman" panose="02020603050405020304" pitchFamily="18" charset="0"/>
              </a:rPr>
              <a:t>Các em bé làm gì?</a:t>
            </a:r>
          </a:p>
        </p:txBody>
      </p:sp>
      <p:sp>
        <p:nvSpPr>
          <p:cNvPr id="14" name="TextBox 49"/>
          <p:cNvSpPr txBox="1">
            <a:spLocks noChangeArrowheads="1"/>
          </p:cNvSpPr>
          <p:nvPr/>
        </p:nvSpPr>
        <p:spPr bwMode="auto">
          <a:xfrm>
            <a:off x="7696200" y="6263640"/>
            <a:ext cx="22053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sủa om cả rừng</a:t>
            </a:r>
          </a:p>
        </p:txBody>
      </p:sp>
      <p:sp>
        <p:nvSpPr>
          <p:cNvPr id="15" name="TextBox 49"/>
          <p:cNvSpPr txBox="1">
            <a:spLocks noChangeArrowheads="1"/>
          </p:cNvSpPr>
          <p:nvPr/>
        </p:nvSpPr>
        <p:spPr bwMode="auto">
          <a:xfrm>
            <a:off x="9872345" y="6285230"/>
            <a:ext cx="22053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400">
                <a:latin typeface="Times New Roman" panose="02020603050405020304" pitchFamily="18" charset="0"/>
                <a:cs typeface="Times New Roman" panose="02020603050405020304" pitchFamily="18" charset="0"/>
              </a:rPr>
              <a:t>Lũ chó làm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strips(down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strips(downLeft)">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strips(downLeft)">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trips(down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strips(down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strips(downLeft)">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strips(downLef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strips(downLef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strips(downLeft)">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strips(downLeft)">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strips(downLeft)">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strips(down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strips(downLeft)">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strips(downLeft)">
                                      <p:cBhvr>
                                        <p:cTn id="87" dur="50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strips(downLeft)">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strips(downLeft)">
                                      <p:cBhvr>
                                        <p:cTn id="97" dur="500"/>
                                        <p:tgtEl>
                                          <p:spTgt spid="12"/>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12" fill="hold" grpId="0" nodeType="click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strips(downLeft)">
                                      <p:cBhvr>
                                        <p:cTn id="102" dur="500"/>
                                        <p:tgtEl>
                                          <p:spTgt spid="13"/>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strips(downLeft)">
                                      <p:cBhvr>
                                        <p:cTn id="107" dur="500"/>
                                        <p:tgtEl>
                                          <p:spTgt spid="50"/>
                                        </p:tgtEl>
                                      </p:cBhvr>
                                    </p:animEffect>
                                  </p:childTnLst>
                                </p:cTn>
                              </p:par>
                            </p:childTnLst>
                          </p:cTn>
                        </p:par>
                      </p:childTnLst>
                    </p:cTn>
                  </p:par>
                  <p:par>
                    <p:cTn id="108" fill="hold">
                      <p:stCondLst>
                        <p:cond delay="indefinite"/>
                      </p:stCondLst>
                      <p:childTnLst>
                        <p:par>
                          <p:cTn id="109" fill="hold">
                            <p:stCondLst>
                              <p:cond delay="0"/>
                            </p:stCondLst>
                            <p:childTnLst>
                              <p:par>
                                <p:cTn id="110" presetID="18" presetClass="entr" presetSubtype="12" fill="hold" grpId="0" nodeType="click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strips(downLeft)">
                                      <p:cBhvr>
                                        <p:cTn id="112" dur="500"/>
                                        <p:tgtEl>
                                          <p:spTgt spid="44"/>
                                        </p:tgtEl>
                                      </p:cBhvr>
                                    </p:animEffect>
                                  </p:childTnLst>
                                </p:cTn>
                              </p:par>
                            </p:childTnLst>
                          </p:cTn>
                        </p:par>
                      </p:childTnLst>
                    </p:cTn>
                  </p:par>
                  <p:par>
                    <p:cTn id="113" fill="hold">
                      <p:stCondLst>
                        <p:cond delay="indefinite"/>
                      </p:stCondLst>
                      <p:childTnLst>
                        <p:par>
                          <p:cTn id="114" fill="hold">
                            <p:stCondLst>
                              <p:cond delay="0"/>
                            </p:stCondLst>
                            <p:childTnLst>
                              <p:par>
                                <p:cTn id="115" presetID="18" presetClass="entr" presetSubtype="12" fill="hold" grpId="0" nodeType="click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strips(downLeft)">
                                      <p:cBhvr>
                                        <p:cTn id="117" dur="500"/>
                                        <p:tgtEl>
                                          <p:spTgt spid="14"/>
                                        </p:tgtEl>
                                      </p:cBhvr>
                                    </p:animEffect>
                                  </p:childTnLst>
                                </p:cTn>
                              </p:par>
                            </p:childTnLst>
                          </p:cTn>
                        </p:par>
                      </p:childTnLst>
                    </p:cTn>
                  </p:par>
                  <p:par>
                    <p:cTn id="118" fill="hold">
                      <p:stCondLst>
                        <p:cond delay="indefinite"/>
                      </p:stCondLst>
                      <p:childTnLst>
                        <p:par>
                          <p:cTn id="119" fill="hold">
                            <p:stCondLst>
                              <p:cond delay="0"/>
                            </p:stCondLst>
                            <p:childTnLst>
                              <p:par>
                                <p:cTn id="120" presetID="18" presetClass="entr" presetSubtype="12" fill="hold" grpId="0" nodeType="click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strips(downLeft)">
                                      <p:cBhvr>
                                        <p:cTn id="1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0" grpId="0"/>
      <p:bldP spid="40" grpId="1"/>
      <p:bldP spid="41" grpId="0"/>
      <p:bldP spid="41" grpId="1"/>
      <p:bldP spid="42" grpId="0"/>
      <p:bldP spid="42" grpId="1"/>
      <p:bldP spid="43" grpId="0"/>
      <p:bldP spid="43" grpId="1"/>
      <p:bldP spid="45" grpId="0"/>
      <p:bldP spid="45" grpId="1"/>
      <p:bldP spid="46" grpId="0"/>
      <p:bldP spid="46" grpId="1"/>
      <p:bldP spid="47" grpId="0"/>
      <p:bldP spid="47" grpId="1"/>
      <p:bldP spid="48" grpId="0"/>
      <p:bldP spid="48" grpId="1"/>
      <p:bldP spid="49" grpId="0"/>
      <p:bldP spid="49" grpId="1"/>
      <p:bldP spid="50" grpId="0"/>
      <p:bldP spid="50" grpId="1"/>
      <p:bldP spid="44" grpId="0"/>
      <p:bldP spid="44"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360818" y="1838439"/>
            <a:ext cx="5334000" cy="523875"/>
          </a:xfrm>
          <a:prstGeom prst="rect">
            <a:avLst/>
          </a:prstGeom>
          <a:noFill/>
          <a:ln w="9525">
            <a:noFill/>
            <a:miter lim="800000"/>
          </a:ln>
          <a:effectLst/>
        </p:spPr>
        <p:txBody>
          <a:bodyPr>
            <a:spAutoFit/>
          </a:bodyPr>
          <a:lstStyle/>
          <a:p>
            <a:pPr eaLnBrk="1" hangingPunct="1">
              <a:spcBef>
                <a:spcPct val="50000"/>
              </a:spcBef>
              <a:defRPr/>
            </a:pPr>
            <a:r>
              <a:rPr lang="en-US" sz="24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Người lớn  đánh trâu ra cày. </a:t>
            </a:r>
          </a:p>
        </p:txBody>
      </p:sp>
      <p:sp>
        <p:nvSpPr>
          <p:cNvPr id="6" name="Text Box 8"/>
          <p:cNvSpPr txBox="1">
            <a:spLocks noChangeArrowheads="1"/>
          </p:cNvSpPr>
          <p:nvPr/>
        </p:nvSpPr>
        <p:spPr bwMode="auto">
          <a:xfrm>
            <a:off x="742497" y="2798762"/>
            <a:ext cx="5334000" cy="523875"/>
          </a:xfrm>
          <a:prstGeom prst="rect">
            <a:avLst/>
          </a:prstGeom>
          <a:noFill/>
          <a:ln w="9525">
            <a:noFill/>
            <a:miter lim="800000"/>
          </a:ln>
          <a:effectLst/>
        </p:spPr>
        <p:txBody>
          <a:bodyPr>
            <a:spAutoFit/>
          </a:bodyPr>
          <a:lstStyle/>
          <a:p>
            <a:pPr eaLnBrk="1" hangingPunct="1">
              <a:spcBef>
                <a:spcPct val="50000"/>
              </a:spcBef>
              <a:defRPr/>
            </a:pPr>
            <a:r>
              <a:rPr lang="en-US" sz="2800" b="1" dirty="0">
                <a:latin typeface="Times New Roman" panose="02020603050405020304" pitchFamily="18" charset="0"/>
                <a:cs typeface="Times New Roman" panose="02020603050405020304" pitchFamily="18" charset="0"/>
              </a:rPr>
              <a:t> Các cụ già  nhặt cỏ, đốt lá. </a:t>
            </a:r>
          </a:p>
        </p:txBody>
      </p:sp>
      <p:sp>
        <p:nvSpPr>
          <p:cNvPr id="7" name="Text Box 9"/>
          <p:cNvSpPr txBox="1">
            <a:spLocks noChangeArrowheads="1"/>
          </p:cNvSpPr>
          <p:nvPr/>
        </p:nvSpPr>
        <p:spPr bwMode="auto">
          <a:xfrm>
            <a:off x="762683" y="3812949"/>
            <a:ext cx="6324600" cy="523875"/>
          </a:xfrm>
          <a:prstGeom prst="rect">
            <a:avLst/>
          </a:prstGeom>
          <a:noFill/>
          <a:ln w="9525">
            <a:noFill/>
            <a:miter lim="800000"/>
          </a:ln>
          <a:effectLst/>
        </p:spPr>
        <p:txBody>
          <a:bodyPr>
            <a:spAutoFit/>
          </a:bodyPr>
          <a:lstStyle/>
          <a:p>
            <a:pPr eaLnBrk="1" hangingPunct="1">
              <a:spcBef>
                <a:spcPct val="50000"/>
              </a:spcBef>
              <a:defRPr/>
            </a:pPr>
            <a:r>
              <a:rPr lang="en-US" sz="2800" b="1" dirty="0">
                <a:latin typeface="Times New Roman" panose="02020603050405020304" pitchFamily="18" charset="0"/>
                <a:cs typeface="Times New Roman" panose="02020603050405020304" pitchFamily="18" charset="0"/>
              </a:rPr>
              <a:t> Mấy chú bé  bắc bếp thổi cơm. </a:t>
            </a:r>
          </a:p>
        </p:txBody>
      </p:sp>
      <p:sp>
        <p:nvSpPr>
          <p:cNvPr id="8" name="Text Box 10"/>
          <p:cNvSpPr txBox="1">
            <a:spLocks noChangeArrowheads="1"/>
          </p:cNvSpPr>
          <p:nvPr/>
        </p:nvSpPr>
        <p:spPr bwMode="auto">
          <a:xfrm>
            <a:off x="6085343" y="1831068"/>
            <a:ext cx="5334000" cy="523875"/>
          </a:xfrm>
          <a:prstGeom prst="rect">
            <a:avLst/>
          </a:prstGeom>
          <a:noFill/>
          <a:ln w="9525">
            <a:noFill/>
            <a:miter lim="800000"/>
          </a:ln>
          <a:effectLst/>
        </p:spPr>
        <p:txBody>
          <a:bodyPr>
            <a:spAutoFit/>
          </a:bodyPr>
          <a:lstStyle/>
          <a:p>
            <a:pPr eaLnBrk="1" hangingPunct="1">
              <a:spcBef>
                <a:spcPct val="50000"/>
              </a:spcBef>
              <a:defRPr/>
            </a:pPr>
            <a:r>
              <a:rPr lang="en-US" sz="2800" b="1" dirty="0">
                <a:latin typeface="Times New Roman" panose="02020603050405020304" pitchFamily="18" charset="0"/>
                <a:cs typeface="Times New Roman" panose="02020603050405020304" pitchFamily="18" charset="0"/>
              </a:rPr>
              <a:t> Các bà mẹ  tra ngô. </a:t>
            </a:r>
          </a:p>
        </p:txBody>
      </p:sp>
      <p:sp>
        <p:nvSpPr>
          <p:cNvPr id="9" name="Text Box 11"/>
          <p:cNvSpPr txBox="1">
            <a:spLocks noChangeArrowheads="1"/>
          </p:cNvSpPr>
          <p:nvPr/>
        </p:nvSpPr>
        <p:spPr bwMode="auto">
          <a:xfrm>
            <a:off x="6056089" y="2750230"/>
            <a:ext cx="6248400" cy="523875"/>
          </a:xfrm>
          <a:prstGeom prst="rect">
            <a:avLst/>
          </a:prstGeom>
          <a:noFill/>
          <a:ln w="9525">
            <a:noFill/>
            <a:miter lim="800000"/>
          </a:ln>
          <a:effectLst/>
        </p:spPr>
        <p:txBody>
          <a:bodyPr>
            <a:spAutoFit/>
          </a:bodyPr>
          <a:lstStyle/>
          <a:p>
            <a:pPr eaLnBrk="1" hangingPunct="1">
              <a:spcBef>
                <a:spcPct val="50000"/>
              </a:spcBef>
              <a:defRPr/>
            </a:pPr>
            <a:r>
              <a:rPr lang="en-US" sz="2800" b="1" dirty="0">
                <a:latin typeface="Times New Roman" panose="02020603050405020304" pitchFamily="18" charset="0"/>
                <a:cs typeface="Times New Roman" panose="02020603050405020304" pitchFamily="18" charset="0"/>
              </a:rPr>
              <a:t> Các em bé  ngủ khì trên lưng mẹ. </a:t>
            </a:r>
          </a:p>
        </p:txBody>
      </p:sp>
      <p:sp>
        <p:nvSpPr>
          <p:cNvPr id="10" name="Text Box 12"/>
          <p:cNvSpPr txBox="1">
            <a:spLocks noChangeArrowheads="1"/>
          </p:cNvSpPr>
          <p:nvPr/>
        </p:nvSpPr>
        <p:spPr bwMode="auto">
          <a:xfrm>
            <a:off x="6237743" y="3832225"/>
            <a:ext cx="6019800" cy="523875"/>
          </a:xfrm>
          <a:prstGeom prst="rect">
            <a:avLst/>
          </a:prstGeom>
          <a:noFill/>
          <a:ln w="9525">
            <a:noFill/>
            <a:miter lim="800000"/>
          </a:ln>
          <a:effectLst/>
        </p:spPr>
        <p:txBody>
          <a:bodyPr>
            <a:spAutoFit/>
          </a:bodyPr>
          <a:lstStyle/>
          <a:p>
            <a:pPr eaLnBrk="1" hangingPunct="1">
              <a:spcBef>
                <a:spcPct val="50000"/>
              </a:spcBef>
              <a:defRPr/>
            </a:pPr>
            <a:r>
              <a:rPr lang="en-US" sz="2800" b="1" dirty="0">
                <a:latin typeface="Times New Roman" panose="02020603050405020304" pitchFamily="18" charset="0"/>
                <a:cs typeface="Times New Roman" panose="02020603050405020304" pitchFamily="18" charset="0"/>
              </a:rPr>
              <a:t>Lũ chó  sủa om cả rừng.</a:t>
            </a:r>
          </a:p>
        </p:txBody>
      </p:sp>
      <p:sp>
        <p:nvSpPr>
          <p:cNvPr id="14" name="Rectangle 25"/>
          <p:cNvSpPr>
            <a:spLocks noChangeArrowheads="1"/>
          </p:cNvSpPr>
          <p:nvPr/>
        </p:nvSpPr>
        <p:spPr bwMode="auto">
          <a:xfrm>
            <a:off x="3401108" y="2299381"/>
            <a:ext cx="1047750" cy="400050"/>
          </a:xfrm>
          <a:prstGeom prst="rect">
            <a:avLst/>
          </a:prstGeom>
          <a:noFill/>
          <a:ln w="9525">
            <a:noFill/>
            <a:miter lim="800000"/>
          </a:ln>
        </p:spPr>
        <p:txBody>
          <a:bodyPr>
            <a:spAutoFit/>
          </a:bodyPr>
          <a:lstStyle/>
          <a:p>
            <a:pPr eaLnBrk="1" hangingPunct="1">
              <a:defRPr/>
            </a:pPr>
            <a:r>
              <a:rPr lang="en-US" sz="2000" b="1" dirty="0" err="1">
                <a:solidFill>
                  <a:srgbClr val="00B050"/>
                </a:solidFill>
                <a:latin typeface="Times New Roman" panose="02020603050405020304" pitchFamily="18" charset="0"/>
                <a:cs typeface="Times New Roman" panose="02020603050405020304" pitchFamily="18" charset="0"/>
              </a:rPr>
              <a:t>làm</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gì</a:t>
            </a:r>
            <a:r>
              <a:rPr lang="en-US" sz="2000" b="1" dirty="0">
                <a:solidFill>
                  <a:srgbClr val="00B050"/>
                </a:solidFill>
                <a:latin typeface="Times New Roman" panose="02020603050405020304" pitchFamily="18" charset="0"/>
                <a:cs typeface="Times New Roman" panose="02020603050405020304" pitchFamily="18" charset="0"/>
              </a:rPr>
              <a:t> ?</a:t>
            </a:r>
          </a:p>
        </p:txBody>
      </p:sp>
      <p:sp>
        <p:nvSpPr>
          <p:cNvPr id="15" name="Rectangle 26"/>
          <p:cNvSpPr>
            <a:spLocks noChangeArrowheads="1"/>
          </p:cNvSpPr>
          <p:nvPr/>
        </p:nvSpPr>
        <p:spPr bwMode="auto">
          <a:xfrm>
            <a:off x="3542847" y="3236006"/>
            <a:ext cx="1047750" cy="400050"/>
          </a:xfrm>
          <a:prstGeom prst="rect">
            <a:avLst/>
          </a:prstGeom>
          <a:noFill/>
          <a:ln w="9525">
            <a:noFill/>
            <a:miter lim="800000"/>
          </a:ln>
        </p:spPr>
        <p:txBody>
          <a:bodyPr>
            <a:spAutoFit/>
          </a:bodyPr>
          <a:lstStyle/>
          <a:p>
            <a:pPr eaLnBrk="1" hangingPunct="1">
              <a:defRPr/>
            </a:pPr>
            <a:r>
              <a:rPr lang="en-US" sz="2000" b="1" dirty="0" err="1">
                <a:solidFill>
                  <a:srgbClr val="00B050"/>
                </a:solidFill>
                <a:latin typeface="Times New Roman" panose="02020603050405020304" pitchFamily="18" charset="0"/>
                <a:cs typeface="Times New Roman" panose="02020603050405020304" pitchFamily="18" charset="0"/>
              </a:rPr>
              <a:t>làm</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gì</a:t>
            </a:r>
            <a:r>
              <a:rPr lang="en-US" sz="2000" b="1" dirty="0">
                <a:solidFill>
                  <a:srgbClr val="00B050"/>
                </a:solidFill>
                <a:latin typeface="Times New Roman" panose="02020603050405020304" pitchFamily="18" charset="0"/>
                <a:cs typeface="Times New Roman" panose="02020603050405020304" pitchFamily="18" charset="0"/>
              </a:rPr>
              <a:t> ?</a:t>
            </a:r>
          </a:p>
        </p:txBody>
      </p:sp>
      <p:sp>
        <p:nvSpPr>
          <p:cNvPr id="16" name="Rectangle 27"/>
          <p:cNvSpPr>
            <a:spLocks noChangeArrowheads="1"/>
          </p:cNvSpPr>
          <p:nvPr/>
        </p:nvSpPr>
        <p:spPr bwMode="auto">
          <a:xfrm>
            <a:off x="8371343" y="2288268"/>
            <a:ext cx="1047750" cy="400050"/>
          </a:xfrm>
          <a:prstGeom prst="rect">
            <a:avLst/>
          </a:prstGeom>
          <a:noFill/>
          <a:ln w="9525">
            <a:noFill/>
            <a:miter lim="800000"/>
          </a:ln>
        </p:spPr>
        <p:txBody>
          <a:bodyPr>
            <a:spAutoFit/>
          </a:bodyPr>
          <a:lstStyle/>
          <a:p>
            <a:pPr eaLnBrk="1" hangingPunct="1">
              <a:defRPr/>
            </a:pPr>
            <a:r>
              <a:rPr lang="en-US" sz="2000" b="1" dirty="0" err="1">
                <a:solidFill>
                  <a:srgbClr val="00B050"/>
                </a:solidFill>
                <a:latin typeface="Times New Roman" panose="02020603050405020304" pitchFamily="18" charset="0"/>
                <a:cs typeface="Times New Roman" panose="02020603050405020304" pitchFamily="18" charset="0"/>
              </a:rPr>
              <a:t>làm</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gì</a:t>
            </a:r>
            <a:r>
              <a:rPr lang="en-US" sz="2000" b="1" dirty="0">
                <a:solidFill>
                  <a:srgbClr val="00B050"/>
                </a:solidFill>
                <a:latin typeface="Times New Roman" panose="02020603050405020304" pitchFamily="18" charset="0"/>
                <a:cs typeface="Times New Roman" panose="02020603050405020304" pitchFamily="18" charset="0"/>
              </a:rPr>
              <a:t> ?</a:t>
            </a:r>
          </a:p>
        </p:txBody>
      </p:sp>
      <p:sp>
        <p:nvSpPr>
          <p:cNvPr id="17" name="Rectangle 29"/>
          <p:cNvSpPr>
            <a:spLocks noChangeArrowheads="1"/>
          </p:cNvSpPr>
          <p:nvPr/>
        </p:nvSpPr>
        <p:spPr bwMode="auto">
          <a:xfrm>
            <a:off x="8618993" y="4283756"/>
            <a:ext cx="1047750" cy="400050"/>
          </a:xfrm>
          <a:prstGeom prst="rect">
            <a:avLst/>
          </a:prstGeom>
          <a:noFill/>
          <a:ln w="9525">
            <a:noFill/>
            <a:miter lim="800000"/>
          </a:ln>
        </p:spPr>
        <p:txBody>
          <a:bodyPr>
            <a:spAutoFit/>
          </a:bodyPr>
          <a:lstStyle/>
          <a:p>
            <a:pPr eaLnBrk="1" hangingPunct="1">
              <a:defRPr/>
            </a:pPr>
            <a:r>
              <a:rPr lang="en-US" sz="2000" b="1" dirty="0" err="1">
                <a:solidFill>
                  <a:srgbClr val="00B050"/>
                </a:solidFill>
                <a:latin typeface="Times New Roman" panose="02020603050405020304" pitchFamily="18" charset="0"/>
                <a:cs typeface="Times New Roman" panose="02020603050405020304" pitchFamily="18" charset="0"/>
              </a:rPr>
              <a:t>làm</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gì</a:t>
            </a:r>
            <a:r>
              <a:rPr lang="en-US" sz="2000" b="1" dirty="0">
                <a:solidFill>
                  <a:srgbClr val="00B050"/>
                </a:solidFill>
                <a:latin typeface="Times New Roman" panose="02020603050405020304" pitchFamily="18" charset="0"/>
                <a:cs typeface="Times New Roman" panose="02020603050405020304" pitchFamily="18" charset="0"/>
              </a:rPr>
              <a:t> ?</a:t>
            </a:r>
          </a:p>
        </p:txBody>
      </p:sp>
      <p:sp>
        <p:nvSpPr>
          <p:cNvPr id="18" name="Rectangle 30"/>
          <p:cNvSpPr>
            <a:spLocks noChangeArrowheads="1"/>
          </p:cNvSpPr>
          <p:nvPr/>
        </p:nvSpPr>
        <p:spPr bwMode="auto">
          <a:xfrm>
            <a:off x="8838068" y="3236006"/>
            <a:ext cx="1047750" cy="400050"/>
          </a:xfrm>
          <a:prstGeom prst="rect">
            <a:avLst/>
          </a:prstGeom>
          <a:noFill/>
          <a:ln w="9525">
            <a:noFill/>
            <a:miter lim="800000"/>
          </a:ln>
        </p:spPr>
        <p:txBody>
          <a:bodyPr>
            <a:spAutoFit/>
          </a:bodyPr>
          <a:lstStyle/>
          <a:p>
            <a:pPr eaLnBrk="1" hangingPunct="1">
              <a:defRPr/>
            </a:pPr>
            <a:r>
              <a:rPr lang="en-US" sz="2000" b="1" dirty="0" err="1">
                <a:solidFill>
                  <a:srgbClr val="00B050"/>
                </a:solidFill>
                <a:latin typeface="Times New Roman" panose="02020603050405020304" pitchFamily="18" charset="0"/>
                <a:cs typeface="Times New Roman" panose="02020603050405020304" pitchFamily="18" charset="0"/>
              </a:rPr>
              <a:t>làm</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gì</a:t>
            </a:r>
            <a:r>
              <a:rPr lang="en-US" sz="2000" b="1" dirty="0">
                <a:solidFill>
                  <a:srgbClr val="00B050"/>
                </a:solidFill>
                <a:latin typeface="Times New Roman" panose="02020603050405020304" pitchFamily="18" charset="0"/>
                <a:cs typeface="Times New Roman" panose="02020603050405020304" pitchFamily="18" charset="0"/>
              </a:rPr>
              <a:t> ?</a:t>
            </a:r>
          </a:p>
        </p:txBody>
      </p:sp>
      <p:sp>
        <p:nvSpPr>
          <p:cNvPr id="19" name="Text Box 31"/>
          <p:cNvSpPr txBox="1">
            <a:spLocks noChangeArrowheads="1"/>
          </p:cNvSpPr>
          <p:nvPr/>
        </p:nvSpPr>
        <p:spPr bwMode="auto">
          <a:xfrm>
            <a:off x="1466397" y="3236006"/>
            <a:ext cx="914400" cy="369887"/>
          </a:xfrm>
          <a:prstGeom prst="rect">
            <a:avLst/>
          </a:prstGeom>
          <a:noFill/>
          <a:ln w="9525">
            <a:noFill/>
            <a:miter lim="800000"/>
          </a:ln>
        </p:spPr>
        <p:txBody>
          <a:bodyPr>
            <a:spAutoFit/>
          </a:bodyPr>
          <a:lstStyle/>
          <a:p>
            <a:pPr eaLnBrk="1" hangingPunct="1">
              <a:spcBef>
                <a:spcPct val="50000"/>
              </a:spcBef>
              <a:defRPr/>
            </a:pPr>
            <a:r>
              <a:rPr lang="en-US" b="1" dirty="0">
                <a:solidFill>
                  <a:srgbClr val="00B050"/>
                </a:solidFill>
                <a:latin typeface="Times New Roman" panose="02020603050405020304" pitchFamily="18" charset="0"/>
                <a:cs typeface="Times New Roman" panose="02020603050405020304" pitchFamily="18" charset="0"/>
              </a:rPr>
              <a:t>Ai ?</a:t>
            </a:r>
          </a:p>
        </p:txBody>
      </p:sp>
      <p:sp>
        <p:nvSpPr>
          <p:cNvPr id="20" name="Text Box 32"/>
          <p:cNvSpPr txBox="1">
            <a:spLocks noChangeArrowheads="1"/>
          </p:cNvSpPr>
          <p:nvPr/>
        </p:nvSpPr>
        <p:spPr bwMode="auto">
          <a:xfrm>
            <a:off x="1477058" y="2299381"/>
            <a:ext cx="914400" cy="369887"/>
          </a:xfrm>
          <a:prstGeom prst="rect">
            <a:avLst/>
          </a:prstGeom>
          <a:noFill/>
          <a:ln w="9525">
            <a:noFill/>
            <a:miter lim="800000"/>
          </a:ln>
        </p:spPr>
        <p:txBody>
          <a:bodyPr>
            <a:spAutoFit/>
          </a:bodyPr>
          <a:lstStyle/>
          <a:p>
            <a:pPr eaLnBrk="1" hangingPunct="1">
              <a:spcBef>
                <a:spcPct val="50000"/>
              </a:spcBef>
              <a:defRPr/>
            </a:pPr>
            <a:r>
              <a:rPr lang="en-US" b="1" dirty="0">
                <a:solidFill>
                  <a:srgbClr val="00B050"/>
                </a:solidFill>
                <a:latin typeface="Times New Roman" panose="02020603050405020304" pitchFamily="18" charset="0"/>
                <a:cs typeface="Times New Roman" panose="02020603050405020304" pitchFamily="18" charset="0"/>
              </a:rPr>
              <a:t>Ai ?</a:t>
            </a:r>
          </a:p>
        </p:txBody>
      </p:sp>
      <p:sp>
        <p:nvSpPr>
          <p:cNvPr id="21" name="Text Box 33"/>
          <p:cNvSpPr txBox="1">
            <a:spLocks noChangeArrowheads="1"/>
          </p:cNvSpPr>
          <p:nvPr/>
        </p:nvSpPr>
        <p:spPr bwMode="auto">
          <a:xfrm>
            <a:off x="6771143" y="3213781"/>
            <a:ext cx="914400" cy="369887"/>
          </a:xfrm>
          <a:prstGeom prst="rect">
            <a:avLst/>
          </a:prstGeom>
          <a:noFill/>
          <a:ln w="9525">
            <a:noFill/>
            <a:miter lim="800000"/>
          </a:ln>
        </p:spPr>
        <p:txBody>
          <a:bodyPr>
            <a:spAutoFit/>
          </a:bodyPr>
          <a:lstStyle/>
          <a:p>
            <a:pPr eaLnBrk="1" hangingPunct="1">
              <a:spcBef>
                <a:spcPct val="50000"/>
              </a:spcBef>
              <a:defRPr/>
            </a:pPr>
            <a:r>
              <a:rPr lang="en-US" b="1">
                <a:solidFill>
                  <a:srgbClr val="00B050"/>
                </a:solidFill>
                <a:latin typeface="Times New Roman" panose="02020603050405020304" pitchFamily="18" charset="0"/>
                <a:cs typeface="Times New Roman" panose="02020603050405020304" pitchFamily="18" charset="0"/>
              </a:rPr>
              <a:t>Ai ?</a:t>
            </a:r>
          </a:p>
        </p:txBody>
      </p:sp>
      <p:sp>
        <p:nvSpPr>
          <p:cNvPr id="22" name="Text Box 34"/>
          <p:cNvSpPr txBox="1">
            <a:spLocks noChangeArrowheads="1"/>
          </p:cNvSpPr>
          <p:nvPr/>
        </p:nvSpPr>
        <p:spPr bwMode="auto">
          <a:xfrm>
            <a:off x="6771143" y="2299381"/>
            <a:ext cx="914400" cy="369887"/>
          </a:xfrm>
          <a:prstGeom prst="rect">
            <a:avLst/>
          </a:prstGeom>
          <a:noFill/>
          <a:ln w="9525">
            <a:noFill/>
            <a:miter lim="800000"/>
          </a:ln>
        </p:spPr>
        <p:txBody>
          <a:bodyPr>
            <a:spAutoFit/>
          </a:bodyPr>
          <a:lstStyle/>
          <a:p>
            <a:pPr eaLnBrk="1" hangingPunct="1">
              <a:spcBef>
                <a:spcPct val="50000"/>
              </a:spcBef>
              <a:defRPr/>
            </a:pPr>
            <a:r>
              <a:rPr lang="en-US" b="1">
                <a:solidFill>
                  <a:srgbClr val="00B050"/>
                </a:solidFill>
                <a:latin typeface="Times New Roman" panose="02020603050405020304" pitchFamily="18" charset="0"/>
                <a:cs typeface="Times New Roman" panose="02020603050405020304" pitchFamily="18" charset="0"/>
              </a:rPr>
              <a:t>Ai ?</a:t>
            </a:r>
          </a:p>
        </p:txBody>
      </p:sp>
      <p:sp>
        <p:nvSpPr>
          <p:cNvPr id="23" name="Text Box 35"/>
          <p:cNvSpPr txBox="1">
            <a:spLocks noChangeArrowheads="1"/>
          </p:cNvSpPr>
          <p:nvPr/>
        </p:nvSpPr>
        <p:spPr bwMode="auto">
          <a:xfrm>
            <a:off x="1436577" y="4255407"/>
            <a:ext cx="914400" cy="369888"/>
          </a:xfrm>
          <a:prstGeom prst="rect">
            <a:avLst/>
          </a:prstGeom>
          <a:noFill/>
          <a:ln w="9525">
            <a:noFill/>
            <a:miter lim="800000"/>
          </a:ln>
        </p:spPr>
        <p:txBody>
          <a:bodyPr>
            <a:spAutoFit/>
          </a:bodyPr>
          <a:lstStyle/>
          <a:p>
            <a:pPr eaLnBrk="1" hangingPunct="1">
              <a:spcBef>
                <a:spcPct val="50000"/>
              </a:spcBef>
              <a:defRPr/>
            </a:pPr>
            <a:r>
              <a:rPr lang="en-US" b="1">
                <a:solidFill>
                  <a:srgbClr val="00B050"/>
                </a:solidFill>
                <a:latin typeface="Times New Roman" panose="02020603050405020304" pitchFamily="18" charset="0"/>
                <a:cs typeface="Times New Roman" panose="02020603050405020304" pitchFamily="18" charset="0"/>
              </a:rPr>
              <a:t>Ai ?</a:t>
            </a:r>
          </a:p>
        </p:txBody>
      </p:sp>
      <p:sp>
        <p:nvSpPr>
          <p:cNvPr id="24" name="Text Box 36"/>
          <p:cNvSpPr txBox="1">
            <a:spLocks noChangeArrowheads="1"/>
          </p:cNvSpPr>
          <p:nvPr/>
        </p:nvSpPr>
        <p:spPr bwMode="auto">
          <a:xfrm>
            <a:off x="6618743" y="4312331"/>
            <a:ext cx="1066800" cy="338137"/>
          </a:xfrm>
          <a:prstGeom prst="rect">
            <a:avLst/>
          </a:prstGeom>
          <a:noFill/>
          <a:ln w="9525">
            <a:noFill/>
            <a:miter lim="800000"/>
          </a:ln>
        </p:spPr>
        <p:txBody>
          <a:bodyPr>
            <a:spAutoFit/>
          </a:bodyPr>
          <a:lstStyle/>
          <a:p>
            <a:pPr eaLnBrk="1" hangingPunct="1">
              <a:spcBef>
                <a:spcPct val="50000"/>
              </a:spcBef>
              <a:defRPr/>
            </a:pPr>
            <a:r>
              <a:rPr lang="en-US" sz="1600" b="1" dirty="0">
                <a:solidFill>
                  <a:srgbClr val="00B050"/>
                </a:solidFill>
                <a:latin typeface="Times New Roman" panose="02020603050405020304" pitchFamily="18" charset="0"/>
                <a:cs typeface="Times New Roman" panose="02020603050405020304" pitchFamily="18" charset="0"/>
              </a:rPr>
              <a:t>Con </a:t>
            </a:r>
            <a:r>
              <a:rPr lang="en-US" sz="1600" b="1" dirty="0" err="1">
                <a:solidFill>
                  <a:srgbClr val="00B050"/>
                </a:solidFill>
                <a:latin typeface="Times New Roman" panose="02020603050405020304" pitchFamily="18" charset="0"/>
                <a:cs typeface="Times New Roman" panose="02020603050405020304" pitchFamily="18" charset="0"/>
              </a:rPr>
              <a:t>gì</a:t>
            </a:r>
            <a:r>
              <a:rPr lang="en-US" sz="1600" b="1" dirty="0">
                <a:solidFill>
                  <a:srgbClr val="00B050"/>
                </a:solidFill>
                <a:latin typeface="Times New Roman" panose="02020603050405020304" pitchFamily="18" charset="0"/>
                <a:cs typeface="Times New Roman" panose="02020603050405020304" pitchFamily="18" charset="0"/>
              </a:rPr>
              <a:t>?</a:t>
            </a:r>
          </a:p>
        </p:txBody>
      </p:sp>
      <p:sp>
        <p:nvSpPr>
          <p:cNvPr id="25" name="Rectangle 44"/>
          <p:cNvSpPr>
            <a:spLocks noChangeArrowheads="1"/>
          </p:cNvSpPr>
          <p:nvPr/>
        </p:nvSpPr>
        <p:spPr bwMode="auto">
          <a:xfrm>
            <a:off x="3632090" y="4241120"/>
            <a:ext cx="1047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00B050"/>
                </a:solidFill>
                <a:latin typeface="Times New Roman" panose="02020603050405020304" pitchFamily="18" charset="0"/>
                <a:cs typeface="Times New Roman" panose="02020603050405020304" pitchFamily="18" charset="0"/>
              </a:rPr>
              <a:t>làm gì ?</a:t>
            </a:r>
          </a:p>
        </p:txBody>
      </p:sp>
      <p:sp>
        <p:nvSpPr>
          <p:cNvPr id="26" name="Text Box 46"/>
          <p:cNvSpPr txBox="1">
            <a:spLocks noChangeArrowheads="1"/>
          </p:cNvSpPr>
          <p:nvPr/>
        </p:nvSpPr>
        <p:spPr bwMode="auto">
          <a:xfrm>
            <a:off x="2924858" y="2299381"/>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VN</a:t>
            </a:r>
          </a:p>
        </p:txBody>
      </p:sp>
      <p:sp>
        <p:nvSpPr>
          <p:cNvPr id="27" name="Text Box 49"/>
          <p:cNvSpPr txBox="1">
            <a:spLocks noChangeArrowheads="1"/>
          </p:cNvSpPr>
          <p:nvPr/>
        </p:nvSpPr>
        <p:spPr bwMode="auto">
          <a:xfrm>
            <a:off x="6237743" y="4275818"/>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CN</a:t>
            </a:r>
          </a:p>
        </p:txBody>
      </p:sp>
      <p:sp>
        <p:nvSpPr>
          <p:cNvPr id="28" name="Text Box 50"/>
          <p:cNvSpPr txBox="1">
            <a:spLocks noChangeArrowheads="1"/>
          </p:cNvSpPr>
          <p:nvPr/>
        </p:nvSpPr>
        <p:spPr bwMode="auto">
          <a:xfrm>
            <a:off x="6237743" y="3213781"/>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CN</a:t>
            </a:r>
          </a:p>
        </p:txBody>
      </p:sp>
      <p:sp>
        <p:nvSpPr>
          <p:cNvPr id="29" name="Text Box 51"/>
          <p:cNvSpPr txBox="1">
            <a:spLocks noChangeArrowheads="1"/>
          </p:cNvSpPr>
          <p:nvPr/>
        </p:nvSpPr>
        <p:spPr bwMode="auto">
          <a:xfrm>
            <a:off x="6237743" y="2299381"/>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CN</a:t>
            </a:r>
          </a:p>
        </p:txBody>
      </p:sp>
      <p:sp>
        <p:nvSpPr>
          <p:cNvPr id="30" name="Text Box 52"/>
          <p:cNvSpPr txBox="1">
            <a:spLocks noChangeArrowheads="1"/>
          </p:cNvSpPr>
          <p:nvPr/>
        </p:nvSpPr>
        <p:spPr bwMode="auto">
          <a:xfrm>
            <a:off x="903177" y="4255407"/>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CN</a:t>
            </a:r>
          </a:p>
        </p:txBody>
      </p:sp>
      <p:sp>
        <p:nvSpPr>
          <p:cNvPr id="31" name="Text Box 53"/>
          <p:cNvSpPr txBox="1">
            <a:spLocks noChangeArrowheads="1"/>
          </p:cNvSpPr>
          <p:nvPr/>
        </p:nvSpPr>
        <p:spPr bwMode="auto">
          <a:xfrm>
            <a:off x="932997" y="3231243"/>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CN</a:t>
            </a:r>
          </a:p>
        </p:txBody>
      </p:sp>
      <p:sp>
        <p:nvSpPr>
          <p:cNvPr id="32" name="Text Box 54"/>
          <p:cNvSpPr txBox="1">
            <a:spLocks noChangeArrowheads="1"/>
          </p:cNvSpPr>
          <p:nvPr/>
        </p:nvSpPr>
        <p:spPr bwMode="auto">
          <a:xfrm>
            <a:off x="1019858" y="2299381"/>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CN</a:t>
            </a:r>
          </a:p>
        </p:txBody>
      </p:sp>
      <p:sp>
        <p:nvSpPr>
          <p:cNvPr id="33" name="Text Box 55"/>
          <p:cNvSpPr txBox="1">
            <a:spLocks noChangeArrowheads="1"/>
          </p:cNvSpPr>
          <p:nvPr/>
        </p:nvSpPr>
        <p:spPr bwMode="auto">
          <a:xfrm>
            <a:off x="7990343" y="4345668"/>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VN</a:t>
            </a:r>
          </a:p>
        </p:txBody>
      </p:sp>
      <p:sp>
        <p:nvSpPr>
          <p:cNvPr id="34" name="Text Box 56"/>
          <p:cNvSpPr txBox="1">
            <a:spLocks noChangeArrowheads="1"/>
          </p:cNvSpPr>
          <p:nvPr/>
        </p:nvSpPr>
        <p:spPr bwMode="auto">
          <a:xfrm>
            <a:off x="7914143" y="2288268"/>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VN</a:t>
            </a:r>
          </a:p>
        </p:txBody>
      </p:sp>
      <p:sp>
        <p:nvSpPr>
          <p:cNvPr id="35" name="Text Box 57"/>
          <p:cNvSpPr txBox="1">
            <a:spLocks noChangeArrowheads="1"/>
          </p:cNvSpPr>
          <p:nvPr/>
        </p:nvSpPr>
        <p:spPr bwMode="auto">
          <a:xfrm>
            <a:off x="3036777" y="4249057"/>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VN</a:t>
            </a:r>
          </a:p>
        </p:txBody>
      </p:sp>
      <p:sp>
        <p:nvSpPr>
          <p:cNvPr id="36" name="Text Box 58"/>
          <p:cNvSpPr txBox="1">
            <a:spLocks noChangeArrowheads="1"/>
          </p:cNvSpPr>
          <p:nvPr/>
        </p:nvSpPr>
        <p:spPr bwMode="auto">
          <a:xfrm>
            <a:off x="2990397" y="3224893"/>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VN</a:t>
            </a:r>
          </a:p>
        </p:txBody>
      </p:sp>
      <p:sp>
        <p:nvSpPr>
          <p:cNvPr id="37" name="Text Box 59"/>
          <p:cNvSpPr txBox="1">
            <a:spLocks noChangeArrowheads="1"/>
          </p:cNvSpPr>
          <p:nvPr/>
        </p:nvSpPr>
        <p:spPr bwMode="auto">
          <a:xfrm>
            <a:off x="8218943" y="3213781"/>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VN</a:t>
            </a:r>
          </a:p>
        </p:txBody>
      </p:sp>
      <p:cxnSp>
        <p:nvCxnSpPr>
          <p:cNvPr id="38" name="Straight Connector 37"/>
          <p:cNvCxnSpPr/>
          <p:nvPr/>
        </p:nvCxnSpPr>
        <p:spPr>
          <a:xfrm>
            <a:off x="943658" y="2288268"/>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19858" y="2288268"/>
            <a:ext cx="1447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09197" y="3224893"/>
            <a:ext cx="1447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79377" y="4249057"/>
            <a:ext cx="1676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90143" y="4269468"/>
            <a:ext cx="990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13943" y="2288268"/>
            <a:ext cx="152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13943" y="3202668"/>
            <a:ext cx="152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291446" y="2021568"/>
            <a:ext cx="533400" cy="152400"/>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280785" y="2958193"/>
            <a:ext cx="533400" cy="152400"/>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2532068" y="4046538"/>
            <a:ext cx="533400" cy="152400"/>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661731" y="2021568"/>
            <a:ext cx="533400" cy="152400"/>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7647443" y="2935968"/>
            <a:ext cx="533400" cy="152400"/>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7190243" y="4002768"/>
            <a:ext cx="533400" cy="152400"/>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620058" y="2288268"/>
            <a:ext cx="2438400" cy="1588"/>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609397" y="3224893"/>
            <a:ext cx="2284185" cy="0"/>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910006" y="4255407"/>
            <a:ext cx="2725281" cy="0"/>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990343" y="2288268"/>
            <a:ext cx="990600" cy="1588"/>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990343" y="3202668"/>
            <a:ext cx="3048000" cy="1588"/>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533143" y="4269468"/>
            <a:ext cx="2209800" cy="1588"/>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par>
                                <p:cTn id="8" presetID="3" presetClass="entr" presetSubtype="1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par>
                                <p:cTn id="11" presetID="3" presetClass="entr" presetSubtype="1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linds(horizontal)">
                                      <p:cBhvr>
                                        <p:cTn id="13" dur="500"/>
                                        <p:tgtEl>
                                          <p:spTgt spid="47"/>
                                        </p:tgtEl>
                                      </p:cBhvr>
                                    </p:animEffect>
                                  </p:childTnLst>
                                </p:cTn>
                              </p:par>
                              <p:par>
                                <p:cTn id="14" presetID="3" presetClass="entr" presetSubtype="1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linds(horizontal)">
                                      <p:cBhvr>
                                        <p:cTn id="16" dur="500"/>
                                        <p:tgtEl>
                                          <p:spTgt spid="48"/>
                                        </p:tgtEl>
                                      </p:cBhvr>
                                    </p:animEffect>
                                  </p:childTnLst>
                                </p:cTn>
                              </p:par>
                              <p:par>
                                <p:cTn id="17" presetID="3" presetClass="entr" presetSubtype="1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linds(horizontal)">
                                      <p:cBhvr>
                                        <p:cTn id="19" dur="500"/>
                                        <p:tgtEl>
                                          <p:spTgt spid="49"/>
                                        </p:tgtEl>
                                      </p:cBhvr>
                                    </p:animEffect>
                                  </p:childTnLst>
                                </p:cTn>
                              </p:par>
                              <p:par>
                                <p:cTn id="20" presetID="3" presetClass="entr" presetSubtype="1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linds(horizont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par>
                                <p:cTn id="28" presetID="3" presetClass="entr" presetSubtype="1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linds(horizontal)">
                                      <p:cBhvr>
                                        <p:cTn id="30" dur="500"/>
                                        <p:tgtEl>
                                          <p:spTgt spid="46"/>
                                        </p:tgtEl>
                                      </p:cBhvr>
                                    </p:animEffect>
                                  </p:childTnLst>
                                </p:cTn>
                              </p:par>
                              <p:par>
                                <p:cTn id="31" presetID="3" presetClass="entr" presetSubtype="1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blinds(horizontal)">
                                      <p:cBhvr>
                                        <p:cTn id="33" dur="500"/>
                                        <p:tgtEl>
                                          <p:spTgt spid="47"/>
                                        </p:tgtEl>
                                      </p:cBhvr>
                                    </p:animEffect>
                                  </p:childTnLst>
                                </p:cTn>
                              </p:par>
                              <p:par>
                                <p:cTn id="34" presetID="3" presetClass="entr" presetSubtype="1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linds(horizontal)">
                                      <p:cBhvr>
                                        <p:cTn id="36" dur="500"/>
                                        <p:tgtEl>
                                          <p:spTgt spid="48"/>
                                        </p:tgtEl>
                                      </p:cBhvr>
                                    </p:animEffect>
                                  </p:childTnLst>
                                </p:cTn>
                              </p:par>
                              <p:par>
                                <p:cTn id="37" presetID="3" presetClass="entr" presetSubtype="1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blinds(horizontal)">
                                      <p:cBhvr>
                                        <p:cTn id="39" dur="500"/>
                                        <p:tgtEl>
                                          <p:spTgt spid="49"/>
                                        </p:tgtEl>
                                      </p:cBhvr>
                                    </p:animEffect>
                                  </p:childTnLst>
                                </p:cTn>
                              </p:par>
                              <p:par>
                                <p:cTn id="40" presetID="3" presetClass="entr" presetSubtype="10"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linds(horizontal)">
                                      <p:cBhvr>
                                        <p:cTn id="42" dur="500"/>
                                        <p:tgtEl>
                                          <p:spTgt spid="5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linds(horizontal)">
                                      <p:cBhvr>
                                        <p:cTn id="51" dur="500"/>
                                        <p:tgtEl>
                                          <p:spTgt spid="23"/>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linds(horizontal)">
                                      <p:cBhvr>
                                        <p:cTn id="65" dur="500"/>
                                        <p:tgtEl>
                                          <p:spTgt spid="3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blinds(horizontal)">
                                      <p:cBhvr>
                                        <p:cTn id="68" dur="500"/>
                                        <p:tgtEl>
                                          <p:spTgt spid="31"/>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blinds(horizontal)">
                                      <p:cBhvr>
                                        <p:cTn id="71" dur="500"/>
                                        <p:tgtEl>
                                          <p:spTgt spid="30"/>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linds(horizontal)">
                                      <p:cBhvr>
                                        <p:cTn id="74" dur="500"/>
                                        <p:tgtEl>
                                          <p:spTgt spid="29"/>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linds(horizontal)">
                                      <p:cBhvr>
                                        <p:cTn id="77" dur="500"/>
                                        <p:tgtEl>
                                          <p:spTgt spid="28"/>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blinds(horizontal)">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1"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blinds(horizontal)">
                                      <p:cBhvr>
                                        <p:cTn id="85" dur="500"/>
                                        <p:tgtEl>
                                          <p:spTgt spid="32"/>
                                        </p:tgtEl>
                                      </p:cBhvr>
                                    </p:animEffect>
                                  </p:childTnLst>
                                </p:cTn>
                              </p:par>
                              <p:par>
                                <p:cTn id="86" presetID="3" presetClass="entr" presetSubtype="10" fill="hold" grpId="1"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blinds(horizontal)">
                                      <p:cBhvr>
                                        <p:cTn id="88" dur="500"/>
                                        <p:tgtEl>
                                          <p:spTgt spid="31"/>
                                        </p:tgtEl>
                                      </p:cBhvr>
                                    </p:animEffect>
                                  </p:childTnLst>
                                </p:cTn>
                              </p:par>
                              <p:par>
                                <p:cTn id="89" presetID="3" presetClass="entr" presetSubtype="10" fill="hold" grpId="1"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blinds(horizontal)">
                                      <p:cBhvr>
                                        <p:cTn id="91" dur="500"/>
                                        <p:tgtEl>
                                          <p:spTgt spid="30"/>
                                        </p:tgtEl>
                                      </p:cBhvr>
                                    </p:animEffect>
                                  </p:childTnLst>
                                </p:cTn>
                              </p:par>
                              <p:par>
                                <p:cTn id="92" presetID="3" presetClass="entr" presetSubtype="10" fill="hold" grpId="1"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blinds(horizontal)">
                                      <p:cBhvr>
                                        <p:cTn id="94" dur="500"/>
                                        <p:tgtEl>
                                          <p:spTgt spid="29"/>
                                        </p:tgtEl>
                                      </p:cBhvr>
                                    </p:animEffect>
                                  </p:childTnLst>
                                </p:cTn>
                              </p:par>
                              <p:par>
                                <p:cTn id="95" presetID="3" presetClass="entr" presetSubtype="10" fill="hold" grpId="1"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blinds(horizontal)">
                                      <p:cBhvr>
                                        <p:cTn id="97" dur="500"/>
                                        <p:tgtEl>
                                          <p:spTgt spid="28"/>
                                        </p:tgtEl>
                                      </p:cBhvr>
                                    </p:animEffect>
                                  </p:childTnLst>
                                </p:cTn>
                              </p:par>
                              <p:par>
                                <p:cTn id="98" presetID="3" presetClass="entr" presetSubtype="10" fill="hold" grpId="1"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blinds(horizontal)">
                                      <p:cBhvr>
                                        <p:cTn id="100" dur="500"/>
                                        <p:tgtEl>
                                          <p:spTgt spid="27"/>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blinds(horizontal)">
                                      <p:cBhvr>
                                        <p:cTn id="103" dur="500"/>
                                        <p:tgtEl>
                                          <p:spTgt spid="14"/>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blinds(horizontal)">
                                      <p:cBhvr>
                                        <p:cTn id="106" dur="500"/>
                                        <p:tgtEl>
                                          <p:spTgt spid="15"/>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blinds(horizontal)">
                                      <p:cBhvr>
                                        <p:cTn id="109" dur="500"/>
                                        <p:tgtEl>
                                          <p:spTgt spid="25"/>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blinds(horizontal)">
                                      <p:cBhvr>
                                        <p:cTn id="112" dur="500"/>
                                        <p:tgtEl>
                                          <p:spTgt spid="16"/>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blinds(horizontal)">
                                      <p:cBhvr>
                                        <p:cTn id="115" dur="500"/>
                                        <p:tgtEl>
                                          <p:spTgt spid="18"/>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17"/>
                                        </p:tgtEl>
                                        <p:attrNameLst>
                                          <p:attrName>style.visibility</p:attrName>
                                        </p:attrNameLst>
                                      </p:cBhvr>
                                      <p:to>
                                        <p:strVal val="visible"/>
                                      </p:to>
                                    </p:set>
                                    <p:animEffect transition="in" filter="blinds(horizontal)">
                                      <p:cBhvr>
                                        <p:cTn id="118" dur="500"/>
                                        <p:tgtEl>
                                          <p:spTgt spid="17"/>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blinds(horizontal)">
                                      <p:cBhvr>
                                        <p:cTn id="123" dur="500"/>
                                        <p:tgtEl>
                                          <p:spTgt spid="26"/>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blinds(horizontal)">
                                      <p:cBhvr>
                                        <p:cTn id="126" dur="500"/>
                                        <p:tgtEl>
                                          <p:spTgt spid="36"/>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Effect transition="in" filter="blinds(horizontal)">
                                      <p:cBhvr>
                                        <p:cTn id="129" dur="500"/>
                                        <p:tgtEl>
                                          <p:spTgt spid="35"/>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blinds(horizontal)">
                                      <p:cBhvr>
                                        <p:cTn id="132" dur="500"/>
                                        <p:tgtEl>
                                          <p:spTgt spid="34"/>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blinds(horizontal)">
                                      <p:cBhvr>
                                        <p:cTn id="135" dur="500"/>
                                        <p:tgtEl>
                                          <p:spTgt spid="37"/>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blinds(horizontal)">
                                      <p:cBhvr>
                                        <p:cTn id="1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7" grpId="1"/>
      <p:bldP spid="28" grpId="0"/>
      <p:bldP spid="28" grpId="1"/>
      <p:bldP spid="29" grpId="0"/>
      <p:bldP spid="29" grpId="1"/>
      <p:bldP spid="30" grpId="0"/>
      <p:bldP spid="30" grpId="1"/>
      <p:bldP spid="31" grpId="0"/>
      <p:bldP spid="31" grpId="1"/>
      <p:bldP spid="32" grpId="0"/>
      <p:bldP spid="32" grpId="1"/>
      <p:bldP spid="33" grpId="0"/>
      <p:bldP spid="34" grpId="0"/>
      <p:bldP spid="35" grpId="0"/>
      <p:bldP spid="36" grpId="0"/>
      <p:bldP spid="37"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1277</Words>
  <Application>Microsoft Office PowerPoint</Application>
  <PresentationFormat>Widescreen</PresentationFormat>
  <Paragraphs>161</Paragraphs>
  <Slides>21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Garamond</vt:lpstr>
      <vt:lpstr>Times New Roman</vt:lpstr>
      <vt:lpstr>Wingdings</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pc</cp:lastModifiedBy>
  <cp:revision>301</cp:revision>
  <dcterms:created xsi:type="dcterms:W3CDTF">2021-08-04T18:52:00Z</dcterms:created>
  <dcterms:modified xsi:type="dcterms:W3CDTF">2023-01-15T13:34:24Z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469ED5C897A442D5BC476E6A2E0821D5</vt:lpwstr>
  </property>
  <property fmtid="{D5CDD505-2E9C-101B-9397-08002B2CF9AE}" pid="3" name="KSOProductBuildVer">
    <vt:lpwstr>1033-11.2.0.10426</vt:lpwstr>
  </property>
</Properties>
</file>