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95" r:id="rId2"/>
    <p:sldId id="325" r:id="rId3"/>
    <p:sldId id="291" r:id="rId4"/>
    <p:sldId id="284" r:id="rId5"/>
    <p:sldId id="285" r:id="rId6"/>
    <p:sldId id="290" r:id="rId7"/>
    <p:sldId id="286" r:id="rId8"/>
    <p:sldId id="287" r:id="rId9"/>
    <p:sldId id="289" r:id="rId10"/>
    <p:sldId id="330" r:id="rId11"/>
    <p:sldId id="326" r:id="rId12"/>
    <p:sldId id="296" r:id="rId13"/>
    <p:sldId id="298" r:id="rId14"/>
    <p:sldId id="332" r:id="rId15"/>
    <p:sldId id="300" r:id="rId16"/>
    <p:sldId id="299" r:id="rId17"/>
    <p:sldId id="318" r:id="rId18"/>
    <p:sldId id="304" r:id="rId19"/>
    <p:sldId id="305" r:id="rId20"/>
    <p:sldId id="306" r:id="rId21"/>
    <p:sldId id="333" r:id="rId22"/>
    <p:sldId id="308" r:id="rId23"/>
    <p:sldId id="312" r:id="rId24"/>
    <p:sldId id="316" r:id="rId25"/>
    <p:sldId id="334" r:id="rId26"/>
    <p:sldId id="317" r:id="rId27"/>
    <p:sldId id="320" r:id="rId28"/>
    <p:sldId id="331" r:id="rId29"/>
    <p:sldId id="327" r:id="rId30"/>
    <p:sldId id="328" r:id="rId31"/>
    <p:sldId id="329" r:id="rId3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30E5D"/>
    <a:srgbClr val="FF0066"/>
    <a:srgbClr val="FF5050"/>
    <a:srgbClr val="73AC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6" d="100"/>
          <a:sy n="86" d="100"/>
        </p:scale>
        <p:origin x="108" y="3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DBABFB-E114-495B-BE30-6E23DB141BD2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7196C-E283-4C2D-BCAF-D1952B5D63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8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2698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7196C-E283-4C2D-BCAF-D1952B5D638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088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ưu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gọi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những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chưa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khen</a:t>
            </a:r>
            <a:r>
              <a:rPr lang="en-US" baseline="0" dirty="0" smtClean="0"/>
              <a:t> ở </a:t>
            </a:r>
            <a:r>
              <a:rPr lang="en-US" baseline="0" dirty="0" err="1" smtClean="0"/>
              <a:t>BẢNG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chơi</a:t>
            </a:r>
            <a:r>
              <a:rPr lang="en-US" baseline="0" dirty="0" smtClean="0"/>
              <a:t>:</a:t>
            </a:r>
          </a:p>
          <a:p>
            <a:r>
              <a:rPr lang="en-US" baseline="0" dirty="0" err="1" smtClean="0"/>
              <a:t>Bấm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endParaRPr lang="en-US" baseline="0" dirty="0" smtClean="0"/>
          </a:p>
          <a:p>
            <a:r>
              <a:rPr lang="en-US" baseline="0" dirty="0" err="1" smtClean="0"/>
              <a:t>Mỗi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đồng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tiền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đổi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thành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điểm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thưởng</a:t>
            </a:r>
            <a:r>
              <a:rPr lang="en-US" baseline="0" dirty="0" smtClean="0"/>
              <a:t> ở </a:t>
            </a:r>
            <a:r>
              <a:rPr lang="en-US" baseline="0" dirty="0" err="1" smtClean="0"/>
              <a:t>ClassDojo</a:t>
            </a:r>
            <a:endParaRPr lang="en-US" baseline="0" dirty="0" smtClean="0"/>
          </a:p>
          <a:p>
            <a:r>
              <a:rPr lang="en-US" baseline="0" dirty="0" err="1" smtClean="0"/>
              <a:t>Bấm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bạn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nhỏ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rồi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bấm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endParaRPr lang="en-US" baseline="0" dirty="0" smtClean="0"/>
          </a:p>
          <a:p>
            <a:r>
              <a:rPr lang="en-US" baseline="0" dirty="0" err="1" smtClean="0"/>
              <a:t>Trả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hết</a:t>
            </a:r>
            <a:r>
              <a:rPr lang="en-US" baseline="0" dirty="0" smtClean="0"/>
              <a:t> 6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bấm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mèo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đến</a:t>
            </a:r>
            <a:r>
              <a:rPr lang="en-US" baseline="0" dirty="0" smtClean="0"/>
              <a:t> slide </a:t>
            </a:r>
            <a:r>
              <a:rPr lang="en-US" baseline="0" dirty="0" err="1" smtClean="0"/>
              <a:t>cuối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7196C-E283-4C2D-BCAF-D1952B5D638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60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Bấm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lần</a:t>
            </a:r>
            <a:r>
              <a:rPr lang="en-US" baseline="0" dirty="0" smtClean="0"/>
              <a:t> 1: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endParaRPr lang="en-US" baseline="0" dirty="0" smtClean="0"/>
          </a:p>
          <a:p>
            <a:r>
              <a:rPr lang="en-US" baseline="0" dirty="0" err="1" smtClean="0"/>
              <a:t>Bấm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lần</a:t>
            </a:r>
            <a:r>
              <a:rPr lang="en-US" baseline="0" dirty="0" smtClean="0"/>
              <a:t> 2: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endParaRPr lang="en-US" baseline="0" dirty="0" smtClean="0"/>
          </a:p>
          <a:p>
            <a:r>
              <a:rPr lang="en-US" baseline="0" dirty="0" err="1" smtClean="0"/>
              <a:t>Bấm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quay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slide </a:t>
            </a:r>
            <a:r>
              <a:rPr lang="en-US" baseline="0" smtClean="0"/>
              <a:t>đầu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7196C-E283-4C2D-BCAF-D1952B5D638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11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0DF41-5A94-447F-8133-48D51F155CFD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A27A1-A78D-4868-91D8-5B3AC37EBA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502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0DF41-5A94-447F-8133-48D51F155CFD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A27A1-A78D-4868-91D8-5B3AC37EBA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598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0DF41-5A94-447F-8133-48D51F155CFD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A27A1-A78D-4868-91D8-5B3AC37EBA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129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 rot="-584">
            <a:off x="2807100" y="3450043"/>
            <a:ext cx="3529800" cy="355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914300" y="1123900"/>
            <a:ext cx="5315400" cy="15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000" b="0"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2"/>
          </p:nvPr>
        </p:nvSpPr>
        <p:spPr>
          <a:xfrm>
            <a:off x="3033450" y="2717488"/>
            <a:ext cx="30771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Merienda One"/>
              <a:buNone/>
              <a:defRPr sz="3000">
                <a:solidFill>
                  <a:schemeClr val="accent5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Merienda One"/>
              <a:buNone/>
              <a:defRPr sz="3000">
                <a:solidFill>
                  <a:schemeClr val="accent5"/>
                </a:solidFill>
                <a:latin typeface="Merienda One"/>
                <a:ea typeface="Merienda One"/>
                <a:cs typeface="Merienda One"/>
                <a:sym typeface="Merienda One"/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Merienda One"/>
              <a:buNone/>
              <a:defRPr sz="3000">
                <a:solidFill>
                  <a:schemeClr val="accent5"/>
                </a:solidFill>
                <a:latin typeface="Merienda One"/>
                <a:ea typeface="Merienda One"/>
                <a:cs typeface="Merienda One"/>
                <a:sym typeface="Merienda One"/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Merienda One"/>
              <a:buNone/>
              <a:defRPr sz="3000">
                <a:solidFill>
                  <a:schemeClr val="accent5"/>
                </a:solidFill>
                <a:latin typeface="Merienda One"/>
                <a:ea typeface="Merienda One"/>
                <a:cs typeface="Merienda One"/>
                <a:sym typeface="Merienda One"/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Merienda One"/>
              <a:buNone/>
              <a:defRPr sz="3000">
                <a:solidFill>
                  <a:schemeClr val="accent5"/>
                </a:solidFill>
                <a:latin typeface="Merienda One"/>
                <a:ea typeface="Merienda One"/>
                <a:cs typeface="Merienda One"/>
                <a:sym typeface="Merienda One"/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Merienda One"/>
              <a:buNone/>
              <a:defRPr sz="3000">
                <a:solidFill>
                  <a:schemeClr val="accent5"/>
                </a:solidFill>
                <a:latin typeface="Merienda One"/>
                <a:ea typeface="Merienda One"/>
                <a:cs typeface="Merienda One"/>
                <a:sym typeface="Merienda One"/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Merienda One"/>
              <a:buNone/>
              <a:defRPr sz="3000">
                <a:solidFill>
                  <a:schemeClr val="accent5"/>
                </a:solidFill>
                <a:latin typeface="Merienda One"/>
                <a:ea typeface="Merienda One"/>
                <a:cs typeface="Merienda One"/>
                <a:sym typeface="Merienda One"/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Merienda One"/>
              <a:buNone/>
              <a:defRPr sz="3000">
                <a:solidFill>
                  <a:schemeClr val="accent5"/>
                </a:solidFill>
                <a:latin typeface="Merienda One"/>
                <a:ea typeface="Merienda One"/>
                <a:cs typeface="Merienda One"/>
                <a:sym typeface="Merienda One"/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3000"/>
              <a:buFont typeface="Merienda One"/>
              <a:buNone/>
              <a:defRPr sz="3000">
                <a:solidFill>
                  <a:schemeClr val="accent5"/>
                </a:solidFill>
                <a:latin typeface="Merienda One"/>
                <a:ea typeface="Merienda One"/>
                <a:cs typeface="Merienda One"/>
                <a:sym typeface="Merienda One"/>
              </a:defRPr>
            </a:lvl9pPr>
          </a:lstStyle>
          <a:p>
            <a:endParaRPr/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 rot="1224549">
            <a:off x="-750587" y="-324129"/>
            <a:ext cx="1904825" cy="33114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3962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95264" y="171450"/>
            <a:ext cx="8339137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C6661-C0B4-4BF9-963B-AB50B683C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467587"/>
      </p:ext>
    </p:extLst>
  </p:cSld>
  <p:clrMapOvr>
    <a:masterClrMapping/>
  </p:clrMapOvr>
  <p:transition spd="slow">
    <p:wheel spokes="8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391900" y="3113675"/>
            <a:ext cx="4360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3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4127400" y="1137925"/>
            <a:ext cx="889200" cy="1917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SzPts val="6000"/>
              <a:buNone/>
              <a:defRPr sz="7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 rot="473">
            <a:off x="2409675" y="3912800"/>
            <a:ext cx="4360200" cy="3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9530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0DF41-5A94-447F-8133-48D51F155CFD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A27A1-A78D-4868-91D8-5B3AC37EBA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046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0DF41-5A94-447F-8133-48D51F155CFD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A27A1-A78D-4868-91D8-5B3AC37EBA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240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0DF41-5A94-447F-8133-48D51F155CFD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A27A1-A78D-4868-91D8-5B3AC37EBA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231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0DF41-5A94-447F-8133-48D51F155CFD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A27A1-A78D-4868-91D8-5B3AC37EBA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318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0DF41-5A94-447F-8133-48D51F155CFD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A27A1-A78D-4868-91D8-5B3AC37EBA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372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0DF41-5A94-447F-8133-48D51F155CFD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A27A1-A78D-4868-91D8-5B3AC37EBA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36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0DF41-5A94-447F-8133-48D51F155CFD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A27A1-A78D-4868-91D8-5B3AC37EBA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37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0DF41-5A94-447F-8133-48D51F155CFD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A27A1-A78D-4868-91D8-5B3AC37EBA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171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0DF41-5A94-447F-8133-48D51F155CFD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A27A1-A78D-4868-91D8-5B3AC37EBA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316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7" Type="http://schemas.openxmlformats.org/officeDocument/2006/relationships/image" Target="../media/image32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0.svg"/><Relationship Id="rId15" Type="http://schemas.openxmlformats.org/officeDocument/2006/relationships/image" Target="../media/image6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7" Type="http://schemas.openxmlformats.org/officeDocument/2006/relationships/image" Target="../media/image32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0.svg"/><Relationship Id="rId15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emf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7.xml"/><Relationship Id="rId18" Type="http://schemas.openxmlformats.org/officeDocument/2006/relationships/image" Target="../media/image9.png"/><Relationship Id="rId26" Type="http://schemas.openxmlformats.org/officeDocument/2006/relationships/slide" Target="slide1.xml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20.png"/><Relationship Id="rId7" Type="http://schemas.openxmlformats.org/officeDocument/2006/relationships/image" Target="../media/image5.png"/><Relationship Id="rId12" Type="http://schemas.openxmlformats.org/officeDocument/2006/relationships/image" Target="../media/image14.png"/><Relationship Id="rId17" Type="http://schemas.openxmlformats.org/officeDocument/2006/relationships/image" Target="../media/image17.png"/><Relationship Id="rId25" Type="http://schemas.openxmlformats.org/officeDocument/2006/relationships/image" Target="../media/image23.png"/><Relationship Id="rId2" Type="http://schemas.openxmlformats.org/officeDocument/2006/relationships/audio" Target="../media/media1.mp3"/><Relationship Id="rId16" Type="http://schemas.openxmlformats.org/officeDocument/2006/relationships/image" Target="../media/image16.png"/><Relationship Id="rId20" Type="http://schemas.openxmlformats.org/officeDocument/2006/relationships/image" Target="../media/image19.png"/><Relationship Id="rId1" Type="http://schemas.microsoft.com/office/2007/relationships/media" Target="../media/media1.mp3"/><Relationship Id="rId6" Type="http://schemas.openxmlformats.org/officeDocument/2006/relationships/image" Target="../media/image11.jpeg"/><Relationship Id="rId11" Type="http://schemas.openxmlformats.org/officeDocument/2006/relationships/image" Target="../media/image13.png"/><Relationship Id="rId24" Type="http://schemas.openxmlformats.org/officeDocument/2006/relationships/slide" Target="slide6.xml"/><Relationship Id="rId5" Type="http://schemas.openxmlformats.org/officeDocument/2006/relationships/audio" Target="../media/audio1.wav"/><Relationship Id="rId15" Type="http://schemas.openxmlformats.org/officeDocument/2006/relationships/slide" Target="slide8.xml"/><Relationship Id="rId23" Type="http://schemas.openxmlformats.org/officeDocument/2006/relationships/image" Target="../media/image22.png"/><Relationship Id="rId28" Type="http://schemas.openxmlformats.org/officeDocument/2006/relationships/audio" Target="../media/audio10.wav"/><Relationship Id="rId10" Type="http://schemas.openxmlformats.org/officeDocument/2006/relationships/slide" Target="slide5.xml"/><Relationship Id="rId19" Type="http://schemas.openxmlformats.org/officeDocument/2006/relationships/image" Target="../media/image18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2.png"/><Relationship Id="rId14" Type="http://schemas.openxmlformats.org/officeDocument/2006/relationships/image" Target="../media/image15.png"/><Relationship Id="rId22" Type="http://schemas.openxmlformats.org/officeDocument/2006/relationships/image" Target="../media/image21.gif"/><Relationship Id="rId27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1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13.png"/><Relationship Id="rId5" Type="http://schemas.openxmlformats.org/officeDocument/2006/relationships/image" Target="../media/image24.png"/><Relationship Id="rId10" Type="http://schemas.openxmlformats.org/officeDocument/2006/relationships/slide" Target="slide4.xml"/><Relationship Id="rId4" Type="http://schemas.openxmlformats.org/officeDocument/2006/relationships/image" Target="../media/image9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9.png"/><Relationship Id="rId7" Type="http://schemas.openxmlformats.org/officeDocument/2006/relationships/image" Target="../media/image2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9.png"/><Relationship Id="rId7" Type="http://schemas.openxmlformats.org/officeDocument/2006/relationships/image" Target="../media/image2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15.png"/><Relationship Id="rId4" Type="http://schemas.openxmlformats.org/officeDocument/2006/relationships/image" Target="../media/image24.png"/><Relationship Id="rId9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9.png"/><Relationship Id="rId7" Type="http://schemas.openxmlformats.org/officeDocument/2006/relationships/image" Target="../media/image2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17.png"/><Relationship Id="rId4" Type="http://schemas.openxmlformats.org/officeDocument/2006/relationships/image" Target="../media/image24.png"/><Relationship Id="rId9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9.png"/><Relationship Id="rId7" Type="http://schemas.openxmlformats.org/officeDocument/2006/relationships/image" Target="../media/image2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12.png"/><Relationship Id="rId4" Type="http://schemas.openxmlformats.org/officeDocument/2006/relationships/image" Target="../media/image24.png"/><Relationship Id="rId9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6"/>
          <p:cNvSpPr txBox="1">
            <a:spLocks noGrp="1"/>
          </p:cNvSpPr>
          <p:nvPr>
            <p:ph type="ctrTitle"/>
          </p:nvPr>
        </p:nvSpPr>
        <p:spPr>
          <a:xfrm>
            <a:off x="1571604" y="145143"/>
            <a:ext cx="6072230" cy="23256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-VN" sz="4000" dirty="0" smtClean="0">
                <a:solidFill>
                  <a:srgbClr val="FF0000"/>
                </a:solidFill>
              </a:rPr>
              <a:t>LỊCH SỬ</a:t>
            </a:r>
            <a:r>
              <a:rPr lang="vi-VN" dirty="0" smtClean="0"/>
              <a:t/>
            </a:r>
            <a:br>
              <a:rPr lang="vi-VN" dirty="0" smtClean="0"/>
            </a:br>
            <a:r>
              <a:rPr lang="vi-VN" sz="3200" dirty="0" smtClean="0"/>
              <a:t>Hoàn thành thống nhất đất nước</a:t>
            </a:r>
            <a:endParaRPr sz="3200" dirty="0"/>
          </a:p>
        </p:txBody>
      </p:sp>
      <p:pic>
        <p:nvPicPr>
          <p:cNvPr id="1026" name="Picture 2" descr="Tìm hiểu về lịch sử, ý nghĩa ngày giải phóng miền Nam, thống nhất đất nước  30/4 và ngày Quốc tế Lao động 1/5 - Trường Đại học Lâm nghiệ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146" y="2491621"/>
            <a:ext cx="4096894" cy="228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96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6FCB47A-14CD-4011-B3AF-EF10B8E8C7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96" t="10595" r="7481" b="10516"/>
          <a:stretch/>
        </p:blipFill>
        <p:spPr>
          <a:xfrm>
            <a:off x="1699001" y="231497"/>
            <a:ext cx="6221267" cy="3794759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A646AA4-CF01-4C3C-9A96-298CAF30FC9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0625" y="3109931"/>
            <a:ext cx="9445721" cy="2179782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27990EFA-EBF1-41FE-B701-23F4CB1384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9668" y="434340"/>
            <a:ext cx="1056904" cy="96012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571736" y="2143122"/>
            <a:ext cx="495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C000"/>
                </a:solidFill>
                <a:latin typeface="Dancing Script" panose="03080600040507000D00" pitchFamily="66" charset="0"/>
              </a:rPr>
              <a:t>KH</a:t>
            </a:r>
            <a:r>
              <a:rPr lang="vi-VN" sz="6000" b="1" dirty="0" smtClean="0">
                <a:solidFill>
                  <a:srgbClr val="FFC000"/>
                </a:solidFill>
                <a:latin typeface="Dancing Script" panose="03080600040507000D00" pitchFamily="66" charset="0"/>
              </a:rPr>
              <a:t>ÁM PHÁ</a:t>
            </a:r>
            <a:endParaRPr lang="en-US" sz="6000" b="1" dirty="0">
              <a:solidFill>
                <a:srgbClr val="FFC000"/>
              </a:solidFill>
              <a:latin typeface="Dancing Script" panose="03080600040507000D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421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4170" y="4467742"/>
            <a:ext cx="9552340" cy="1146563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A9221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471613" y="420272"/>
            <a:ext cx="6200775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3600" b="1" dirty="0" err="1">
                <a:solidFill>
                  <a:srgbClr val="D1581F"/>
                </a:solidFill>
                <a:latin typeface="Baloo" panose="020B0604020202020204" charset="0"/>
                <a:cs typeface="Baloo" panose="020B0604020202020204" charset="0"/>
              </a:rPr>
              <a:t>Mục</a:t>
            </a:r>
            <a:r>
              <a:rPr lang="en-US" sz="3600" b="1" dirty="0">
                <a:solidFill>
                  <a:srgbClr val="D1581F"/>
                </a:solidFill>
                <a:latin typeface="Baloo" panose="020B0604020202020204" charset="0"/>
                <a:cs typeface="Baloo" panose="020B0604020202020204" charset="0"/>
              </a:rPr>
              <a:t> </a:t>
            </a:r>
            <a:r>
              <a:rPr lang="en-US" sz="3600" b="1" dirty="0" err="1">
                <a:solidFill>
                  <a:srgbClr val="D1581F"/>
                </a:solidFill>
                <a:latin typeface="Baloo" panose="020B0604020202020204" charset="0"/>
                <a:cs typeface="Baloo" panose="020B0604020202020204" charset="0"/>
              </a:rPr>
              <a:t>tiêu</a:t>
            </a:r>
            <a:r>
              <a:rPr lang="en-US" sz="3600" b="1" dirty="0">
                <a:solidFill>
                  <a:srgbClr val="D1581F"/>
                </a:solidFill>
                <a:latin typeface="Baloo" panose="020B0604020202020204" charset="0"/>
                <a:cs typeface="Baloo" panose="020B0604020202020204" charset="0"/>
              </a:rPr>
              <a:t> </a:t>
            </a:r>
            <a:r>
              <a:rPr lang="en-US" sz="3600" b="1" dirty="0" err="1">
                <a:solidFill>
                  <a:srgbClr val="D1581F"/>
                </a:solidFill>
                <a:latin typeface="Baloo" panose="020B0604020202020204" charset="0"/>
                <a:cs typeface="Baloo" panose="020B0604020202020204" charset="0"/>
              </a:rPr>
              <a:t>bài</a:t>
            </a:r>
            <a:r>
              <a:rPr lang="en-US" sz="3600" b="1" dirty="0">
                <a:solidFill>
                  <a:srgbClr val="D1581F"/>
                </a:solidFill>
                <a:latin typeface="Baloo" panose="020B0604020202020204" charset="0"/>
                <a:cs typeface="Baloo" panose="020B0604020202020204" charset="0"/>
              </a:rPr>
              <a:t> </a:t>
            </a:r>
            <a:r>
              <a:rPr lang="en-US" sz="3600" b="1" dirty="0" err="1">
                <a:solidFill>
                  <a:srgbClr val="D1581F"/>
                </a:solidFill>
                <a:latin typeface="Baloo" panose="020B0604020202020204" charset="0"/>
                <a:cs typeface="Baloo" panose="020B0604020202020204" charset="0"/>
              </a:rPr>
              <a:t>học</a:t>
            </a:r>
            <a:endParaRPr lang="en-US" sz="3600" b="1" dirty="0">
              <a:solidFill>
                <a:srgbClr val="D1581F"/>
              </a:solidFill>
              <a:latin typeface="Baloo" panose="020B0604020202020204" charset="0"/>
              <a:cs typeface="Baloo" panose="020B0604020202020204" charset="0"/>
            </a:endParaRPr>
          </a:p>
        </p:txBody>
      </p:sp>
      <p:grpSp>
        <p:nvGrpSpPr>
          <p:cNvPr id="4" name="Group 30">
            <a:extLst>
              <a:ext uri="{FF2B5EF4-FFF2-40B4-BE49-F238E27FC236}">
                <a16:creationId xmlns:a16="http://schemas.microsoft.com/office/drawing/2014/main" id="{8CEDF7B7-8114-4783-9101-359B6760AAFA}"/>
              </a:ext>
            </a:extLst>
          </p:cNvPr>
          <p:cNvGrpSpPr/>
          <p:nvPr/>
        </p:nvGrpSpPr>
        <p:grpSpPr>
          <a:xfrm>
            <a:off x="1614220" y="2815548"/>
            <a:ext cx="5647439" cy="1064317"/>
            <a:chOff x="4393541" y="3911011"/>
            <a:chExt cx="7529918" cy="1419090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4393541" y="4130146"/>
              <a:ext cx="749465" cy="749465"/>
            </a:xfrm>
            <a:prstGeom prst="rect">
              <a:avLst/>
            </a:prstGeom>
          </p:spPr>
        </p:pic>
        <p:grpSp>
          <p:nvGrpSpPr>
            <p:cNvPr id="5" name="Group 13"/>
            <p:cNvGrpSpPr/>
            <p:nvPr/>
          </p:nvGrpSpPr>
          <p:grpSpPr>
            <a:xfrm>
              <a:off x="5241562" y="3911011"/>
              <a:ext cx="6681897" cy="1358095"/>
              <a:chOff x="0" y="0"/>
              <a:chExt cx="44271943" cy="8998275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44271943" cy="8998275"/>
              </a:xfrm>
              <a:custGeom>
                <a:avLst/>
                <a:gdLst/>
                <a:ahLst/>
                <a:cxnLst/>
                <a:rect l="l" t="t" r="r" b="b"/>
                <a:pathLst>
                  <a:path w="39579841" h="4965700">
                    <a:moveTo>
                      <a:pt x="39579841" y="0"/>
                    </a:moveTo>
                    <a:lnTo>
                      <a:pt x="39579841" y="4965700"/>
                    </a:lnTo>
                    <a:lnTo>
                      <a:pt x="896620" y="4965700"/>
                    </a:lnTo>
                    <a:lnTo>
                      <a:pt x="896620" y="3385820"/>
                    </a:lnTo>
                    <a:lnTo>
                      <a:pt x="0" y="2487930"/>
                    </a:lnTo>
                    <a:lnTo>
                      <a:pt x="896620" y="1591310"/>
                    </a:lnTo>
                    <a:lnTo>
                      <a:pt x="896620" y="0"/>
                    </a:lnTo>
                    <a:lnTo>
                      <a:pt x="39579841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ID" dirty="0"/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5429245" y="4000506"/>
              <a:ext cx="6410026" cy="132959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400" b="1" dirty="0" err="1"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Biết</a:t>
              </a:r>
              <a:r>
                <a:rPr lang="en-US" altLang="zh-CN" sz="2400" b="1" dirty="0"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vi-VN" altLang="zh-CN" sz="2400" b="1" dirty="0" smtClean="0"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sự kiện này đánh dấu đất nước ta sau 30 năm lại được thống nhất về mặt nhà nước</a:t>
              </a:r>
              <a:r>
                <a:rPr lang="en-US" altLang="zh-CN" sz="2400" b="1" dirty="0" smtClean="0"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.</a:t>
              </a:r>
              <a:endParaRPr lang="en-US" sz="2400" b="1" dirty="0"/>
            </a:p>
          </p:txBody>
        </p:sp>
      </p:grpSp>
      <p:grpSp>
        <p:nvGrpSpPr>
          <p:cNvPr id="8" name="Group 10">
            <a:extLst>
              <a:ext uri="{FF2B5EF4-FFF2-40B4-BE49-F238E27FC236}">
                <a16:creationId xmlns:a16="http://schemas.microsoft.com/office/drawing/2014/main" id="{74A98101-2E5F-4F38-BE4E-33149C0CBB20}"/>
              </a:ext>
            </a:extLst>
          </p:cNvPr>
          <p:cNvGrpSpPr/>
          <p:nvPr/>
        </p:nvGrpSpPr>
        <p:grpSpPr>
          <a:xfrm>
            <a:off x="1619672" y="1345993"/>
            <a:ext cx="5670744" cy="1117096"/>
            <a:chOff x="4303254" y="1676937"/>
            <a:chExt cx="7560992" cy="1489463"/>
          </a:xfrm>
        </p:grpSpPr>
        <p:grpSp>
          <p:nvGrpSpPr>
            <p:cNvPr id="9" name="Group 7">
              <a:extLst>
                <a:ext uri="{FF2B5EF4-FFF2-40B4-BE49-F238E27FC236}">
                  <a16:creationId xmlns:a16="http://schemas.microsoft.com/office/drawing/2014/main" id="{27800817-9917-401F-B4A6-A8344FCAEA2A}"/>
                </a:ext>
              </a:extLst>
            </p:cNvPr>
            <p:cNvGrpSpPr/>
            <p:nvPr/>
          </p:nvGrpSpPr>
          <p:grpSpPr>
            <a:xfrm>
              <a:off x="4303254" y="1676937"/>
              <a:ext cx="7560992" cy="1489463"/>
              <a:chOff x="4303254" y="1676937"/>
              <a:chExt cx="7560992" cy="1489463"/>
            </a:xfrm>
          </p:grpSpPr>
          <p:pic>
            <p:nvPicPr>
              <p:cNvPr id="20" name="Picture 2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303254" y="1928984"/>
                <a:ext cx="749465" cy="749465"/>
              </a:xfrm>
              <a:prstGeom prst="rect">
                <a:avLst/>
              </a:prstGeom>
            </p:spPr>
          </p:pic>
          <p:grpSp>
            <p:nvGrpSpPr>
              <p:cNvPr id="10" name="Group 21"/>
              <p:cNvGrpSpPr/>
              <p:nvPr/>
            </p:nvGrpSpPr>
            <p:grpSpPr>
              <a:xfrm>
                <a:off x="5182349" y="1676937"/>
                <a:ext cx="6681897" cy="1489463"/>
                <a:chOff x="0" y="0"/>
                <a:chExt cx="39579840" cy="4965700"/>
              </a:xfrm>
            </p:grpSpPr>
            <p:sp>
              <p:nvSpPr>
                <p:cNvPr id="22" name="Freeform 22"/>
                <p:cNvSpPr/>
                <p:nvPr/>
              </p:nvSpPr>
              <p:spPr>
                <a:xfrm>
                  <a:off x="0" y="0"/>
                  <a:ext cx="39579841" cy="496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79841" h="4965700">
                      <a:moveTo>
                        <a:pt x="39579841" y="0"/>
                      </a:moveTo>
                      <a:lnTo>
                        <a:pt x="39579841" y="4965700"/>
                      </a:lnTo>
                      <a:lnTo>
                        <a:pt x="896620" y="4965700"/>
                      </a:lnTo>
                      <a:lnTo>
                        <a:pt x="896620" y="3385820"/>
                      </a:lnTo>
                      <a:lnTo>
                        <a:pt x="0" y="2487930"/>
                      </a:lnTo>
                      <a:lnTo>
                        <a:pt x="896620" y="1591310"/>
                      </a:lnTo>
                      <a:lnTo>
                        <a:pt x="896620" y="0"/>
                      </a:lnTo>
                      <a:lnTo>
                        <a:pt x="3957984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</p:sp>
          </p:grpSp>
        </p:grpSp>
        <p:sp>
          <p:nvSpPr>
            <p:cNvPr id="23" name="TextBox 23"/>
            <p:cNvSpPr txBox="1"/>
            <p:nvPr/>
          </p:nvSpPr>
          <p:spPr>
            <a:xfrm>
              <a:off x="5524495" y="1809738"/>
              <a:ext cx="5799647" cy="13295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vi-VN" altLang="zh-CN" sz="2400" b="1" dirty="0" smtClean="0"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Biết những nét chính về cuộc bầu cử và kì họp đầu tiên của Quốc hội khóa VI</a:t>
              </a:r>
              <a:r>
                <a:rPr lang="en-US" altLang="zh-CN" sz="2400" b="1" dirty="0" smtClean="0"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.</a:t>
              </a:r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7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 l="26329"/>
          <a:stretch>
            <a:fillRect/>
          </a:stretch>
        </p:blipFill>
        <p:spPr>
          <a:xfrm>
            <a:off x="1" y="353817"/>
            <a:ext cx="889628" cy="81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5324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5779120"/>
            <a:ext cx="68580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1885950" y="1892920"/>
            <a:ext cx="6286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1885950" y="1892920"/>
            <a:ext cx="6286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109574" name="Text Box 6"/>
          <p:cNvSpPr txBox="1">
            <a:spLocks noChangeArrowheads="1"/>
          </p:cNvSpPr>
          <p:nvPr/>
        </p:nvSpPr>
        <p:spPr bwMode="auto">
          <a:xfrm>
            <a:off x="1885950" y="1892920"/>
            <a:ext cx="6286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109578" name="WordArt 10"/>
          <p:cNvSpPr>
            <a:spLocks noChangeArrowheads="1" noChangeShapeType="1" noTextEdit="1"/>
          </p:cNvSpPr>
          <p:nvPr/>
        </p:nvSpPr>
        <p:spPr bwMode="auto">
          <a:xfrm>
            <a:off x="1543050" y="1207120"/>
            <a:ext cx="5950744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400" b="1" kern="10" dirty="0">
              <a:ln w="9525">
                <a:solidFill>
                  <a:schemeClr val="tx2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1295400" y="3132804"/>
            <a:ext cx="6858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Phải có Nhà nước chung để lãnh đạo nhân dân xây dựng và bảo vệ Tổ quốc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348764" y="2417008"/>
            <a:ext cx="685800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12598">
              <a:lnSpc>
                <a:spcPct val="90000"/>
              </a:lnSpc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Từ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năm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1975,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sau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khi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đất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nước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thống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nhất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</a:rPr>
              <a:t>nhiệm vụ lúc này đặt ra là gì?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85950" y="3928572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vậy ta phải làm gì?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4366391"/>
            <a:ext cx="647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 có Quốc hội chung do nhân dân hai miền Bắc – Nam bầu ra</a:t>
            </a:r>
            <a:endParaRPr lang="vi-V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type="subTitle" idx="1"/>
          </p:nvPr>
        </p:nvSpPr>
        <p:spPr>
          <a:xfrm rot="473">
            <a:off x="1509272" y="343886"/>
            <a:ext cx="7383200" cy="398400"/>
          </a:xfrm>
        </p:spPr>
        <p:txBody>
          <a:bodyPr>
            <a:noAutofit/>
          </a:bodyPr>
          <a:lstStyle/>
          <a:p>
            <a:pPr algn="just"/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 ĐỘNG 1:  CUỘC BẦU CỬ QUỐC HỘI THỐNG NHẤT</a:t>
            </a:r>
            <a:endParaRPr lang="en-US" sz="18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476389" y="1869999"/>
            <a:ext cx="685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Bầu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cử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Quốc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hội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tiên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6-1-1946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84117" y="1054820"/>
            <a:ext cx="685800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12598">
              <a:lnSpc>
                <a:spcPct val="90000"/>
              </a:lnSpc>
              <a:defRPr/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Cuộc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bầu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cử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quốc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hội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đầu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tiên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nước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ta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diễn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ra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vào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thời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gian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nào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?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39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3" grpId="0"/>
      <p:bldP spid="4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447800" y="361950"/>
            <a:ext cx="6400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-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Ngày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25- 4- 1976,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trên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đất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nước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ta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diễn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ra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sự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kiện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lịch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sử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gì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9200" y="2315029"/>
            <a:ext cx="6515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-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Quang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cảnh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Hà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Nội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Sài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Gòn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khắp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nơi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trên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đất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nước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ngày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này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như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thế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nào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?</a:t>
            </a:r>
          </a:p>
          <a:p>
            <a:r>
              <a:rPr lang="en-US" altLang="en-US" sz="2400" b="1" dirty="0">
                <a:latin typeface="Times New Roman" pitchFamily="18" charset="0"/>
              </a:rPr>
              <a:t> </a:t>
            </a:r>
            <a:endParaRPr lang="en-US" alt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1333500"/>
            <a:ext cx="6343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+ 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Ngày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25- 4- 1976,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Cuộc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Tổng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tuyển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cử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bầu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Quốc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hội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chung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được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tổ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chức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cả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nước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304925" y="3409950"/>
            <a:ext cx="63436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+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Hà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Nội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Sài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Gòn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khắp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nơi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trên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cả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nước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tràn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ngập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cờ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hoa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biểu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ngữ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90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203598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 SGK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79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67694"/>
            <a:ext cx="2123728" cy="841800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US" sz="1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1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 </a:t>
            </a:r>
            <a:r>
              <a:rPr lang="en-US" sz="1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1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1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1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 </a:t>
            </a:r>
            <a:r>
              <a:rPr lang="en-US" sz="1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1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endParaRPr lang="en-US" sz="1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8012"/>
            <a:ext cx="183540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7583" y="123477"/>
            <a:ext cx="3135926" cy="2051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979967" y="2162550"/>
            <a:ext cx="2211158" cy="62753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3600"/>
              <a:buNone/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pPr>
              <a:defRPr/>
            </a:pPr>
            <a:r>
              <a:rPr lang="en-US" sz="1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r>
              <a:rPr lang="en-US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1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8143" y="161789"/>
            <a:ext cx="3086657" cy="201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6268144" y="2115748"/>
            <a:ext cx="2552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64092" y="4798060"/>
            <a:ext cx="3185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pic>
        <p:nvPicPr>
          <p:cNvPr id="10" name="Picture 2" descr="Kỷ niệm 42 năm ngày Tổng tuyển cử bầu Quốc hội của nước Việt Nam thống nhất  (25-4-1976 - 25-4-2018) Ngày 30/4/1975, cuộc kháng chiến chống Mỹ, cứu nước  của nhân dân toàn thắng, miền Nam hoàn toàn giải phóng, đất nước thống nhất  nhưng ở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098" y="2834942"/>
            <a:ext cx="2794255" cy="198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191125" y="4803215"/>
            <a:ext cx="41123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1026" name="Picture 2" descr="Những hình ảnh lịch sử từ kỳ bầu cử Quốc hội đầu tiê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207" y="2860164"/>
            <a:ext cx="2688233" cy="196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6129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437553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3200400"/>
            <a:ext cx="7533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tuyển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25- 4- 1976 ?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156717" y="964897"/>
            <a:ext cx="7533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phấn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trụ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sướng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0" y="4071803"/>
            <a:ext cx="7533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25- 4- 1976,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98,8%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tri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89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3452174" y="717520"/>
            <a:ext cx="2171700" cy="3286381"/>
            <a:chOff x="1968" y="1638"/>
            <a:chExt cx="1968" cy="2646"/>
          </a:xfrm>
        </p:grpSpPr>
        <p:pic>
          <p:nvPicPr>
            <p:cNvPr id="39948" name="Picture 20" descr="tôn đức thắ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78" y="1638"/>
              <a:ext cx="1910" cy="2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49" name="Text Box 21"/>
            <p:cNvSpPr txBox="1">
              <a:spLocks noChangeArrowheads="1"/>
            </p:cNvSpPr>
            <p:nvPr/>
          </p:nvSpPr>
          <p:spPr bwMode="auto">
            <a:xfrm>
              <a:off x="1968" y="4080"/>
              <a:ext cx="1968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050" b="1">
                  <a:solidFill>
                    <a:srgbClr val="FFFF00"/>
                  </a:solidFill>
                </a:rPr>
                <a:t>Tôn Đức Thắng</a:t>
              </a: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5691769" y="700108"/>
            <a:ext cx="2457450" cy="3251200"/>
            <a:chOff x="3792" y="2016"/>
            <a:chExt cx="1968" cy="2304"/>
          </a:xfrm>
        </p:grpSpPr>
        <p:pic>
          <p:nvPicPr>
            <p:cNvPr id="39946" name="Picture 23" descr="truong chinh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40" y="2016"/>
              <a:ext cx="1920" cy="2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47" name="Text Box 24"/>
            <p:cNvSpPr txBox="1">
              <a:spLocks noChangeArrowheads="1"/>
            </p:cNvSpPr>
            <p:nvPr/>
          </p:nvSpPr>
          <p:spPr bwMode="auto">
            <a:xfrm>
              <a:off x="3792" y="4128"/>
              <a:ext cx="1968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050" b="1">
                  <a:solidFill>
                    <a:srgbClr val="FFFF00"/>
                  </a:solidFill>
                </a:rPr>
                <a:t>Trường Chinh</a:t>
              </a:r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1143959" y="731110"/>
            <a:ext cx="2228850" cy="3244295"/>
            <a:chOff x="0" y="1968"/>
            <a:chExt cx="1968" cy="2304"/>
          </a:xfrm>
        </p:grpSpPr>
        <p:pic>
          <p:nvPicPr>
            <p:cNvPr id="39944" name="Picture 26" descr="phạm văn đồ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" y="1968"/>
              <a:ext cx="1902" cy="2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45" name="Text Box 27"/>
            <p:cNvSpPr txBox="1">
              <a:spLocks noChangeArrowheads="1"/>
            </p:cNvSpPr>
            <p:nvPr/>
          </p:nvSpPr>
          <p:spPr bwMode="auto">
            <a:xfrm>
              <a:off x="0" y="4090"/>
              <a:ext cx="1968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050" b="1">
                  <a:solidFill>
                    <a:srgbClr val="FFFF00"/>
                  </a:solidFill>
                </a:rPr>
                <a:t>Phạm Văn Đồng</a:t>
              </a:r>
            </a:p>
          </p:txBody>
        </p:sp>
      </p:grpSp>
      <p:sp>
        <p:nvSpPr>
          <p:cNvPr id="10268" name="Text Box 28"/>
          <p:cNvSpPr txBox="1">
            <a:spLocks noChangeArrowheads="1"/>
          </p:cNvSpPr>
          <p:nvPr/>
        </p:nvSpPr>
        <p:spPr bwMode="auto">
          <a:xfrm>
            <a:off x="1209791" y="4066282"/>
            <a:ext cx="7029450" cy="10772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CHXHCNVN.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tướng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Chinh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Uỷ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600" b="1" dirty="0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type="subTitle" idx="1"/>
          </p:nvPr>
        </p:nvSpPr>
        <p:spPr>
          <a:xfrm rot="473">
            <a:off x="1547691" y="53023"/>
            <a:ext cx="6858009" cy="398400"/>
          </a:xfrm>
        </p:spPr>
        <p:txBody>
          <a:bodyPr>
            <a:noAutofit/>
          </a:bodyPr>
          <a:lstStyle/>
          <a:p>
            <a:pPr algn="just"/>
            <a:r>
              <a:rPr lang="en-US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 ĐỒNG CHÍ ĐƯỢC BẦU VÀO CÁC VỊ TRÍ CẤP CAO CỦA NHÀ NƯỚC</a:t>
            </a:r>
            <a:endParaRPr lang="en-US" sz="12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5362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 rot="-584">
            <a:off x="755587" y="2716982"/>
            <a:ext cx="7632835" cy="1569280"/>
          </a:xfrm>
        </p:spPr>
        <p:txBody>
          <a:bodyPr>
            <a:normAutofit fontScale="70000" lnSpcReduction="20000"/>
          </a:bodyPr>
          <a:lstStyle/>
          <a:p>
            <a:pPr algn="l">
              <a:buNone/>
            </a:pPr>
            <a:r>
              <a:rPr lang="en-US" sz="33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3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4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hi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5718" y="785800"/>
            <a:ext cx="7318730" cy="1593600"/>
          </a:xfrm>
        </p:spPr>
        <p:txBody>
          <a:bodyPr>
            <a:noAutofit/>
          </a:bodyPr>
          <a:lstStyle/>
          <a:p>
            <a:pPr algn="l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25-4-1976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44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0"/>
            <a:ext cx="6858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044178" y="4343400"/>
            <a:ext cx="69723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Phiên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họp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(1976-1981)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41562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:a16="http://schemas.microsoft.com/office/drawing/2014/main" id="{CA646AA4-CF01-4C3C-9A96-298CAF30FC9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0625" y="3109931"/>
            <a:ext cx="9445721" cy="217978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571736" y="2143122"/>
            <a:ext cx="495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C000"/>
                </a:solidFill>
                <a:latin typeface="Dancing Script" panose="03080600040507000D00" pitchFamily="66" charset="0"/>
              </a:rPr>
              <a:t>KHỞI </a:t>
            </a:r>
            <a:r>
              <a:rPr lang="en-US" sz="6000" b="1" dirty="0" smtClean="0">
                <a:solidFill>
                  <a:srgbClr val="FFC000"/>
                </a:solidFill>
                <a:latin typeface="Dancing Script" panose="03080600040507000D00" pitchFamily="66" charset="0"/>
              </a:rPr>
              <a:t>ĐỘNG</a:t>
            </a:r>
            <a:endParaRPr lang="en-US" sz="6000" b="1" dirty="0">
              <a:solidFill>
                <a:srgbClr val="FFC000"/>
              </a:solidFill>
              <a:latin typeface="Dancing Script" panose="03080600040507000D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421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 rot="473">
            <a:off x="827611" y="700014"/>
            <a:ext cx="6858009" cy="398400"/>
          </a:xfrm>
        </p:spPr>
        <p:txBody>
          <a:bodyPr>
            <a:noAutofit/>
          </a:bodyPr>
          <a:lstStyle/>
          <a:p>
            <a:pPr algn="just"/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 ĐỘNG 2: NHỮNG QUYẾT ĐỊNH QUAN TRỌNG CỦA KÌ HỌP ĐẦU TIÊN QUỐC HỘI KHÓA VI </a:t>
            </a:r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18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683568" y="1779662"/>
            <a:ext cx="792088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eaLnBrk="1" hangingPunct="1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“cuối tháng 6...... Hồ Chí Minh”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SGK,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họp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eaLnBrk="1" hangingPunct="1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họp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1759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312783" y="185583"/>
            <a:ext cx="801174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1976,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VI)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0678" y="1171589"/>
            <a:ext cx="4141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0679" y="1590258"/>
            <a:ext cx="7943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Nam.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0679" y="2028839"/>
            <a:ext cx="4413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0679" y="2486039"/>
            <a:ext cx="4549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4049" y="3159941"/>
            <a:ext cx="5771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ca.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2783" y="3727429"/>
            <a:ext cx="5363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380678" y="4134578"/>
            <a:ext cx="80797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Sài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Gòn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Minh.</a:t>
            </a:r>
          </a:p>
        </p:txBody>
      </p:sp>
    </p:spTree>
    <p:extLst>
      <p:ext uri="{BB962C8B-B14F-4D97-AF65-F5344CB8AC3E}">
        <p14:creationId xmlns:p14="http://schemas.microsoft.com/office/powerpoint/2010/main" val="15337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2" grpId="0"/>
      <p:bldP spid="3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QUOC_HUY_VIET_NAM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753389" cy="3163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9552" y="3867894"/>
            <a:ext cx="21717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endParaRPr lang="en-US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364088" y="3852440"/>
            <a:ext cx="24003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3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endParaRPr lang="en-US" sz="33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699542"/>
            <a:ext cx="3744416" cy="280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49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Luoc_do_phan_bo_rung_Viet_N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05" y="16592"/>
            <a:ext cx="4800599" cy="51435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6" name="5-Point Star 5"/>
          <p:cNvSpPr/>
          <p:nvPr/>
        </p:nvSpPr>
        <p:spPr>
          <a:xfrm>
            <a:off x="1157279" y="628650"/>
            <a:ext cx="257175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1585904" y="529151"/>
            <a:ext cx="13716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endParaRPr lang="en-US" sz="2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292080" y="4465591"/>
            <a:ext cx="3453642" cy="67790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3600"/>
              <a:buNone/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vi-VN" sz="2800" dirty="0" smtClean="0"/>
              <a:t>Thủ đô Hà Nội</a:t>
            </a:r>
            <a:endParaRPr lang="vi-VN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9128" y="1980531"/>
            <a:ext cx="3939546" cy="246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70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Luoc_do_phan_bo_rung_Viet_N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3151" y="16592"/>
            <a:ext cx="4800599" cy="51435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5" name="Oval 21"/>
          <p:cNvSpPr>
            <a:spLocks noChangeArrowheads="1"/>
          </p:cNvSpPr>
          <p:nvPr/>
        </p:nvSpPr>
        <p:spPr bwMode="auto">
          <a:xfrm>
            <a:off x="3543300" y="3995891"/>
            <a:ext cx="285750" cy="2857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05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4286250" y="3916672"/>
            <a:ext cx="25146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Minh</a:t>
            </a:r>
          </a:p>
        </p:txBody>
      </p:sp>
    </p:spTree>
    <p:extLst>
      <p:ext uri="{BB962C8B-B14F-4D97-AF65-F5344CB8AC3E}">
        <p14:creationId xmlns:p14="http://schemas.microsoft.com/office/powerpoint/2010/main" val="279226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833083" y="160675"/>
            <a:ext cx="70681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012780" y="2499742"/>
            <a:ext cx="670873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khoá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thổ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1012780" y="1203598"/>
            <a:ext cx="69847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khoá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4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833083" y="160675"/>
            <a:ext cx="70681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012780" y="3219822"/>
            <a:ext cx="766367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chung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hội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95686"/>
            <a:ext cx="69847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uộc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bầu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cử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Quốc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hội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type="subTitle" idx="1"/>
          </p:nvPr>
        </p:nvSpPr>
        <p:spPr>
          <a:xfrm rot="473">
            <a:off x="683595" y="910023"/>
            <a:ext cx="8563433" cy="398400"/>
          </a:xfrm>
        </p:spPr>
        <p:txBody>
          <a:bodyPr>
            <a:noAutofit/>
          </a:bodyPr>
          <a:lstStyle/>
          <a:p>
            <a:pPr algn="just"/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 ĐỘNG 3:  Ý NGHĨA CỦA CUỘC BẦU CỬ QUỐC HỘI KHÓA VI </a:t>
            </a:r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18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20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290" y="1714494"/>
            <a:ext cx="7000924" cy="841800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25 – 4 – 1976,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phấn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cs typeface="Times New Roman" pitchFamily="18" charset="0"/>
              </a:rPr>
              <a:t>đ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400" b="1" dirty="0">
                <a:cs typeface="Times New Roman" pitchFamily="18" charset="0"/>
              </a:rPr>
              <a:t>ướ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cs typeface="Times New Roman" pitchFamily="18" charset="0"/>
              </a:rPr>
              <a:t>đâ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y,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400" b="1" dirty="0">
                <a:cs typeface="Times New Roman" pitchFamily="18" charset="0"/>
              </a:rPr>
              <a:t>ướ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dirty="0"/>
          </a:p>
        </p:txBody>
      </p:sp>
      <p:sp>
        <p:nvSpPr>
          <p:cNvPr id="46084" name="WordArt 6"/>
          <p:cNvSpPr>
            <a:spLocks noChangeArrowheads="1" noChangeShapeType="1" noTextEdit="1"/>
          </p:cNvSpPr>
          <p:nvPr/>
        </p:nvSpPr>
        <p:spPr bwMode="auto">
          <a:xfrm>
            <a:off x="3215821" y="591458"/>
            <a:ext cx="2114550" cy="45839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Ghi</a:t>
            </a:r>
            <a:r>
              <a:rPr lang="en-US" sz="27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7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nhớ</a:t>
            </a:r>
            <a:endParaRPr lang="en-US" sz="27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488867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1560" y="987574"/>
            <a:ext cx="813690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Cuộc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bầu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cử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Quốc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hội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thống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Bầu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cử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Quốc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hội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tiên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: 6-1-1946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Bầu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cử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Quốc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hội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khóa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VI: 25-4-1976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quyết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trọng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kì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họp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tiên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Quốc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hội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khóa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VI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Lấy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tên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Cộng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hòa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xã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hội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Việt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Nam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Quyết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Quốc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huy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Quốc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kì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lá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cờ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đỏ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sao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vàng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Quốc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ca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Tiến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quân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ca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Thủ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đô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Hà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phố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Sài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Gòn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đổi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tên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phố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Hồ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Chí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Minh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3. Ý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cuộc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bầu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cử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Quốc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hội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bộ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máy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chung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thống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Cả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lên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xã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hội</a:t>
            </a:r>
            <a:endParaRPr lang="en-US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文本框 44">
            <a:extLst>
              <a:ext uri="{FF2B5EF4-FFF2-40B4-BE49-F238E27FC236}">
                <a16:creationId xmlns:a16="http://schemas.microsoft.com/office/drawing/2014/main" id="{7D1356BB-D29F-DA4B-99F9-94C9A0E81161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131840" y="195486"/>
            <a:ext cx="2160240" cy="89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GHI VỞ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95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4170" y="4467742"/>
            <a:ext cx="9552340" cy="1146563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A9221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471613" y="420272"/>
            <a:ext cx="6200775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vi-VN" sz="3600" b="1" dirty="0" smtClean="0">
                <a:solidFill>
                  <a:srgbClr val="D1581F"/>
                </a:solidFill>
                <a:latin typeface="Baloo" panose="020B0604020202020204" charset="0"/>
                <a:cs typeface="Baloo" panose="020B0604020202020204" charset="0"/>
              </a:rPr>
              <a:t>ĐÁNH GIÁ MỤC TIÊU</a:t>
            </a:r>
            <a:r>
              <a:rPr lang="en-US" sz="3600" b="1" dirty="0" smtClean="0">
                <a:solidFill>
                  <a:srgbClr val="D1581F"/>
                </a:solidFill>
                <a:latin typeface="Baloo" panose="020B0604020202020204" charset="0"/>
                <a:cs typeface="Baloo" panose="020B0604020202020204" charset="0"/>
              </a:rPr>
              <a:t>:</a:t>
            </a:r>
            <a:endParaRPr lang="en-US" sz="3600" b="1" dirty="0">
              <a:solidFill>
                <a:srgbClr val="D1581F"/>
              </a:solidFill>
              <a:latin typeface="Baloo" panose="020B0604020202020204" charset="0"/>
              <a:cs typeface="Baloo" panose="020B0604020202020204" charset="0"/>
            </a:endParaRPr>
          </a:p>
        </p:txBody>
      </p:sp>
      <p:grpSp>
        <p:nvGrpSpPr>
          <p:cNvPr id="4" name="Group 30">
            <a:extLst>
              <a:ext uri="{FF2B5EF4-FFF2-40B4-BE49-F238E27FC236}">
                <a16:creationId xmlns:a16="http://schemas.microsoft.com/office/drawing/2014/main" id="{8CEDF7B7-8114-4783-9101-359B6760AAFA}"/>
              </a:ext>
            </a:extLst>
          </p:cNvPr>
          <p:cNvGrpSpPr/>
          <p:nvPr/>
        </p:nvGrpSpPr>
        <p:grpSpPr>
          <a:xfrm>
            <a:off x="1736627" y="2839587"/>
            <a:ext cx="5647439" cy="1064316"/>
            <a:chOff x="4393541" y="3911011"/>
            <a:chExt cx="7529918" cy="1419088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4393541" y="4130146"/>
              <a:ext cx="749465" cy="749465"/>
            </a:xfrm>
            <a:prstGeom prst="rect">
              <a:avLst/>
            </a:prstGeom>
          </p:spPr>
        </p:pic>
        <p:grpSp>
          <p:nvGrpSpPr>
            <p:cNvPr id="5" name="Group 13"/>
            <p:cNvGrpSpPr/>
            <p:nvPr/>
          </p:nvGrpSpPr>
          <p:grpSpPr>
            <a:xfrm>
              <a:off x="5241562" y="3911011"/>
              <a:ext cx="6681897" cy="1358095"/>
              <a:chOff x="0" y="0"/>
              <a:chExt cx="44271943" cy="8998275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44271943" cy="8998275"/>
              </a:xfrm>
              <a:custGeom>
                <a:avLst/>
                <a:gdLst/>
                <a:ahLst/>
                <a:cxnLst/>
                <a:rect l="l" t="t" r="r" b="b"/>
                <a:pathLst>
                  <a:path w="39579841" h="4965700">
                    <a:moveTo>
                      <a:pt x="39579841" y="0"/>
                    </a:moveTo>
                    <a:lnTo>
                      <a:pt x="39579841" y="4965700"/>
                    </a:lnTo>
                    <a:lnTo>
                      <a:pt x="896620" y="4965700"/>
                    </a:lnTo>
                    <a:lnTo>
                      <a:pt x="896620" y="3385820"/>
                    </a:lnTo>
                    <a:lnTo>
                      <a:pt x="0" y="2487930"/>
                    </a:lnTo>
                    <a:lnTo>
                      <a:pt x="896620" y="1591310"/>
                    </a:lnTo>
                    <a:lnTo>
                      <a:pt x="896620" y="0"/>
                    </a:lnTo>
                    <a:lnTo>
                      <a:pt x="39579841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5466437" y="4000504"/>
              <a:ext cx="6410026" cy="132959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400" b="1" dirty="0" err="1" smtClean="0"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Biết</a:t>
              </a:r>
              <a:r>
                <a:rPr lang="en-US" altLang="zh-CN" sz="2400" b="1" dirty="0" smtClean="0"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vi-VN" altLang="zh-CN" sz="2400" b="1" dirty="0" smtClean="0"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sự kiện này đánh dấu đất nước ta sau 30 năm lại được thống nhất về mặt nhà nước</a:t>
              </a:r>
              <a:r>
                <a:rPr lang="en-US" altLang="zh-CN" sz="2400" b="1" dirty="0" smtClean="0"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.</a:t>
              </a:r>
              <a:endParaRPr lang="en-US" sz="2400" b="1" dirty="0"/>
            </a:p>
          </p:txBody>
        </p:sp>
      </p:grpSp>
      <p:grpSp>
        <p:nvGrpSpPr>
          <p:cNvPr id="8" name="Group 10">
            <a:extLst>
              <a:ext uri="{FF2B5EF4-FFF2-40B4-BE49-F238E27FC236}">
                <a16:creationId xmlns:a16="http://schemas.microsoft.com/office/drawing/2014/main" id="{74A98101-2E5F-4F38-BE4E-33149C0CBB20}"/>
              </a:ext>
            </a:extLst>
          </p:cNvPr>
          <p:cNvGrpSpPr/>
          <p:nvPr/>
        </p:nvGrpSpPr>
        <p:grpSpPr>
          <a:xfrm>
            <a:off x="1736627" y="1288473"/>
            <a:ext cx="5670744" cy="1117096"/>
            <a:chOff x="4303254" y="1676937"/>
            <a:chExt cx="7560992" cy="1489463"/>
          </a:xfrm>
        </p:grpSpPr>
        <p:grpSp>
          <p:nvGrpSpPr>
            <p:cNvPr id="9" name="Group 7">
              <a:extLst>
                <a:ext uri="{FF2B5EF4-FFF2-40B4-BE49-F238E27FC236}">
                  <a16:creationId xmlns:a16="http://schemas.microsoft.com/office/drawing/2014/main" id="{27800817-9917-401F-B4A6-A8344FCAEA2A}"/>
                </a:ext>
              </a:extLst>
            </p:cNvPr>
            <p:cNvGrpSpPr/>
            <p:nvPr/>
          </p:nvGrpSpPr>
          <p:grpSpPr>
            <a:xfrm>
              <a:off x="4303254" y="1676937"/>
              <a:ext cx="7560992" cy="1489463"/>
              <a:chOff x="4303254" y="1676937"/>
              <a:chExt cx="7560992" cy="1489463"/>
            </a:xfrm>
          </p:grpSpPr>
          <p:pic>
            <p:nvPicPr>
              <p:cNvPr id="20" name="Picture 2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303254" y="1928984"/>
                <a:ext cx="749465" cy="749465"/>
              </a:xfrm>
              <a:prstGeom prst="rect">
                <a:avLst/>
              </a:prstGeom>
            </p:spPr>
          </p:pic>
          <p:grpSp>
            <p:nvGrpSpPr>
              <p:cNvPr id="10" name="Group 21"/>
              <p:cNvGrpSpPr/>
              <p:nvPr/>
            </p:nvGrpSpPr>
            <p:grpSpPr>
              <a:xfrm>
                <a:off x="5182349" y="1676937"/>
                <a:ext cx="6681897" cy="1489463"/>
                <a:chOff x="0" y="0"/>
                <a:chExt cx="39579840" cy="4965700"/>
              </a:xfrm>
            </p:grpSpPr>
            <p:sp>
              <p:nvSpPr>
                <p:cNvPr id="22" name="Freeform 22"/>
                <p:cNvSpPr/>
                <p:nvPr/>
              </p:nvSpPr>
              <p:spPr>
                <a:xfrm>
                  <a:off x="0" y="0"/>
                  <a:ext cx="39579841" cy="496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79841" h="4965700">
                      <a:moveTo>
                        <a:pt x="39579841" y="0"/>
                      </a:moveTo>
                      <a:lnTo>
                        <a:pt x="39579841" y="4965700"/>
                      </a:lnTo>
                      <a:lnTo>
                        <a:pt x="896620" y="4965700"/>
                      </a:lnTo>
                      <a:lnTo>
                        <a:pt x="896620" y="3385820"/>
                      </a:lnTo>
                      <a:lnTo>
                        <a:pt x="0" y="2487930"/>
                      </a:lnTo>
                      <a:lnTo>
                        <a:pt x="896620" y="1591310"/>
                      </a:lnTo>
                      <a:lnTo>
                        <a:pt x="896620" y="0"/>
                      </a:lnTo>
                      <a:lnTo>
                        <a:pt x="3957984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</p:sp>
          </p:grpSp>
        </p:grpSp>
        <p:sp>
          <p:nvSpPr>
            <p:cNvPr id="23" name="TextBox 23"/>
            <p:cNvSpPr txBox="1"/>
            <p:nvPr/>
          </p:nvSpPr>
          <p:spPr>
            <a:xfrm>
              <a:off x="5524495" y="1809738"/>
              <a:ext cx="5799647" cy="13295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vi-VN" altLang="zh-CN" sz="2400" b="1" dirty="0" smtClean="0"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Biết những nét chính về cuộc bầu cử và kì họp đầu tiên của Quốc hội khóa VI</a:t>
              </a:r>
              <a:r>
                <a:rPr lang="en-US" altLang="zh-CN" sz="2400" b="1" dirty="0" smtClean="0"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.</a:t>
              </a:r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7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 l="26329"/>
          <a:stretch>
            <a:fillRect/>
          </a:stretch>
        </p:blipFill>
        <p:spPr>
          <a:xfrm>
            <a:off x="1" y="353817"/>
            <a:ext cx="889628" cy="81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2718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5487"/>
            <a:ext cx="9143999" cy="51589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4207" y="0"/>
            <a:ext cx="3886200" cy="222068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207" y="2638549"/>
            <a:ext cx="3142200" cy="254773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366" y="249106"/>
            <a:ext cx="1928634" cy="194164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644063"/>
            <a:ext cx="3581400" cy="35814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84" b="54105"/>
          <a:stretch/>
        </p:blipFill>
        <p:spPr>
          <a:xfrm flipV="1">
            <a:off x="-1324333" y="-19050"/>
            <a:ext cx="5743933" cy="9334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84" b="54105"/>
          <a:stretch/>
        </p:blipFill>
        <p:spPr>
          <a:xfrm flipV="1">
            <a:off x="4343400" y="0"/>
            <a:ext cx="5743933" cy="933450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47750"/>
            <a:ext cx="5297487" cy="288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47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6" dur="11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7" dur="11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0" dur="11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1" dur="11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40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40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1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1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1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1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40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40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57D053F1-7B35-459F-BD2D-CF5235686B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3794" y="1349922"/>
            <a:ext cx="4346298" cy="4346298"/>
          </a:xfrm>
          <a:prstGeom prst="rect">
            <a:avLst/>
          </a:prstGeom>
        </p:spPr>
      </p:pic>
      <p:cxnSp>
        <p:nvCxnSpPr>
          <p:cNvPr id="8" name="Straight Connector 13">
            <a:extLst>
              <a:ext uri="{FF2B5EF4-FFF2-40B4-BE49-F238E27FC236}">
                <a16:creationId xmlns:a16="http://schemas.microsoft.com/office/drawing/2014/main" id="{62D6EBE2-CF58-47D5-9AFC-8F95B9D5339B}"/>
              </a:ext>
            </a:extLst>
          </p:cNvPr>
          <p:cNvCxnSpPr/>
          <p:nvPr/>
        </p:nvCxnSpPr>
        <p:spPr>
          <a:xfrm>
            <a:off x="0" y="726954"/>
            <a:ext cx="9144000" cy="0"/>
          </a:xfrm>
          <a:prstGeom prst="line">
            <a:avLst/>
          </a:prstGeom>
          <a:ln>
            <a:solidFill>
              <a:srgbClr val="EE79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ïṡ1íḋè">
            <a:extLst>
              <a:ext uri="{FF2B5EF4-FFF2-40B4-BE49-F238E27FC236}">
                <a16:creationId xmlns:a16="http://schemas.microsoft.com/office/drawing/2014/main" id="{264252B8-10A5-654B-A019-E6A218EE6611}"/>
              </a:ext>
            </a:extLst>
          </p:cNvPr>
          <p:cNvSpPr/>
          <p:nvPr/>
        </p:nvSpPr>
        <p:spPr bwMode="auto">
          <a:xfrm>
            <a:off x="1265008" y="3241984"/>
            <a:ext cx="154171" cy="115628"/>
          </a:xfrm>
          <a:custGeom>
            <a:avLst/>
            <a:gdLst>
              <a:gd name="connsiteX0" fmla="*/ 505433 w 533400"/>
              <a:gd name="connsiteY0" fmla="*/ 621 h 400050"/>
              <a:gd name="connsiteX1" fmla="*/ 534008 w 533400"/>
              <a:gd name="connsiteY1" fmla="*/ 29196 h 400050"/>
              <a:gd name="connsiteX2" fmla="*/ 534008 w 533400"/>
              <a:gd name="connsiteY2" fmla="*/ 372096 h 400050"/>
              <a:gd name="connsiteX3" fmla="*/ 505433 w 533400"/>
              <a:gd name="connsiteY3" fmla="*/ 400671 h 400050"/>
              <a:gd name="connsiteX4" fmla="*/ 29183 w 533400"/>
              <a:gd name="connsiteY4" fmla="*/ 400671 h 400050"/>
              <a:gd name="connsiteX5" fmla="*/ 608 w 533400"/>
              <a:gd name="connsiteY5" fmla="*/ 372096 h 400050"/>
              <a:gd name="connsiteX6" fmla="*/ 608 w 533400"/>
              <a:gd name="connsiteY6" fmla="*/ 29196 h 400050"/>
              <a:gd name="connsiteX7" fmla="*/ 29183 w 533400"/>
              <a:gd name="connsiteY7" fmla="*/ 621 h 400050"/>
              <a:gd name="connsiteX8" fmla="*/ 505433 w 533400"/>
              <a:gd name="connsiteY8" fmla="*/ 621 h 400050"/>
              <a:gd name="connsiteX9" fmla="*/ 391419 w 533400"/>
              <a:gd name="connsiteY9" fmla="*/ 198646 h 400050"/>
              <a:gd name="connsiteX10" fmla="*/ 351414 w 533400"/>
              <a:gd name="connsiteY10" fmla="*/ 204170 h 400050"/>
              <a:gd name="connsiteX11" fmla="*/ 351414 w 533400"/>
              <a:gd name="connsiteY11" fmla="*/ 204170 h 400050"/>
              <a:gd name="connsiteX12" fmla="*/ 267118 w 533400"/>
              <a:gd name="connsiteY12" fmla="*/ 315613 h 400050"/>
              <a:gd name="connsiteX13" fmla="*/ 264641 w 533400"/>
              <a:gd name="connsiteY13" fmla="*/ 318470 h 400050"/>
              <a:gd name="connsiteX14" fmla="*/ 224255 w 533400"/>
              <a:gd name="connsiteY14" fmla="*/ 318756 h 400050"/>
              <a:gd name="connsiteX15" fmla="*/ 224255 w 533400"/>
              <a:gd name="connsiteY15" fmla="*/ 318756 h 400050"/>
              <a:gd name="connsiteX16" fmla="*/ 162152 w 533400"/>
              <a:gd name="connsiteY16" fmla="*/ 257415 h 400050"/>
              <a:gd name="connsiteX17" fmla="*/ 160247 w 533400"/>
              <a:gd name="connsiteY17" fmla="*/ 255701 h 400050"/>
              <a:gd name="connsiteX18" fmla="*/ 120052 w 533400"/>
              <a:gd name="connsiteY18" fmla="*/ 259606 h 400050"/>
              <a:gd name="connsiteX19" fmla="*/ 120052 w 533400"/>
              <a:gd name="connsiteY19" fmla="*/ 259606 h 400050"/>
              <a:gd name="connsiteX20" fmla="*/ 32517 w 533400"/>
              <a:gd name="connsiteY20" fmla="*/ 366095 h 400050"/>
              <a:gd name="connsiteX21" fmla="*/ 30326 w 533400"/>
              <a:gd name="connsiteY21" fmla="*/ 372096 h 400050"/>
              <a:gd name="connsiteX22" fmla="*/ 39851 w 533400"/>
              <a:gd name="connsiteY22" fmla="*/ 381621 h 400050"/>
              <a:gd name="connsiteX23" fmla="*/ 39851 w 533400"/>
              <a:gd name="connsiteY23" fmla="*/ 381621 h 400050"/>
              <a:gd name="connsiteX24" fmla="*/ 497242 w 533400"/>
              <a:gd name="connsiteY24" fmla="*/ 381621 h 400050"/>
              <a:gd name="connsiteX25" fmla="*/ 502480 w 533400"/>
              <a:gd name="connsiteY25" fmla="*/ 380002 h 400050"/>
              <a:gd name="connsiteX26" fmla="*/ 505147 w 533400"/>
              <a:gd name="connsiteY26" fmla="*/ 366762 h 400050"/>
              <a:gd name="connsiteX27" fmla="*/ 505147 w 533400"/>
              <a:gd name="connsiteY27" fmla="*/ 366762 h 400050"/>
              <a:gd name="connsiteX28" fmla="*/ 397991 w 533400"/>
              <a:gd name="connsiteY28" fmla="*/ 205504 h 400050"/>
              <a:gd name="connsiteX29" fmla="*/ 391419 w 533400"/>
              <a:gd name="connsiteY29" fmla="*/ 198646 h 400050"/>
              <a:gd name="connsiteX30" fmla="*/ 95858 w 533400"/>
              <a:gd name="connsiteY30" fmla="*/ 57771 h 400050"/>
              <a:gd name="connsiteX31" fmla="*/ 57758 w 533400"/>
              <a:gd name="connsiteY31" fmla="*/ 95871 h 400050"/>
              <a:gd name="connsiteX32" fmla="*/ 95858 w 533400"/>
              <a:gd name="connsiteY32" fmla="*/ 133971 h 400050"/>
              <a:gd name="connsiteX33" fmla="*/ 133958 w 533400"/>
              <a:gd name="connsiteY33" fmla="*/ 95871 h 400050"/>
              <a:gd name="connsiteX34" fmla="*/ 95858 w 533400"/>
              <a:gd name="connsiteY34" fmla="*/ 57771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33400" h="400050">
                <a:moveTo>
                  <a:pt x="505433" y="621"/>
                </a:moveTo>
                <a:cubicBezTo>
                  <a:pt x="521245" y="621"/>
                  <a:pt x="534008" y="13385"/>
                  <a:pt x="534008" y="29196"/>
                </a:cubicBezTo>
                <a:lnTo>
                  <a:pt x="534008" y="372096"/>
                </a:lnTo>
                <a:cubicBezTo>
                  <a:pt x="534008" y="387907"/>
                  <a:pt x="521245" y="400671"/>
                  <a:pt x="505433" y="400671"/>
                </a:cubicBezTo>
                <a:lnTo>
                  <a:pt x="29183" y="400671"/>
                </a:lnTo>
                <a:cubicBezTo>
                  <a:pt x="13371" y="400671"/>
                  <a:pt x="608" y="387907"/>
                  <a:pt x="608" y="372096"/>
                </a:cubicBezTo>
                <a:lnTo>
                  <a:pt x="608" y="29196"/>
                </a:lnTo>
                <a:cubicBezTo>
                  <a:pt x="608" y="13385"/>
                  <a:pt x="13371" y="621"/>
                  <a:pt x="29183" y="621"/>
                </a:cubicBezTo>
                <a:lnTo>
                  <a:pt x="505433" y="621"/>
                </a:lnTo>
                <a:close/>
                <a:moveTo>
                  <a:pt x="391419" y="198646"/>
                </a:moveTo>
                <a:cubicBezTo>
                  <a:pt x="378846" y="189121"/>
                  <a:pt x="360939" y="191597"/>
                  <a:pt x="351414" y="204170"/>
                </a:cubicBezTo>
                <a:lnTo>
                  <a:pt x="351414" y="204170"/>
                </a:lnTo>
                <a:lnTo>
                  <a:pt x="267118" y="315613"/>
                </a:lnTo>
                <a:cubicBezTo>
                  <a:pt x="266355" y="316660"/>
                  <a:pt x="265498" y="317518"/>
                  <a:pt x="264641" y="318470"/>
                </a:cubicBezTo>
                <a:cubicBezTo>
                  <a:pt x="253592" y="329710"/>
                  <a:pt x="235495" y="329805"/>
                  <a:pt x="224255" y="318756"/>
                </a:cubicBezTo>
                <a:lnTo>
                  <a:pt x="224255" y="318756"/>
                </a:lnTo>
                <a:lnTo>
                  <a:pt x="162152" y="257415"/>
                </a:lnTo>
                <a:cubicBezTo>
                  <a:pt x="161485" y="256844"/>
                  <a:pt x="160914" y="256177"/>
                  <a:pt x="160247" y="255701"/>
                </a:cubicBezTo>
                <a:cubicBezTo>
                  <a:pt x="148055" y="245699"/>
                  <a:pt x="130053" y="247414"/>
                  <a:pt x="120052" y="259606"/>
                </a:cubicBezTo>
                <a:lnTo>
                  <a:pt x="120052" y="259606"/>
                </a:lnTo>
                <a:lnTo>
                  <a:pt x="32517" y="366095"/>
                </a:lnTo>
                <a:cubicBezTo>
                  <a:pt x="31088" y="367810"/>
                  <a:pt x="30326" y="369905"/>
                  <a:pt x="30326" y="372096"/>
                </a:cubicBezTo>
                <a:cubicBezTo>
                  <a:pt x="30326" y="377335"/>
                  <a:pt x="34612" y="381621"/>
                  <a:pt x="39851" y="381621"/>
                </a:cubicBezTo>
                <a:lnTo>
                  <a:pt x="39851" y="381621"/>
                </a:lnTo>
                <a:lnTo>
                  <a:pt x="497242" y="381621"/>
                </a:lnTo>
                <a:cubicBezTo>
                  <a:pt x="499146" y="381621"/>
                  <a:pt x="500956" y="381050"/>
                  <a:pt x="502480" y="380002"/>
                </a:cubicBezTo>
                <a:cubicBezTo>
                  <a:pt x="506862" y="377049"/>
                  <a:pt x="508005" y="371144"/>
                  <a:pt x="505147" y="366762"/>
                </a:cubicBezTo>
                <a:lnTo>
                  <a:pt x="505147" y="366762"/>
                </a:lnTo>
                <a:lnTo>
                  <a:pt x="397991" y="205504"/>
                </a:lnTo>
                <a:cubicBezTo>
                  <a:pt x="396181" y="202932"/>
                  <a:pt x="393990" y="200551"/>
                  <a:pt x="391419" y="198646"/>
                </a:cubicBezTo>
                <a:close/>
                <a:moveTo>
                  <a:pt x="95858" y="57771"/>
                </a:moveTo>
                <a:cubicBezTo>
                  <a:pt x="74808" y="57771"/>
                  <a:pt x="57758" y="74821"/>
                  <a:pt x="57758" y="95871"/>
                </a:cubicBezTo>
                <a:cubicBezTo>
                  <a:pt x="57758" y="116921"/>
                  <a:pt x="74808" y="133971"/>
                  <a:pt x="95858" y="133971"/>
                </a:cubicBezTo>
                <a:cubicBezTo>
                  <a:pt x="116908" y="133971"/>
                  <a:pt x="133958" y="116921"/>
                  <a:pt x="133958" y="95871"/>
                </a:cubicBezTo>
                <a:cubicBezTo>
                  <a:pt x="133958" y="74821"/>
                  <a:pt x="116908" y="57771"/>
                  <a:pt x="95858" y="577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23" name="Google Shape;13;p2">
            <a:extLst>
              <a:ext uri="{FF2B5EF4-FFF2-40B4-BE49-F238E27FC236}">
                <a16:creationId xmlns:a16="http://schemas.microsoft.com/office/drawing/2014/main" id="{F9F1EDA6-6671-F946-800F-38F93B653BC4}"/>
              </a:ext>
            </a:extLst>
          </p:cNvPr>
          <p:cNvSpPr/>
          <p:nvPr/>
        </p:nvSpPr>
        <p:spPr>
          <a:xfrm rot="12770">
            <a:off x="3312887" y="4117679"/>
            <a:ext cx="308279" cy="298297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24" name="Google Shape;14;p2">
            <a:extLst>
              <a:ext uri="{FF2B5EF4-FFF2-40B4-BE49-F238E27FC236}">
                <a16:creationId xmlns:a16="http://schemas.microsoft.com/office/drawing/2014/main" id="{95C05731-AFD3-0145-84A9-26AD47887711}"/>
              </a:ext>
            </a:extLst>
          </p:cNvPr>
          <p:cNvSpPr/>
          <p:nvPr/>
        </p:nvSpPr>
        <p:spPr>
          <a:xfrm rot="12770">
            <a:off x="3653148" y="3905262"/>
            <a:ext cx="136420" cy="132003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26" name="文本框 44">
            <a:extLst>
              <a:ext uri="{FF2B5EF4-FFF2-40B4-BE49-F238E27FC236}">
                <a16:creationId xmlns:a16="http://schemas.microsoft.com/office/drawing/2014/main" id="{7D1356BB-D29F-DA4B-99F9-94C9A0E81161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27584" y="41796"/>
            <a:ext cx="7992887" cy="89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ĐỊNH HƯỚNG HỌC TẬP TIẾP THEO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8" name="Google Shape;13;p2">
            <a:extLst>
              <a:ext uri="{FF2B5EF4-FFF2-40B4-BE49-F238E27FC236}">
                <a16:creationId xmlns:a16="http://schemas.microsoft.com/office/drawing/2014/main" id="{2833BC7C-526A-DC46-B354-C5433FADC2DB}"/>
              </a:ext>
            </a:extLst>
          </p:cNvPr>
          <p:cNvSpPr/>
          <p:nvPr/>
        </p:nvSpPr>
        <p:spPr>
          <a:xfrm rot="12770">
            <a:off x="8139554" y="861749"/>
            <a:ext cx="308279" cy="298297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29" name="Google Shape;13;p2">
            <a:extLst>
              <a:ext uri="{FF2B5EF4-FFF2-40B4-BE49-F238E27FC236}">
                <a16:creationId xmlns:a16="http://schemas.microsoft.com/office/drawing/2014/main" id="{28C2A6A1-5EE3-8C48-944C-8C8C72CED9D9}"/>
              </a:ext>
            </a:extLst>
          </p:cNvPr>
          <p:cNvSpPr/>
          <p:nvPr/>
        </p:nvSpPr>
        <p:spPr>
          <a:xfrm rot="12770">
            <a:off x="8448651" y="690627"/>
            <a:ext cx="145472" cy="142782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F92AA14-E278-4C3B-8765-7D69FA4A55BE}"/>
              </a:ext>
            </a:extLst>
          </p:cNvPr>
          <p:cNvSpPr/>
          <p:nvPr/>
        </p:nvSpPr>
        <p:spPr>
          <a:xfrm>
            <a:off x="1896334" y="849151"/>
            <a:ext cx="5930687" cy="5309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en-US" altLang="zh-CN" sz="3000" b="1" dirty="0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- </a:t>
            </a:r>
            <a:r>
              <a:rPr lang="en-US" altLang="zh-CN" sz="3000" b="1" dirty="0" err="1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Các</a:t>
            </a:r>
            <a:r>
              <a:rPr lang="en-US" altLang="zh-CN" sz="3000" b="1" dirty="0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altLang="zh-CN" sz="3000" b="1" dirty="0" err="1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em</a:t>
            </a:r>
            <a:r>
              <a:rPr lang="en-US" altLang="zh-CN" sz="3000" b="1" dirty="0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altLang="zh-CN" sz="3000" b="1" dirty="0" err="1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xem</a:t>
            </a:r>
            <a:r>
              <a:rPr lang="en-US" altLang="zh-CN" sz="3000" b="1" dirty="0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altLang="zh-CN" sz="3000" b="1" dirty="0" err="1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lại</a:t>
            </a:r>
            <a:r>
              <a:rPr lang="en-US" altLang="zh-CN" sz="3000" b="1" dirty="0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altLang="zh-CN" sz="3000" b="1" dirty="0" err="1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bài</a:t>
            </a:r>
            <a:r>
              <a:rPr lang="en-US" altLang="zh-CN" sz="3000" b="1" dirty="0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.</a:t>
            </a:r>
            <a:endParaRPr lang="ko-KR" altLang="en-US" sz="3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BF0D634-C1B1-49CA-995E-DAD4BAEE923B}"/>
              </a:ext>
            </a:extLst>
          </p:cNvPr>
          <p:cNvSpPr/>
          <p:nvPr/>
        </p:nvSpPr>
        <p:spPr>
          <a:xfrm>
            <a:off x="1896335" y="1389469"/>
            <a:ext cx="6681719" cy="99257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en-US" altLang="zh-CN" sz="3000" b="1" dirty="0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- </a:t>
            </a:r>
            <a:r>
              <a:rPr lang="en-US" altLang="zh-CN" sz="3000" b="1" dirty="0" err="1" smtClean="0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Đọc</a:t>
            </a:r>
            <a:r>
              <a:rPr lang="en-US" altLang="zh-CN" sz="3000" b="1" dirty="0" smtClean="0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altLang="zh-CN" sz="3000" b="1" dirty="0" err="1" smtClean="0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trước</a:t>
            </a:r>
            <a:r>
              <a:rPr lang="en-US" altLang="zh-CN" sz="3000" b="1" dirty="0" smtClean="0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altLang="zh-CN" sz="3000" b="1" dirty="0" err="1" smtClean="0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bài</a:t>
            </a:r>
            <a:r>
              <a:rPr lang="en-US" altLang="zh-CN" sz="3000" b="1" dirty="0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: </a:t>
            </a:r>
            <a:r>
              <a:rPr lang="vi-VN" altLang="zh-CN" sz="3000" b="1" dirty="0" smtClean="0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Xây dựng nhà máy thủy điện Hòa Bình</a:t>
            </a:r>
            <a:endParaRPr lang="ko-KR" altLang="en-US" sz="3000" b="1" dirty="0">
              <a:solidFill>
                <a:schemeClr val="accent1"/>
              </a:solidFill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pic>
        <p:nvPicPr>
          <p:cNvPr id="18" name="图片 4">
            <a:extLst>
              <a:ext uri="{FF2B5EF4-FFF2-40B4-BE49-F238E27FC236}">
                <a16:creationId xmlns:a16="http://schemas.microsoft.com/office/drawing/2014/main" id="{494CF028-7F0E-4FA5-BE3B-22EED86846D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30705"/>
            <a:ext cx="3149826" cy="3149826"/>
          </a:xfrm>
          <a:prstGeom prst="rect">
            <a:avLst/>
          </a:prstGeom>
        </p:spPr>
      </p:pic>
      <p:pic>
        <p:nvPicPr>
          <p:cNvPr id="25" name="图片 59">
            <a:extLst>
              <a:ext uri="{FF2B5EF4-FFF2-40B4-BE49-F238E27FC236}">
                <a16:creationId xmlns:a16="http://schemas.microsoft.com/office/drawing/2014/main" id="{DC51F992-4D9B-4036-A876-CE56C0F54A3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396" t="20120" r="23325" b="24314"/>
          <a:stretch/>
        </p:blipFill>
        <p:spPr>
          <a:xfrm>
            <a:off x="3869922" y="3393171"/>
            <a:ext cx="1257987" cy="144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92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 animBg="1"/>
      <p:bldP spid="2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0591ED1-00F9-4692-9CE7-6D4EDB3ACA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5" cy="5143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9B5820-0554-41CA-88FB-A36C2870F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134" y="977919"/>
            <a:ext cx="5909733" cy="27368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B8971B0-3BDD-46BB-B1DA-B1A76B1C38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1028700"/>
            <a:ext cx="1543050" cy="39775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F2974B-11C5-4BCC-86DD-2B32F98942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387" y="1512678"/>
            <a:ext cx="3739150" cy="32656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9B773A-CB18-45A7-9DD0-E5216E6EC9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6926" y="348623"/>
            <a:ext cx="448733" cy="4402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6B6BFC-1532-4459-8F9C-5204581AD6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640825">
            <a:off x="2806622" y="4010905"/>
            <a:ext cx="833535" cy="8178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D607648-B39F-4961-8027-CF185F3F0F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806844">
            <a:off x="7827951" y="502100"/>
            <a:ext cx="833535" cy="8178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B39C789-A368-4FAD-8785-74789413A6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9158">
            <a:off x="5759858" y="4272954"/>
            <a:ext cx="389001" cy="38166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748A86E-7002-4758-A772-D9EA2F2690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9158">
            <a:off x="-107263" y="3496732"/>
            <a:ext cx="389001" cy="3816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7CE8C5E-375F-4C8D-B5DE-BDF8252A15C5}"/>
              </a:ext>
            </a:extLst>
          </p:cNvPr>
          <p:cNvSpPr txBox="1"/>
          <p:nvPr/>
        </p:nvSpPr>
        <p:spPr>
          <a:xfrm>
            <a:off x="2221214" y="1478462"/>
            <a:ext cx="6976269" cy="166199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500" b="1" dirty="0" err="1">
                <a:solidFill>
                  <a:schemeClr val="accent6"/>
                </a:solidFill>
                <a:latin typeface="iCiel Cadena" panose="02000503000000020004" pitchFamily="50" charset="0"/>
              </a:rPr>
              <a:t>Tạm</a:t>
            </a:r>
            <a:r>
              <a:rPr lang="en-US" sz="4500" b="1" dirty="0">
                <a:solidFill>
                  <a:schemeClr val="accent6"/>
                </a:solidFill>
                <a:latin typeface="iCiel Cadena" panose="02000503000000020004" pitchFamily="50" charset="0"/>
              </a:rPr>
              <a:t> </a:t>
            </a:r>
            <a:r>
              <a:rPr lang="en-US" sz="4500" b="1" dirty="0" err="1">
                <a:solidFill>
                  <a:schemeClr val="accent6"/>
                </a:solidFill>
                <a:latin typeface="iCiel Cadena" panose="02000503000000020004" pitchFamily="50" charset="0"/>
              </a:rPr>
              <a:t>biệt</a:t>
            </a:r>
            <a:r>
              <a:rPr lang="en-US" sz="4500" b="1" dirty="0">
                <a:solidFill>
                  <a:schemeClr val="accent6"/>
                </a:solidFill>
                <a:latin typeface="iCiel Cadena" panose="02000503000000020004" pitchFamily="50" charset="0"/>
              </a:rPr>
              <a:t> </a:t>
            </a:r>
            <a:r>
              <a:rPr lang="en-US" sz="4500" b="1" dirty="0" err="1">
                <a:solidFill>
                  <a:schemeClr val="accent6"/>
                </a:solidFill>
                <a:latin typeface="iCiel Cadena" panose="02000503000000020004" pitchFamily="50" charset="0"/>
              </a:rPr>
              <a:t>và</a:t>
            </a:r>
            <a:r>
              <a:rPr lang="en-US" sz="4500" b="1" dirty="0">
                <a:solidFill>
                  <a:schemeClr val="accent6"/>
                </a:solidFill>
                <a:latin typeface="iCiel Cadena" panose="02000503000000020004" pitchFamily="50" charset="0"/>
              </a:rPr>
              <a:t/>
            </a:r>
            <a:br>
              <a:rPr lang="en-US" sz="4500" b="1" dirty="0">
                <a:solidFill>
                  <a:schemeClr val="accent6"/>
                </a:solidFill>
                <a:latin typeface="iCiel Cadena" panose="02000503000000020004" pitchFamily="50" charset="0"/>
              </a:rPr>
            </a:br>
            <a:r>
              <a:rPr lang="en-US" sz="4500" b="1" dirty="0" err="1">
                <a:solidFill>
                  <a:schemeClr val="accent6"/>
                </a:solidFill>
                <a:latin typeface="iCiel Cadena" panose="02000503000000020004" pitchFamily="50" charset="0"/>
              </a:rPr>
              <a:t>hẹn</a:t>
            </a:r>
            <a:r>
              <a:rPr lang="en-US" sz="4500" b="1" dirty="0">
                <a:solidFill>
                  <a:schemeClr val="accent6"/>
                </a:solidFill>
                <a:latin typeface="iCiel Cadena" panose="02000503000000020004" pitchFamily="50" charset="0"/>
              </a:rPr>
              <a:t> </a:t>
            </a:r>
            <a:r>
              <a:rPr lang="en-US" sz="4500" b="1" dirty="0" err="1">
                <a:solidFill>
                  <a:schemeClr val="accent6"/>
                </a:solidFill>
                <a:latin typeface="iCiel Cadena" panose="02000503000000020004" pitchFamily="50" charset="0"/>
              </a:rPr>
              <a:t>gặp</a:t>
            </a:r>
            <a:r>
              <a:rPr lang="en-US" sz="4500" b="1" dirty="0">
                <a:solidFill>
                  <a:schemeClr val="accent6"/>
                </a:solidFill>
                <a:latin typeface="iCiel Cadena" panose="02000503000000020004" pitchFamily="50" charset="0"/>
              </a:rPr>
              <a:t> </a:t>
            </a:r>
            <a:r>
              <a:rPr lang="en-US" sz="4500" b="1" dirty="0" err="1">
                <a:solidFill>
                  <a:schemeClr val="accent6"/>
                </a:solidFill>
                <a:latin typeface="iCiel Cadena" panose="02000503000000020004" pitchFamily="50" charset="0"/>
              </a:rPr>
              <a:t>lại</a:t>
            </a:r>
            <a:r>
              <a:rPr lang="en-US" sz="4500" b="1" dirty="0">
                <a:solidFill>
                  <a:schemeClr val="accent6"/>
                </a:solidFill>
                <a:latin typeface="iCiel Cadena" panose="02000503000000020004" pitchFamily="50" charset="0"/>
              </a:rPr>
              <a:t> </a:t>
            </a:r>
            <a:r>
              <a:rPr lang="en-US" sz="4500" b="1" dirty="0" err="1">
                <a:solidFill>
                  <a:schemeClr val="accent6"/>
                </a:solidFill>
                <a:latin typeface="iCiel Cadena" panose="02000503000000020004" pitchFamily="50" charset="0"/>
              </a:rPr>
              <a:t>các</a:t>
            </a:r>
            <a:r>
              <a:rPr lang="en-US" sz="4500" b="1" dirty="0">
                <a:solidFill>
                  <a:schemeClr val="accent6"/>
                </a:solidFill>
                <a:latin typeface="iCiel Cadena" panose="02000503000000020004" pitchFamily="50" charset="0"/>
              </a:rPr>
              <a:t> </a:t>
            </a:r>
            <a:r>
              <a:rPr lang="en-US" sz="4500" b="1" dirty="0" err="1">
                <a:solidFill>
                  <a:schemeClr val="accent6"/>
                </a:solidFill>
                <a:latin typeface="iCiel Cadena" panose="02000503000000020004" pitchFamily="50" charset="0"/>
              </a:rPr>
              <a:t>bạn</a:t>
            </a:r>
            <a:r>
              <a:rPr lang="en-US" sz="4500" b="1" dirty="0">
                <a:solidFill>
                  <a:schemeClr val="accent6"/>
                </a:solidFill>
                <a:latin typeface="iCiel Cadena" panose="02000503000000020004" pitchFamily="50" charset="0"/>
              </a:rPr>
              <a:t>!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18FCB14-F5A7-4BA3-9F26-62CF02B859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426019">
            <a:off x="3299694" y="-411027"/>
            <a:ext cx="1221964" cy="119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178934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after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7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8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11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12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15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16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19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20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23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24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27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28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31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32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6" fill="hold" nodeType="with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35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36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39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40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43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44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cxnSp>
        <p:nvCxnSpPr>
          <p:cNvPr id="87" name="Straight Connector 86"/>
          <p:cNvCxnSpPr/>
          <p:nvPr/>
        </p:nvCxnSpPr>
        <p:spPr>
          <a:xfrm>
            <a:off x="5562600" y="2969219"/>
            <a:ext cx="0" cy="51693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5562600" y="2893019"/>
            <a:ext cx="0" cy="54156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3192517" y="1352550"/>
            <a:ext cx="0" cy="108312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13607"/>
            <a:ext cx="5257800" cy="3004457"/>
          </a:xfrm>
          <a:prstGeom prst="rect">
            <a:avLst/>
          </a:prstGeom>
        </p:spPr>
      </p:pic>
      <p:cxnSp>
        <p:nvCxnSpPr>
          <p:cNvPr id="78" name="Straight Connector 77"/>
          <p:cNvCxnSpPr/>
          <p:nvPr/>
        </p:nvCxnSpPr>
        <p:spPr>
          <a:xfrm>
            <a:off x="1371600" y="1733550"/>
            <a:ext cx="0" cy="108312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103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56430">
            <a:off x="685800" y="2439301"/>
            <a:ext cx="1362996" cy="1154003"/>
          </a:xfrm>
          <a:prstGeom prst="rect">
            <a:avLst/>
          </a:prstGeom>
        </p:spPr>
      </p:pic>
      <p:pic>
        <p:nvPicPr>
          <p:cNvPr id="1025" name="Picture 1024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0373">
            <a:off x="2430517" y="2186283"/>
            <a:ext cx="1219125" cy="1032192"/>
          </a:xfrm>
          <a:prstGeom prst="rect">
            <a:avLst/>
          </a:prstGeom>
        </p:spPr>
      </p:pic>
      <p:cxnSp>
        <p:nvCxnSpPr>
          <p:cNvPr id="80" name="Straight Connector 79"/>
          <p:cNvCxnSpPr/>
          <p:nvPr/>
        </p:nvCxnSpPr>
        <p:spPr>
          <a:xfrm>
            <a:off x="6781800" y="2816679"/>
            <a:ext cx="0" cy="108312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793" y="-476250"/>
            <a:ext cx="4953000" cy="4953000"/>
          </a:xfrm>
          <a:prstGeom prst="rect">
            <a:avLst/>
          </a:prstGeom>
        </p:spPr>
      </p:pic>
      <p:pic>
        <p:nvPicPr>
          <p:cNvPr id="1028" name="Picture 1027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4040">
            <a:off x="5056452" y="3109932"/>
            <a:ext cx="1363453" cy="1154390"/>
          </a:xfrm>
          <a:prstGeom prst="rect">
            <a:avLst/>
          </a:prstGeom>
        </p:spPr>
      </p:pic>
      <p:pic>
        <p:nvPicPr>
          <p:cNvPr id="1041" name="Picture 4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660525"/>
            <a:ext cx="1663700" cy="28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1028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02" y="881647"/>
            <a:ext cx="1217836" cy="1133078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84" b="54105"/>
          <a:stretch/>
        </p:blipFill>
        <p:spPr>
          <a:xfrm flipV="1">
            <a:off x="-1324333" y="-19050"/>
            <a:ext cx="5743933" cy="933450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84" b="54105"/>
          <a:stretch/>
        </p:blipFill>
        <p:spPr>
          <a:xfrm flipV="1">
            <a:off x="4343400" y="0"/>
            <a:ext cx="5743933" cy="933450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864" y="2674614"/>
            <a:ext cx="788215" cy="589210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142" y="3559370"/>
            <a:ext cx="788215" cy="589210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070" y="3915572"/>
            <a:ext cx="788215" cy="589210"/>
          </a:xfrm>
          <a:prstGeom prst="rect">
            <a:avLst/>
          </a:prstGeom>
        </p:spPr>
      </p:pic>
      <p:pic>
        <p:nvPicPr>
          <p:cNvPr id="1052" name="Picture 5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7882"/>
            <a:ext cx="1304925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3" name="Picture 6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85" y="3122138"/>
            <a:ext cx="1317625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5" name="Picture 1054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75" y="2506868"/>
            <a:ext cx="3143250" cy="2694214"/>
          </a:xfrm>
          <a:prstGeom prst="rect">
            <a:avLst/>
          </a:prstGeom>
        </p:spPr>
      </p:pic>
      <p:pic>
        <p:nvPicPr>
          <p:cNvPr id="1056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 cstate="print"/>
          <a:stretch>
            <a:fillRect/>
          </a:stretch>
        </p:blipFill>
        <p:spPr>
          <a:xfrm>
            <a:off x="9477733" y="1143386"/>
            <a:ext cx="609600" cy="609600"/>
          </a:xfrm>
          <a:prstGeom prst="rect">
            <a:avLst/>
          </a:prstGeom>
        </p:spPr>
      </p:pic>
      <p:pic>
        <p:nvPicPr>
          <p:cNvPr id="1032" name="Picture 1031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72640">
            <a:off x="6282634" y="3589785"/>
            <a:ext cx="1066800" cy="1240785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239" y="4476750"/>
            <a:ext cx="788215" cy="589210"/>
          </a:xfrm>
          <a:prstGeom prst="rect">
            <a:avLst/>
          </a:prstGeom>
        </p:spPr>
      </p:pic>
      <p:pic>
        <p:nvPicPr>
          <p:cNvPr id="113" name="Picture 112">
            <a:hlinkClick r:id="rId26" action="ppaction://hlinksldjump"/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3810538"/>
            <a:ext cx="1749840" cy="141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39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0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0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0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0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0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5" presetID="2" presetClass="entr" presetSubtype="4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7" dur="11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8" dur="11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102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10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0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10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0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05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05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3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4" dur="4414" fill="hold"/>
                                            <p:tgtEl>
                                              <p:spTgt spid="105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29"/>
                      </p:tgtEl>
                    </p:cond>
                  </p:nextCondLst>
                </p:seq>
                <p:seq concurrent="1" nextAc="seek">
                  <p:cTn id="65" restart="whenNotActive" fill="hold" evtFilter="cancelBubble" nodeType="interactiveSeq">
                    <p:stCondLst>
                      <p:cond evt="onClick" delay="0">
                        <p:tgtEl>
                          <p:spTgt spid="105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6" fill="hold">
                          <p:stCondLst>
                            <p:cond delay="0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" presetClass="exit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9" dur="500"/>
                                            <p:tgtEl>
                                              <p:spTgt spid="10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/>
                                            <p:tgtEl>
                                              <p:spTgt spid="10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3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stop">
                                          <p:cBhvr>
                                            <p:cTn id="73" dur="1" fill="hold"/>
                                            <p:tgtEl>
                                              <p:spTgt spid="105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" presetClass="exit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7" dur="500"/>
                                            <p:tgtEl>
                                              <p:spTgt spid="10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500"/>
                                            <p:tgtEl>
                                              <p:spTgt spid="10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3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stop">
                                          <p:cBhvr>
                                            <p:cTn id="81" dur="1" fill="hold"/>
                                            <p:tgtEl>
                                              <p:spTgt spid="105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" presetClass="exit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5" dur="500"/>
                                            <p:tgtEl>
                                              <p:spTgt spid="10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" dur="500"/>
                                            <p:tgtEl>
                                              <p:spTgt spid="10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8" presetID="3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stop">
                                          <p:cBhvr>
                                            <p:cTn id="89" dur="1" fill="hold"/>
                                            <p:tgtEl>
                                              <p:spTgt spid="105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0" fill="hold">
                          <p:stCondLst>
                            <p:cond delay="indefinite"/>
                          </p:stCondLst>
                          <p:childTnLst>
                            <p:par>
                              <p:cTn id="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" presetID="2" presetClass="exit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93" dur="500"/>
                                            <p:tgtEl>
                                              <p:spTgt spid="10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4" dur="500"/>
                                            <p:tgtEl>
                                              <p:spTgt spid="10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6" presetID="3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stop">
                                          <p:cBhvr>
                                            <p:cTn id="97" dur="1" fill="hold"/>
                                            <p:tgtEl>
                                              <p:spTgt spid="105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8" fill="hold">
                          <p:stCondLst>
                            <p:cond delay="indefinite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2" presetClass="exit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1" dur="500"/>
                                            <p:tgtEl>
                                              <p:spTgt spid="10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2" dur="500"/>
                                            <p:tgtEl>
                                              <p:spTgt spid="10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4" presetID="3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stop">
                                          <p:cBhvr>
                                            <p:cTn id="105" dur="1" fill="hold"/>
                                            <p:tgtEl>
                                              <p:spTgt spid="105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6" fill="hold">
                          <p:stCondLst>
                            <p:cond delay="indefinite"/>
                          </p:stCondLst>
                          <p:childTnLst>
                            <p:par>
                              <p:cTn id="10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8" presetID="2" presetClass="exit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9" dur="500"/>
                                            <p:tgtEl>
                                              <p:spTgt spid="10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0" dur="500"/>
                                            <p:tgtEl>
                                              <p:spTgt spid="10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2" presetID="3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stop">
                                          <p:cBhvr>
                                            <p:cTn id="113" dur="1" fill="hold"/>
                                            <p:tgtEl>
                                              <p:spTgt spid="105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55"/>
                      </p:tgtEl>
                    </p:cond>
                  </p:nextCondLst>
                </p:seq>
                <p:seq concurrent="1" nextAc="seek">
                  <p:cTn id="114" restart="whenNotActive" fill="hold" evtFilter="cancelBubble" nodeType="interactiveSeq">
                    <p:stCondLst>
                      <p:cond evt="onClick" delay="0">
                        <p:tgtEl>
                          <p:spTgt spid="103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5" fill="hold">
                          <p:stCondLst>
                            <p:cond delay="0"/>
                          </p:stCondLst>
                          <p:childTnLst>
                            <p:par>
                              <p:cTn id="1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7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9" dur="500" fill="hold"/>
                                            <p:tgtEl>
                                              <p:spTgt spid="10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10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105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2" dur="500"/>
                                            <p:tgtEl>
                                              <p:spTgt spid="105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2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5" dur="500" fill="hold"/>
                                            <p:tgtEl>
                                              <p:spTgt spid="10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6" dur="500" fill="hold"/>
                                            <p:tgtEl>
                                              <p:spTgt spid="10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8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29" dur="4414" fill="hold"/>
                                            <p:tgtEl>
                                              <p:spTgt spid="105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31"/>
                      </p:tgtEl>
                    </p:cond>
                  </p:nextCondLst>
                </p:seq>
                <p:audio>
                  <p:cMediaNode vol="80000">
                    <p:cTn id="13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56"/>
                    </p:tgtEl>
                  </p:cMediaNode>
                </p:audio>
                <p:seq concurrent="1" nextAc="seek">
                  <p:cTn id="131" restart="whenNotActive" fill="hold" evtFilter="cancelBubble" nodeType="interactiveSeq">
                    <p:stCondLst>
                      <p:cond evt="onClick" delay="0">
                        <p:tgtEl>
                          <p:spTgt spid="102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2" fill="hold">
                          <p:stCondLst>
                            <p:cond delay="0"/>
                          </p:stCondLst>
                          <p:childTnLst>
                            <p:par>
                              <p:cTn id="1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4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6" dur="500" fill="hold"/>
                                            <p:tgtEl>
                                              <p:spTgt spid="10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7" dur="500" fill="hold"/>
                                            <p:tgtEl>
                                              <p:spTgt spid="10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8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0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2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3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46" dur="4414" fill="hold"/>
                                            <p:tgtEl>
                                              <p:spTgt spid="105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28"/>
                      </p:tgtEl>
                    </p:cond>
                  </p:nextCondLst>
                </p:seq>
                <p:seq concurrent="1" nextAc="seek">
                  <p:cTn id="147" restart="whenNotActive" fill="hold" evtFilter="cancelBubble" nodeType="interactiveSeq">
                    <p:stCondLst>
                      <p:cond evt="onClick" delay="0">
                        <p:tgtEl>
                          <p:spTgt spid="103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8" fill="hold">
                          <p:stCondLst>
                            <p:cond delay="0"/>
                          </p:stCondLst>
                          <p:childTnLst>
                            <p:par>
                              <p:cTn id="1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0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2" dur="6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3" dur="6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4" dur="6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5" dur="6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5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8" dur="500" fill="hold"/>
                                            <p:tgtEl>
                                              <p:spTgt spid="10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9" dur="500" fill="hold"/>
                                            <p:tgtEl>
                                              <p:spTgt spid="10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0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61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62" dur="4414" fill="hold"/>
                                            <p:tgtEl>
                                              <p:spTgt spid="105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32"/>
                      </p:tgtEl>
                    </p:cond>
                  </p:nextCondLst>
                </p:seq>
                <p:seq concurrent="1" nextAc="seek">
                  <p:cTn id="163" restart="whenNotActive" fill="hold" evtFilter="cancelBubble" nodeType="interactiveSeq">
                    <p:stCondLst>
                      <p:cond evt="onClick" delay="0">
                        <p:tgtEl>
                          <p:spTgt spid="104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64" fill="hold">
                          <p:stCondLst>
                            <p:cond delay="0"/>
                          </p:stCondLst>
                          <p:childTnLst>
                            <p:par>
                              <p:cTn id="1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6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8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9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0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1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4" dur="500" fill="hold"/>
                                            <p:tgtEl>
                                              <p:spTgt spid="10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5" dur="500" fill="hold"/>
                                            <p:tgtEl>
                                              <p:spTgt spid="10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7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78" dur="4414" fill="hold"/>
                                            <p:tgtEl>
                                              <p:spTgt spid="105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41"/>
                      </p:tgtEl>
                    </p:cond>
                  </p:nextCondLst>
                </p:seq>
                <p:seq concurrent="1" nextAc="seek">
                  <p:cTn id="179" restart="whenNotActive" fill="hold" evtFilter="cancelBubble" nodeType="interactiveSeq">
                    <p:stCondLst>
                      <p:cond evt="onClick" delay="0">
                        <p:tgtEl>
                          <p:spTgt spid="10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0" fill="hold">
                          <p:stCondLst>
                            <p:cond delay="0"/>
                          </p:stCondLst>
                          <p:childTnLst>
                            <p:par>
                              <p:cTn id="1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2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4" dur="6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5" dur="6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6" dur="6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7" dur="6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8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0" dur="500" fill="hold"/>
                                            <p:tgtEl>
                                              <p:spTgt spid="10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1" dur="500" fill="hold"/>
                                            <p:tgtEl>
                                              <p:spTgt spid="10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93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94" dur="4414" fill="hold"/>
                                            <p:tgtEl>
                                              <p:spTgt spid="105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25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0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0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0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0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0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1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1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102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10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0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10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0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05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05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8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3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4" dur="4414" fill="hold"/>
                                            <p:tgtEl>
                                              <p:spTgt spid="105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29"/>
                      </p:tgtEl>
                    </p:cond>
                  </p:nextCondLst>
                </p:seq>
                <p:seq concurrent="1" nextAc="seek">
                  <p:cTn id="65" restart="whenNotActive" fill="hold" evtFilter="cancelBubble" nodeType="interactiveSeq">
                    <p:stCondLst>
                      <p:cond evt="onClick" delay="0">
                        <p:tgtEl>
                          <p:spTgt spid="105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6" fill="hold">
                          <p:stCondLst>
                            <p:cond delay="0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" presetClass="exit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9" dur="500"/>
                                            <p:tgtEl>
                                              <p:spTgt spid="10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/>
                                            <p:tgtEl>
                                              <p:spTgt spid="10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3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stop">
                                          <p:cBhvr>
                                            <p:cTn id="73" dur="1" fill="hold"/>
                                            <p:tgtEl>
                                              <p:spTgt spid="105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" presetClass="exit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7" dur="500"/>
                                            <p:tgtEl>
                                              <p:spTgt spid="10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500"/>
                                            <p:tgtEl>
                                              <p:spTgt spid="10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3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stop">
                                          <p:cBhvr>
                                            <p:cTn id="81" dur="1" fill="hold"/>
                                            <p:tgtEl>
                                              <p:spTgt spid="105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" presetClass="exit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5" dur="500"/>
                                            <p:tgtEl>
                                              <p:spTgt spid="10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" dur="500"/>
                                            <p:tgtEl>
                                              <p:spTgt spid="10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8" presetID="3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stop">
                                          <p:cBhvr>
                                            <p:cTn id="89" dur="1" fill="hold"/>
                                            <p:tgtEl>
                                              <p:spTgt spid="105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0" fill="hold">
                          <p:stCondLst>
                            <p:cond delay="indefinite"/>
                          </p:stCondLst>
                          <p:childTnLst>
                            <p:par>
                              <p:cTn id="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" presetID="2" presetClass="exit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93" dur="500"/>
                                            <p:tgtEl>
                                              <p:spTgt spid="10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4" dur="500"/>
                                            <p:tgtEl>
                                              <p:spTgt spid="10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6" presetID="3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stop">
                                          <p:cBhvr>
                                            <p:cTn id="97" dur="1" fill="hold"/>
                                            <p:tgtEl>
                                              <p:spTgt spid="105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8" fill="hold">
                          <p:stCondLst>
                            <p:cond delay="indefinite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2" presetClass="exit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1" dur="500"/>
                                            <p:tgtEl>
                                              <p:spTgt spid="10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2" dur="500"/>
                                            <p:tgtEl>
                                              <p:spTgt spid="10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4" presetID="3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stop">
                                          <p:cBhvr>
                                            <p:cTn id="105" dur="1" fill="hold"/>
                                            <p:tgtEl>
                                              <p:spTgt spid="105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6" fill="hold">
                          <p:stCondLst>
                            <p:cond delay="indefinite"/>
                          </p:stCondLst>
                          <p:childTnLst>
                            <p:par>
                              <p:cTn id="10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8" presetID="2" presetClass="exit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9" dur="500"/>
                                            <p:tgtEl>
                                              <p:spTgt spid="10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0" dur="500"/>
                                            <p:tgtEl>
                                              <p:spTgt spid="10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2" presetID="3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stop">
                                          <p:cBhvr>
                                            <p:cTn id="113" dur="1" fill="hold"/>
                                            <p:tgtEl>
                                              <p:spTgt spid="105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55"/>
                      </p:tgtEl>
                    </p:cond>
                  </p:nextCondLst>
                </p:seq>
                <p:seq concurrent="1" nextAc="seek">
                  <p:cTn id="114" restart="whenNotActive" fill="hold" evtFilter="cancelBubble" nodeType="interactiveSeq">
                    <p:stCondLst>
                      <p:cond evt="onClick" delay="0">
                        <p:tgtEl>
                          <p:spTgt spid="103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5" fill="hold">
                          <p:stCondLst>
                            <p:cond delay="0"/>
                          </p:stCondLst>
                          <p:childTnLst>
                            <p:par>
                              <p:cTn id="1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7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9" dur="500" fill="hold"/>
                                            <p:tgtEl>
                                              <p:spTgt spid="10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10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105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2" dur="500"/>
                                            <p:tgtEl>
                                              <p:spTgt spid="105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8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2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5" dur="500" fill="hold"/>
                                            <p:tgtEl>
                                              <p:spTgt spid="10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6" dur="500" fill="hold"/>
                                            <p:tgtEl>
                                              <p:spTgt spid="10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8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29" dur="4414" fill="hold"/>
                                            <p:tgtEl>
                                              <p:spTgt spid="105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31"/>
                      </p:tgtEl>
                    </p:cond>
                  </p:nextCondLst>
                </p:seq>
                <p:video>
                  <p:cMediaNode vol="80000">
                    <p:cTn id="13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56"/>
                    </p:tgtEl>
                  </p:cMediaNode>
                </p:video>
                <p:seq concurrent="1" nextAc="seek">
                  <p:cTn id="131" restart="whenNotActive" fill="hold" evtFilter="cancelBubble" nodeType="interactiveSeq">
                    <p:stCondLst>
                      <p:cond evt="onClick" delay="0">
                        <p:tgtEl>
                          <p:spTgt spid="102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2" fill="hold">
                          <p:stCondLst>
                            <p:cond delay="0"/>
                          </p:stCondLst>
                          <p:childTnLst>
                            <p:par>
                              <p:cTn id="1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4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6" dur="500" fill="hold"/>
                                            <p:tgtEl>
                                              <p:spTgt spid="10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7" dur="500" fill="hold"/>
                                            <p:tgtEl>
                                              <p:spTgt spid="10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8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0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2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3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8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46" dur="4414" fill="hold"/>
                                            <p:tgtEl>
                                              <p:spTgt spid="105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28"/>
                      </p:tgtEl>
                    </p:cond>
                  </p:nextCondLst>
                </p:seq>
                <p:seq concurrent="1" nextAc="seek">
                  <p:cTn id="147" restart="whenNotActive" fill="hold" evtFilter="cancelBubble" nodeType="interactiveSeq">
                    <p:stCondLst>
                      <p:cond evt="onClick" delay="0">
                        <p:tgtEl>
                          <p:spTgt spid="103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8" fill="hold">
                          <p:stCondLst>
                            <p:cond delay="0"/>
                          </p:stCondLst>
                          <p:childTnLst>
                            <p:par>
                              <p:cTn id="1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0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2" dur="6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3" dur="6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4" dur="6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5" dur="6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8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5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8" dur="500" fill="hold"/>
                                            <p:tgtEl>
                                              <p:spTgt spid="10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9" dur="500" fill="hold"/>
                                            <p:tgtEl>
                                              <p:spTgt spid="10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0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61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62" dur="4414" fill="hold"/>
                                            <p:tgtEl>
                                              <p:spTgt spid="105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32"/>
                      </p:tgtEl>
                    </p:cond>
                  </p:nextCondLst>
                </p:seq>
                <p:seq concurrent="1" nextAc="seek">
                  <p:cTn id="163" restart="whenNotActive" fill="hold" evtFilter="cancelBubble" nodeType="interactiveSeq">
                    <p:stCondLst>
                      <p:cond evt="onClick" delay="0">
                        <p:tgtEl>
                          <p:spTgt spid="104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64" fill="hold">
                          <p:stCondLst>
                            <p:cond delay="0"/>
                          </p:stCondLst>
                          <p:childTnLst>
                            <p:par>
                              <p:cTn id="1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6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8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9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0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1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8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4" dur="500" fill="hold"/>
                                            <p:tgtEl>
                                              <p:spTgt spid="10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5" dur="500" fill="hold"/>
                                            <p:tgtEl>
                                              <p:spTgt spid="10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7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78" dur="4414" fill="hold"/>
                                            <p:tgtEl>
                                              <p:spTgt spid="105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41"/>
                      </p:tgtEl>
                    </p:cond>
                  </p:nextCondLst>
                </p:seq>
                <p:seq concurrent="1" nextAc="seek">
                  <p:cTn id="179" restart="whenNotActive" fill="hold" evtFilter="cancelBubble" nodeType="interactiveSeq">
                    <p:stCondLst>
                      <p:cond evt="onClick" delay="0">
                        <p:tgtEl>
                          <p:spTgt spid="10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0" fill="hold">
                          <p:stCondLst>
                            <p:cond delay="0"/>
                          </p:stCondLst>
                          <p:childTnLst>
                            <p:par>
                              <p:cTn id="1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2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4" dur="6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5" dur="6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6" dur="6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7" dur="6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8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8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0" dur="500" fill="hold"/>
                                            <p:tgtEl>
                                              <p:spTgt spid="10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1" dur="500" fill="hold"/>
                                            <p:tgtEl>
                                              <p:spTgt spid="10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93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94" dur="4414" fill="hold"/>
                                            <p:tgtEl>
                                              <p:spTgt spid="105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25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84" b="54105"/>
          <a:stretch/>
        </p:blipFill>
        <p:spPr>
          <a:xfrm flipV="1">
            <a:off x="-1324333" y="-19050"/>
            <a:ext cx="5743933" cy="933450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84" b="54105"/>
          <a:stretch/>
        </p:blipFill>
        <p:spPr>
          <a:xfrm flipV="1">
            <a:off x="4343400" y="0"/>
            <a:ext cx="5743933" cy="933450"/>
          </a:xfrm>
          <a:prstGeom prst="rect">
            <a:avLst/>
          </a:prstGeom>
        </p:spPr>
      </p:pic>
      <p:pic>
        <p:nvPicPr>
          <p:cNvPr id="1049" name="Picture 10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5244092" y="399460"/>
            <a:ext cx="2970640" cy="44577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357818" y="1785932"/>
            <a:ext cx="29662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latin typeface="UTM Ong Do Gia" pitchFamily="18" charset="0"/>
              </a:rPr>
              <a:t>Giải phóng miền Nam, thống nhất đất nước 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UTM Ong Do Gia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285784" y="190110"/>
            <a:ext cx="5805089" cy="4953390"/>
            <a:chOff x="-304800" y="754430"/>
            <a:chExt cx="5805089" cy="4953390"/>
          </a:xfrm>
        </p:grpSpPr>
        <p:pic>
          <p:nvPicPr>
            <p:cNvPr id="1046" name="Picture 104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04800" y="897769"/>
              <a:ext cx="5805089" cy="4810051"/>
            </a:xfrm>
            <a:prstGeom prst="rect">
              <a:avLst/>
            </a:prstGeom>
          </p:spPr>
        </p:pic>
        <p:sp>
          <p:nvSpPr>
            <p:cNvPr id="1048" name="TextBox 1047"/>
            <p:cNvSpPr txBox="1"/>
            <p:nvPr/>
          </p:nvSpPr>
          <p:spPr>
            <a:xfrm>
              <a:off x="1143000" y="2246070"/>
              <a:ext cx="26670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2">
                      <a:lumMod val="50000"/>
                    </a:schemeClr>
                  </a:solidFill>
                  <a:latin typeface="UTM Ong Do Gia" pitchFamily="18" charset="0"/>
                </a:rPr>
                <a:t>30/4/1975 </a:t>
              </a:r>
              <a:r>
                <a:rPr lang="vi-VN" sz="2800" b="1" dirty="0">
                  <a:solidFill>
                    <a:schemeClr val="accent2">
                      <a:lumMod val="50000"/>
                    </a:schemeClr>
                  </a:solidFill>
                  <a:latin typeface="UTM Ong Do Gia" pitchFamily="18" charset="0"/>
                </a:rPr>
                <a:t>là ngày gì?</a:t>
              </a:r>
              <a:endParaRPr lang="en-US" sz="2800" b="1" dirty="0">
                <a:solidFill>
                  <a:schemeClr val="accent2">
                    <a:lumMod val="50000"/>
                  </a:schemeClr>
                </a:solidFill>
                <a:latin typeface="UTM Ong Do Gia" pitchFamily="18" charset="0"/>
              </a:endParaRPr>
            </a:p>
            <a:p>
              <a:pPr algn="ctr"/>
              <a:endParaRPr lang="en-US" sz="4000" b="1" dirty="0">
                <a:solidFill>
                  <a:schemeClr val="accent2">
                    <a:lumMod val="50000"/>
                  </a:schemeClr>
                </a:solidFill>
                <a:latin typeface="UTM Ong Do Gia" pitchFamily="18" charset="0"/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169460">
              <a:off x="3676933" y="782062"/>
              <a:ext cx="1332931" cy="12776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383625" flipH="1">
              <a:off x="-83847" y="3649677"/>
              <a:ext cx="1505829" cy="12413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" y="622518"/>
            <a:ext cx="680237" cy="2404000"/>
          </a:xfrm>
          <a:prstGeom prst="rect">
            <a:avLst/>
          </a:prstGeom>
        </p:spPr>
      </p:pic>
      <p:pic>
        <p:nvPicPr>
          <p:cNvPr id="27" name="Picture 26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0373">
            <a:off x="-68242" y="216190"/>
            <a:ext cx="1219125" cy="103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25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84" b="54105"/>
          <a:stretch/>
        </p:blipFill>
        <p:spPr>
          <a:xfrm flipV="1">
            <a:off x="-1324333" y="-19050"/>
            <a:ext cx="5743933" cy="933450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84" b="54105"/>
          <a:stretch/>
        </p:blipFill>
        <p:spPr>
          <a:xfrm flipV="1">
            <a:off x="4343400" y="0"/>
            <a:ext cx="5743933" cy="933450"/>
          </a:xfrm>
          <a:prstGeom prst="rect">
            <a:avLst/>
          </a:prstGeom>
        </p:spPr>
      </p:pic>
      <p:pic>
        <p:nvPicPr>
          <p:cNvPr id="1049" name="Picture 10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5429830" y="399460"/>
            <a:ext cx="2970640" cy="44577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143504" y="2428874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C0504D">
                    <a:lumMod val="50000"/>
                  </a:srgbClr>
                </a:solidFill>
                <a:latin typeface="UTM Ong Do Gia" pitchFamily="18" charset="0"/>
              </a:rPr>
              <a:t>Xe tăng 843</a:t>
            </a:r>
            <a:endParaRPr lang="en-US" sz="2800" b="1" dirty="0">
              <a:solidFill>
                <a:srgbClr val="C0504D">
                  <a:lumMod val="50000"/>
                </a:srgbClr>
              </a:solidFill>
              <a:latin typeface="UTM Ong Do Gia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428659" y="333449"/>
            <a:ext cx="6096000" cy="4810051"/>
            <a:chOff x="-247759" y="495835"/>
            <a:chExt cx="5805089" cy="4810051"/>
          </a:xfrm>
        </p:grpSpPr>
        <p:pic>
          <p:nvPicPr>
            <p:cNvPr id="1046" name="Picture 104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7759" y="495835"/>
              <a:ext cx="5805089" cy="4810051"/>
            </a:xfrm>
            <a:prstGeom prst="rect">
              <a:avLst/>
            </a:prstGeom>
          </p:spPr>
        </p:pic>
        <p:sp>
          <p:nvSpPr>
            <p:cNvPr id="1048" name="TextBox 1047"/>
            <p:cNvSpPr txBox="1"/>
            <p:nvPr/>
          </p:nvSpPr>
          <p:spPr>
            <a:xfrm>
              <a:off x="840702" y="2019756"/>
              <a:ext cx="320039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C0504D">
                      <a:lumMod val="50000"/>
                    </a:srgbClr>
                  </a:solidFill>
                  <a:latin typeface="UTM Ong Do Gia" pitchFamily="18" charset="0"/>
                </a:rPr>
                <a:t>Chiếc xe tăng nào đã lao vào cổng phụ và bị kẹt lại</a:t>
              </a:r>
              <a:endParaRPr lang="en-US" sz="2800" b="1" dirty="0">
                <a:solidFill>
                  <a:srgbClr val="C0504D">
                    <a:lumMod val="50000"/>
                  </a:srgbClr>
                </a:solidFill>
                <a:latin typeface="UTM Ong Do Gia" pitchFamily="18" charset="0"/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169460">
              <a:off x="3676933" y="782062"/>
              <a:ext cx="1332931" cy="12776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383625" flipH="1">
              <a:off x="-83847" y="3649677"/>
              <a:ext cx="1505829" cy="12413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" y="622518"/>
            <a:ext cx="680237" cy="2404000"/>
          </a:xfrm>
          <a:prstGeom prst="rect">
            <a:avLst/>
          </a:prstGeom>
        </p:spPr>
      </p:pic>
      <p:pic>
        <p:nvPicPr>
          <p:cNvPr id="14" name="Picture 13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0373">
            <a:off x="97592" y="216190"/>
            <a:ext cx="887456" cy="103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92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84" b="54105"/>
          <a:stretch/>
        </p:blipFill>
        <p:spPr>
          <a:xfrm flipV="1">
            <a:off x="-1324333" y="-19050"/>
            <a:ext cx="5743933" cy="933450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84" b="54105"/>
          <a:stretch/>
        </p:blipFill>
        <p:spPr>
          <a:xfrm flipV="1">
            <a:off x="4343400" y="0"/>
            <a:ext cx="5743933" cy="933450"/>
          </a:xfrm>
          <a:prstGeom prst="rect">
            <a:avLst/>
          </a:prstGeom>
        </p:spPr>
      </p:pic>
      <p:pic>
        <p:nvPicPr>
          <p:cNvPr id="1049" name="Picture 10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5429830" y="256584"/>
            <a:ext cx="2970640" cy="44577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429256" y="2143122"/>
            <a:ext cx="2966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latin typeface="UTM Ong Do Gia" pitchFamily="18" charset="0"/>
              </a:rPr>
              <a:t>Xe tăng 390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UTM Ong Do Gia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285784" y="142858"/>
            <a:ext cx="5805089" cy="4810051"/>
            <a:chOff x="-304800" y="707178"/>
            <a:chExt cx="5805089" cy="4810051"/>
          </a:xfrm>
        </p:grpSpPr>
        <p:pic>
          <p:nvPicPr>
            <p:cNvPr id="1046" name="Picture 104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04800" y="707178"/>
              <a:ext cx="5805089" cy="4810051"/>
            </a:xfrm>
            <a:prstGeom prst="rect">
              <a:avLst/>
            </a:prstGeom>
          </p:spPr>
        </p:pic>
        <p:sp>
          <p:nvSpPr>
            <p:cNvPr id="1048" name="TextBox 1047"/>
            <p:cNvSpPr txBox="1"/>
            <p:nvPr/>
          </p:nvSpPr>
          <p:spPr>
            <a:xfrm>
              <a:off x="1123960" y="1993062"/>
              <a:ext cx="266700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 dirty="0">
                  <a:solidFill>
                    <a:schemeClr val="accent2">
                      <a:lumMod val="50000"/>
                    </a:schemeClr>
                  </a:solidFill>
                  <a:latin typeface="UTM Ong Do Gia" pitchFamily="18" charset="0"/>
                </a:rPr>
                <a:t>Chiếc xe tăng nào đã húc vào cổng chính của Dinh Độc </a:t>
              </a:r>
              <a:r>
                <a:rPr lang="vi-VN" sz="2800" b="1" dirty="0" smtClean="0">
                  <a:solidFill>
                    <a:schemeClr val="accent2">
                      <a:lumMod val="50000"/>
                    </a:schemeClr>
                  </a:solidFill>
                  <a:latin typeface="UTM Ong Do Gia" pitchFamily="18" charset="0"/>
                </a:rPr>
                <a:t>Lập ?</a:t>
              </a:r>
              <a:endParaRPr lang="en-US" sz="2800" b="1" dirty="0">
                <a:solidFill>
                  <a:schemeClr val="accent2">
                    <a:lumMod val="50000"/>
                  </a:schemeClr>
                </a:solidFill>
                <a:latin typeface="UTM Ong Do Gia" pitchFamily="18" charset="0"/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169460">
              <a:off x="3676933" y="782062"/>
              <a:ext cx="1332931" cy="12776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383625" flipH="1">
              <a:off x="-83847" y="3649677"/>
              <a:ext cx="1505829" cy="12413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" y="622518"/>
            <a:ext cx="680237" cy="2404000"/>
          </a:xfrm>
          <a:prstGeom prst="rect">
            <a:avLst/>
          </a:prstGeom>
        </p:spPr>
      </p:pic>
      <p:pic>
        <p:nvPicPr>
          <p:cNvPr id="14" name="Picture 13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0373">
            <a:off x="-68242" y="216190"/>
            <a:ext cx="1219124" cy="103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0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84" b="54105"/>
          <a:stretch/>
        </p:blipFill>
        <p:spPr>
          <a:xfrm flipV="1">
            <a:off x="-1324333" y="-19050"/>
            <a:ext cx="5743933" cy="933450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84" b="54105"/>
          <a:stretch/>
        </p:blipFill>
        <p:spPr>
          <a:xfrm flipV="1">
            <a:off x="4343400" y="0"/>
            <a:ext cx="5743933" cy="933450"/>
          </a:xfrm>
          <a:prstGeom prst="rect">
            <a:avLst/>
          </a:prstGeom>
        </p:spPr>
      </p:pic>
      <p:pic>
        <p:nvPicPr>
          <p:cNvPr id="1049" name="Picture 10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5429830" y="113708"/>
            <a:ext cx="2970640" cy="44577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214942" y="1928808"/>
            <a:ext cx="34290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latin typeface="UTM Ong Do Gia" pitchFamily="18" charset="0"/>
              </a:rPr>
              <a:t>Đồng chí </a:t>
            </a:r>
            <a:endParaRPr lang="vi-VN" sz="2800" b="1" dirty="0" smtClean="0">
              <a:solidFill>
                <a:schemeClr val="accent2">
                  <a:lumMod val="50000"/>
                </a:schemeClr>
              </a:solidFill>
              <a:latin typeface="UTM Ong Do Gia" pitchFamily="18" charset="0"/>
            </a:endParaRPr>
          </a:p>
          <a:p>
            <a:pPr algn="ctr"/>
            <a:r>
              <a:rPr lang="vi-VN" sz="2800" b="1" dirty="0" smtClean="0">
                <a:solidFill>
                  <a:schemeClr val="accent2">
                    <a:lumMod val="50000"/>
                  </a:schemeClr>
                </a:solidFill>
                <a:latin typeface="UTM Ong Do Gia" pitchFamily="18" charset="0"/>
              </a:rPr>
              <a:t>Bùi </a:t>
            </a:r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latin typeface="UTM Ong Do Gia" pitchFamily="18" charset="0"/>
              </a:rPr>
              <a:t>Quang </a:t>
            </a:r>
            <a:r>
              <a:rPr lang="vi-VN" sz="2800" b="1" dirty="0" smtClean="0">
                <a:solidFill>
                  <a:schemeClr val="accent2">
                    <a:lumMod val="50000"/>
                  </a:schemeClr>
                </a:solidFill>
                <a:latin typeface="UTM Ong Do Gia" pitchFamily="18" charset="0"/>
              </a:rPr>
              <a:t>Thận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UTM Ong Do Gia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142908" y="0"/>
            <a:ext cx="5805089" cy="4953390"/>
            <a:chOff x="-304800" y="754430"/>
            <a:chExt cx="5805089" cy="4953390"/>
          </a:xfrm>
        </p:grpSpPr>
        <p:pic>
          <p:nvPicPr>
            <p:cNvPr id="1046" name="Picture 104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04800" y="897769"/>
              <a:ext cx="5805089" cy="4810051"/>
            </a:xfrm>
            <a:prstGeom prst="rect">
              <a:avLst/>
            </a:prstGeom>
          </p:spPr>
        </p:pic>
        <p:sp>
          <p:nvSpPr>
            <p:cNvPr id="1048" name="TextBox 1047"/>
            <p:cNvSpPr txBox="1"/>
            <p:nvPr/>
          </p:nvSpPr>
          <p:spPr>
            <a:xfrm>
              <a:off x="1123960" y="1897420"/>
              <a:ext cx="266700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2">
                      <a:lumMod val="50000"/>
                    </a:schemeClr>
                  </a:solidFill>
                  <a:latin typeface="UTM Ong Do Gia" pitchFamily="18" charset="0"/>
                </a:rPr>
                <a:t>Ai </a:t>
              </a:r>
              <a:r>
                <a:rPr lang="vi-VN" sz="2800" b="1" dirty="0">
                  <a:solidFill>
                    <a:schemeClr val="accent2">
                      <a:lumMod val="50000"/>
                    </a:schemeClr>
                  </a:solidFill>
                  <a:latin typeface="UTM Ong Do Gia" pitchFamily="18" charset="0"/>
                </a:rPr>
                <a:t>là người </a:t>
              </a:r>
              <a:r>
                <a:rPr lang="en-US" sz="2800" b="1" dirty="0" err="1" smtClean="0">
                  <a:solidFill>
                    <a:schemeClr val="accent2">
                      <a:lumMod val="50000"/>
                    </a:schemeClr>
                  </a:solidFill>
                  <a:latin typeface="UTM Ong Do Gia" pitchFamily="18" charset="0"/>
                </a:rPr>
                <a:t>gi</a:t>
              </a:r>
              <a:r>
                <a:rPr lang="vi-VN" sz="2800" b="1" dirty="0" smtClean="0">
                  <a:solidFill>
                    <a:schemeClr val="accent2">
                      <a:lumMod val="50000"/>
                    </a:schemeClr>
                  </a:solidFill>
                  <a:latin typeface="UTM Ong Do Gia" pitchFamily="18" charset="0"/>
                </a:rPr>
                <a:t>ương </a:t>
              </a:r>
              <a:r>
                <a:rPr lang="vi-VN" sz="2800" b="1" dirty="0">
                  <a:solidFill>
                    <a:schemeClr val="accent2">
                      <a:lumMod val="50000"/>
                    </a:schemeClr>
                  </a:solidFill>
                  <a:latin typeface="UTM Ong Do Gia" pitchFamily="18" charset="0"/>
                </a:rPr>
                <a:t>cao cờ cách mạng nhảy khỏi xe </a:t>
              </a:r>
              <a:r>
                <a:rPr lang="vi-VN" sz="2800" b="1" dirty="0" smtClean="0">
                  <a:solidFill>
                    <a:schemeClr val="accent2">
                      <a:lumMod val="50000"/>
                    </a:schemeClr>
                  </a:solidFill>
                  <a:latin typeface="UTM Ong Do Gia" pitchFamily="18" charset="0"/>
                </a:rPr>
                <a:t>tăng</a:t>
              </a:r>
              <a:r>
                <a:rPr lang="en-US" sz="2800" b="1" dirty="0" smtClean="0">
                  <a:solidFill>
                    <a:schemeClr val="accent2">
                      <a:lumMod val="50000"/>
                    </a:schemeClr>
                  </a:solidFill>
                  <a:latin typeface="UTM Ong Do Gia" pitchFamily="18" charset="0"/>
                </a:rPr>
                <a:t>?</a:t>
              </a:r>
              <a:endParaRPr lang="en-US" sz="2800" b="1" dirty="0">
                <a:solidFill>
                  <a:schemeClr val="accent2">
                    <a:lumMod val="50000"/>
                  </a:schemeClr>
                </a:solidFill>
                <a:latin typeface="UTM Ong Do Gia" pitchFamily="18" charset="0"/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169460">
              <a:off x="3676933" y="782062"/>
              <a:ext cx="1332931" cy="12776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383625" flipH="1">
              <a:off x="-83847" y="3649677"/>
              <a:ext cx="1505829" cy="12413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" y="622518"/>
            <a:ext cx="680237" cy="2404000"/>
          </a:xfrm>
          <a:prstGeom prst="rect">
            <a:avLst/>
          </a:prstGeom>
        </p:spPr>
      </p:pic>
      <p:pic>
        <p:nvPicPr>
          <p:cNvPr id="14" name="Picture 13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0373">
            <a:off x="-13381" y="216190"/>
            <a:ext cx="1109403" cy="103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67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84" b="54105"/>
          <a:stretch/>
        </p:blipFill>
        <p:spPr>
          <a:xfrm flipV="1">
            <a:off x="-1324333" y="-19050"/>
            <a:ext cx="5743933" cy="933450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84" b="54105"/>
          <a:stretch/>
        </p:blipFill>
        <p:spPr>
          <a:xfrm flipV="1">
            <a:off x="4343400" y="0"/>
            <a:ext cx="5743933" cy="933450"/>
          </a:xfrm>
          <a:prstGeom prst="rect">
            <a:avLst/>
          </a:prstGeom>
        </p:spPr>
      </p:pic>
      <p:pic>
        <p:nvPicPr>
          <p:cNvPr id="1049" name="Picture 10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5429830" y="470898"/>
            <a:ext cx="2970640" cy="44577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429256" y="2357436"/>
            <a:ext cx="2966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C0504D">
                    <a:lumMod val="50000"/>
                  </a:srgbClr>
                </a:solidFill>
                <a:latin typeface="UTM Ong Do Gia" pitchFamily="18" charset="0"/>
              </a:rPr>
              <a:t>Dương Văn Minh</a:t>
            </a:r>
            <a:endParaRPr lang="en-US" sz="2800" b="1" dirty="0">
              <a:solidFill>
                <a:srgbClr val="C0504D">
                  <a:lumMod val="50000"/>
                </a:srgbClr>
              </a:solidFill>
              <a:latin typeface="UTM Ong Do Gia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214346" y="190110"/>
            <a:ext cx="5805089" cy="4953390"/>
            <a:chOff x="-304800" y="754430"/>
            <a:chExt cx="5805089" cy="4953390"/>
          </a:xfrm>
        </p:grpSpPr>
        <p:pic>
          <p:nvPicPr>
            <p:cNvPr id="1046" name="Picture 104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04800" y="897769"/>
              <a:ext cx="5805089" cy="4810051"/>
            </a:xfrm>
            <a:prstGeom prst="rect">
              <a:avLst/>
            </a:prstGeom>
          </p:spPr>
        </p:pic>
        <p:sp>
          <p:nvSpPr>
            <p:cNvPr id="1048" name="TextBox 1047"/>
            <p:cNvSpPr txBox="1"/>
            <p:nvPr/>
          </p:nvSpPr>
          <p:spPr>
            <a:xfrm>
              <a:off x="1129314" y="2132004"/>
              <a:ext cx="266700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C0504D">
                      <a:lumMod val="50000"/>
                    </a:srgbClr>
                  </a:solidFill>
                  <a:latin typeface="UTM Ong Do Gia" pitchFamily="18" charset="0"/>
                </a:rPr>
                <a:t>Tổng thống chính quyền Sài Gòn lúc đó là ai?</a:t>
              </a:r>
              <a:endParaRPr lang="en-US" sz="2800" b="1" dirty="0">
                <a:solidFill>
                  <a:srgbClr val="C0504D">
                    <a:lumMod val="50000"/>
                  </a:srgbClr>
                </a:solidFill>
                <a:latin typeface="UTM Ong Do Gia" pitchFamily="18" charset="0"/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169460">
              <a:off x="3676933" y="782062"/>
              <a:ext cx="1332931" cy="12776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383625" flipH="1">
              <a:off x="-83847" y="3649677"/>
              <a:ext cx="1505829" cy="12413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" y="622518"/>
            <a:ext cx="680237" cy="2404000"/>
          </a:xfrm>
          <a:prstGeom prst="rect">
            <a:avLst/>
          </a:prstGeom>
        </p:spPr>
      </p:pic>
      <p:pic>
        <p:nvPicPr>
          <p:cNvPr id="14" name="Picture 13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0373">
            <a:off x="-68242" y="237519"/>
            <a:ext cx="1219124" cy="103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30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7154112"/>
  <p:tag name="MH_LIBRARY" val="GRAPHIC"/>
  <p:tag name="MH_ORDER" val="文本框 4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7154112"/>
  <p:tag name="MH_LIBRARY" val="GRAPHIC"/>
  <p:tag name="MH_ORDER" val="文本框 4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1214</TotalTime>
  <Words>1247</Words>
  <Application>Microsoft Office PowerPoint</Application>
  <PresentationFormat>On-screen Show (16:9)</PresentationFormat>
  <Paragraphs>108</Paragraphs>
  <Slides>31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6" baseType="lpstr">
      <vt:lpstr>맑은 고딕</vt:lpstr>
      <vt:lpstr>宋体</vt:lpstr>
      <vt:lpstr>Arial</vt:lpstr>
      <vt:lpstr>Baloo</vt:lpstr>
      <vt:lpstr>Calibri</vt:lpstr>
      <vt:lpstr>Dancing Script</vt:lpstr>
      <vt:lpstr>iCiel Cadena</vt:lpstr>
      <vt:lpstr>Merienda One</vt:lpstr>
      <vt:lpstr>Roboto</vt:lpstr>
      <vt:lpstr>华文新魏</vt:lpstr>
      <vt:lpstr>Times New Roman</vt:lpstr>
      <vt:lpstr>UTM Ong Do Gia</vt:lpstr>
      <vt:lpstr>Wingdings</vt:lpstr>
      <vt:lpstr>字魂59号-创粗黑</vt:lpstr>
      <vt:lpstr>Office Theme</vt:lpstr>
      <vt:lpstr>LỊCH SỬ Hoàn thành thống nhất đất nước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Nhân quận 6, Thành phố Hồ Chí Minh đi bỏ phiếu</vt:lpstr>
      <vt:lpstr>PowerPoint Presentation</vt:lpstr>
      <vt:lpstr>PowerPoint Presentation</vt:lpstr>
      <vt:lpstr>Vì sao nói ngày 25-4-1976 là ngày vui nhất của nhân dân ta?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Ngày 25 – 4 – 1976, nhân dân ta vui mừng, phấn khởi đi bầu cử Quốc hội chung cho cả nước. Kể từ đây, nước ta có Nhà nước thống nhất.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DMIN</cp:lastModifiedBy>
  <cp:revision>100</cp:revision>
  <dcterms:created xsi:type="dcterms:W3CDTF">2021-12-28T03:48:00Z</dcterms:created>
  <dcterms:modified xsi:type="dcterms:W3CDTF">2022-04-03T15:38:13Z</dcterms:modified>
</cp:coreProperties>
</file>