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12"/>
  </p:notesMasterIdLst>
  <p:sldIdLst>
    <p:sldId id="262" r:id="rId3"/>
    <p:sldId id="256" r:id="rId4"/>
    <p:sldId id="264" r:id="rId5"/>
    <p:sldId id="265" r:id="rId6"/>
    <p:sldId id="266" r:id="rId7"/>
    <p:sldId id="257" r:id="rId8"/>
    <p:sldId id="258" r:id="rId9"/>
    <p:sldId id="259" r:id="rId10"/>
    <p:sldId id="260" r:id="rId11"/>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48"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gs" Target="tags/tag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C41F1-8836-470B-9A1E-E24C1ADE941A}"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6E7B8-7CF7-4013-917A-68B8CA43EADA}" type="slidenum">
              <a:rPr lang="en-US" smtClean="0"/>
              <a:t>‹#›</a:t>
            </a:fld>
            <a:endParaRPr lang="en-US"/>
          </a:p>
        </p:txBody>
      </p:sp>
    </p:spTree>
    <p:extLst>
      <p:ext uri="{BB962C8B-B14F-4D97-AF65-F5344CB8AC3E}">
        <p14:creationId xmlns:p14="http://schemas.microsoft.com/office/powerpoint/2010/main" val="4227655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98650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B2CA-119A-420A-894E-36C7E16D96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9FDA92-D5B8-450D-BE13-1BD98729B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B5F1A-1111-411E-9DB2-24897E70D182}"/>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5" name="Footer Placeholder 4">
            <a:extLst>
              <a:ext uri="{FF2B5EF4-FFF2-40B4-BE49-F238E27FC236}">
                <a16:creationId xmlns:a16="http://schemas.microsoft.com/office/drawing/2014/main" id="{6CCE217B-CCB1-41B8-93E7-9152D706D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69F9A-4AB6-4BBE-AED2-E58A6C54EDEB}"/>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163741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1420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852327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2760882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4D420-3819-4A46-9A32-38D7F8D6D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7167D-9827-4EA5-A243-571232723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132B1C-EA3B-4C9C-94CC-2FE99F12F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AB04E-4A8A-4B1D-B336-C8C6725A08DC}"/>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6" name="Footer Placeholder 5">
            <a:extLst>
              <a:ext uri="{FF2B5EF4-FFF2-40B4-BE49-F238E27FC236}">
                <a16:creationId xmlns:a16="http://schemas.microsoft.com/office/drawing/2014/main" id="{F85D01FC-3073-4C1A-ADF3-31A8B5308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A1CBB-ED74-4974-990F-FE291DBAB303}"/>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948431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E3C4-1239-4950-A9B8-ED260B724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D9A43-4B68-45D5-AA9C-06175D83F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FD96B1-D57E-475F-8EBA-E7657C72C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70A59-D5EA-49A6-82E7-4C06F5256EFF}"/>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6" name="Footer Placeholder 5">
            <a:extLst>
              <a:ext uri="{FF2B5EF4-FFF2-40B4-BE49-F238E27FC236}">
                <a16:creationId xmlns:a16="http://schemas.microsoft.com/office/drawing/2014/main" id="{D8DAA71E-95B3-4AB0-9589-2A1B3FC49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C92F8-AAFA-4407-9EBE-E62E703AE76E}"/>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746687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4F3F-D7D1-4DFB-8DAC-933584E32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4FBF6-2FCA-4A1B-8188-3FF02CE54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07643-63B8-4D29-BC63-79B32EF1206F}"/>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5" name="Footer Placeholder 4">
            <a:extLst>
              <a:ext uri="{FF2B5EF4-FFF2-40B4-BE49-F238E27FC236}">
                <a16:creationId xmlns:a16="http://schemas.microsoft.com/office/drawing/2014/main" id="{2CE04E20-5661-488A-BD51-D9CF601F3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DCA89-CA6B-47D6-B542-EE0BA47EE790}"/>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559432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E8445-E020-40AE-9337-E2D376E2FC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7C49C5-543A-4CEC-ABD2-7BD591D02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3819E-FEA0-48E9-AEF5-078B262D3226}"/>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5" name="Footer Placeholder 4">
            <a:extLst>
              <a:ext uri="{FF2B5EF4-FFF2-40B4-BE49-F238E27FC236}">
                <a16:creationId xmlns:a16="http://schemas.microsoft.com/office/drawing/2014/main" id="{31E1C339-759B-4FCE-B655-C7BFBF20A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102C5-6EA0-4A5F-9EDC-2072DD4AC571}"/>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602949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9529"/>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086695"/>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2413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21A7-FB05-474B-8165-732AF01B0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1D44C-BF46-42C7-B2D5-CF2715A4F5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31B5D-3C4B-46E8-A052-D40F2D713F93}"/>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5" name="Footer Placeholder 4">
            <a:extLst>
              <a:ext uri="{FF2B5EF4-FFF2-40B4-BE49-F238E27FC236}">
                <a16:creationId xmlns:a16="http://schemas.microsoft.com/office/drawing/2014/main" id="{B79CA5CD-D90F-43FC-8025-76F831D58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50A62-1DBF-47D6-84ED-0ACC4FE362A8}"/>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2915190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853180"/>
      </p:ext>
    </p:extLst>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644449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21819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69070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23911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12651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78273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24001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33950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07749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69C8-040C-48E1-B2F3-324400C56C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90B97-C3E1-412F-98EB-35E5748DD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C456AC-188E-4353-90DB-3BCE1D859C15}"/>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5" name="Footer Placeholder 4">
            <a:extLst>
              <a:ext uri="{FF2B5EF4-FFF2-40B4-BE49-F238E27FC236}">
                <a16:creationId xmlns:a16="http://schemas.microsoft.com/office/drawing/2014/main" id="{27CE7927-A9B4-413D-B1C1-1AAB19247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BF8ED-7AE8-4377-A767-2FA2E3CBC0BD}"/>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131165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38539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191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8A63-BCA0-4A94-BAAB-DEF39F2FF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2C969-391D-4C70-8950-BC03416320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99E13D-B378-4A4D-8FA6-7A982EF704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FF9BE2-FAB7-4E49-BAE6-58E4998F9496}"/>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6" name="Footer Placeholder 5">
            <a:extLst>
              <a:ext uri="{FF2B5EF4-FFF2-40B4-BE49-F238E27FC236}">
                <a16:creationId xmlns:a16="http://schemas.microsoft.com/office/drawing/2014/main" id="{9C2235DB-5FC1-4817-900C-1FB8F72B7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512BF-2F1C-4B9D-9904-CF8CF88FDB43}"/>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74443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7BE2-B33A-42AF-B234-01B008E1C3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98047A-5D57-4BE5-A882-77B786746F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69C22-3959-4F9F-BD3D-2389FF2D75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F11231-0AB1-4E45-AB1D-C1CCF8C687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C09523-605F-499E-8B5D-74EA17F1F9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FC528D-FB42-4FB2-8EAD-6E67BB0932B9}"/>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8" name="Footer Placeholder 7">
            <a:extLst>
              <a:ext uri="{FF2B5EF4-FFF2-40B4-BE49-F238E27FC236}">
                <a16:creationId xmlns:a16="http://schemas.microsoft.com/office/drawing/2014/main" id="{84843D50-FD48-4BEB-96EB-3EE28B6475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277E44-40DF-47C2-9B54-131C6CA2B96A}"/>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67837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5FA8-906C-4619-8705-0516F13633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3D299-B406-4D6F-ACFC-C38240BE9DF7}"/>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4" name="Footer Placeholder 3">
            <a:extLst>
              <a:ext uri="{FF2B5EF4-FFF2-40B4-BE49-F238E27FC236}">
                <a16:creationId xmlns:a16="http://schemas.microsoft.com/office/drawing/2014/main" id="{5856F76D-63BF-441C-9A49-42EFC564FB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324232-3B1C-43A1-9F8B-E14D97CD35B0}"/>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65972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14636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056377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3/15/2023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63568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9DCE1-22C8-415E-9A12-0B4BED80AF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1D57B6-7C7F-4C3C-8976-F111241A7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9E09A-8D3A-460F-8864-815FB41FC1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6D80D-8E06-47F4-BCB8-857169840EB3}" type="datetimeFigureOut">
              <a:rPr lang="en-US" smtClean="0"/>
              <a:t>3/15/2023</a:t>
            </a:fld>
            <a:endParaRPr lang="en-US"/>
          </a:p>
        </p:txBody>
      </p:sp>
      <p:sp>
        <p:nvSpPr>
          <p:cNvPr id="5" name="Footer Placeholder 4">
            <a:extLst>
              <a:ext uri="{FF2B5EF4-FFF2-40B4-BE49-F238E27FC236}">
                <a16:creationId xmlns:a16="http://schemas.microsoft.com/office/drawing/2014/main" id="{EE27DB8F-84E1-4B77-9DBF-2F4B7B2D1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6A92C3-18EC-4B03-B38B-53E2A4259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F8D06-648B-4FEF-B19F-BD8A9C349520}" type="slidenum">
              <a:rPr lang="en-US" smtClean="0"/>
              <a:t>‹#›</a:t>
            </a:fld>
            <a:endParaRPr lang="en-US"/>
          </a:p>
        </p:txBody>
      </p:sp>
    </p:spTree>
    <p:extLst>
      <p:ext uri="{BB962C8B-B14F-4D97-AF65-F5344CB8AC3E}">
        <p14:creationId xmlns:p14="http://schemas.microsoft.com/office/powerpoint/2010/main" val="3490317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8" r:id="rId8"/>
    <p:sldLayoutId id="2147483663" r:id="rId9"/>
    <p:sldLayoutId id="2147483662" r:id="rId10"/>
    <p:sldLayoutId id="2147483661" r:id="rId11"/>
    <p:sldLayoutId id="2147483660" r:id="rId12"/>
    <p:sldLayoutId id="2147483656" r:id="rId13"/>
    <p:sldLayoutId id="2147483657" r:id="rId14"/>
    <p:sldLayoutId id="2147483658" r:id="rId15"/>
    <p:sldLayoutId id="2147483659" r:id="rId16"/>
    <p:sldLayoutId id="2147483664" r:id="rId17"/>
    <p:sldLayoutId id="2147483667" r:id="rId18"/>
    <p:sldLayoutId id="2147483666" r:id="rId19"/>
    <p:sldLayoutId id="214748366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3/15/2023</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18212538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1.xml"/><Relationship Id="rId5" Type="http://schemas.openxmlformats.org/officeDocument/2006/relationships/image" Target="../media/image11.gif"/><Relationship Id="rId4"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1.gif"/><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10.gif"/><Relationship Id="rId5" Type="http://schemas.openxmlformats.org/officeDocument/2006/relationships/image" Target="../media/image13.gi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1.gif"/><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10.gif"/><Relationship Id="rId5" Type="http://schemas.openxmlformats.org/officeDocument/2006/relationships/image" Target="../media/image13.gi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1.gif"/><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10.gif"/><Relationship Id="rId5" Type="http://schemas.openxmlformats.org/officeDocument/2006/relationships/image" Target="../media/image13.gi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4171"/>
            <a:ext cx="12192000" cy="6902172"/>
          </a:xfrm>
          <a:prstGeom prst="rect">
            <a:avLst/>
          </a:prstGeom>
        </p:spPr>
      </p:pic>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82191"/>
            <a:ext cx="12192000" cy="3655880"/>
          </a:xfrm>
          <a:prstGeom prst="rect">
            <a:avLst/>
          </a:prstGeom>
        </p:spPr>
      </p:pic>
      <p:pic>
        <p:nvPicPr>
          <p:cNvPr id="5" name="图片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95802" y="644691"/>
            <a:ext cx="1743460" cy="801863"/>
          </a:xfrm>
          <a:prstGeom prst="rect">
            <a:avLst/>
          </a:prstGeom>
        </p:spPr>
      </p:pic>
      <p:pic>
        <p:nvPicPr>
          <p:cNvPr id="11" name="图片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49" y="59025"/>
            <a:ext cx="2534828" cy="1049481"/>
          </a:xfrm>
          <a:prstGeom prst="rect">
            <a:avLst/>
          </a:prstGeom>
        </p:spPr>
      </p:pic>
      <p:sp>
        <p:nvSpPr>
          <p:cNvPr id="37" name="TextBox 71"/>
          <p:cNvSpPr txBox="1"/>
          <p:nvPr/>
        </p:nvSpPr>
        <p:spPr>
          <a:xfrm>
            <a:off x="3329994" y="2799019"/>
            <a:ext cx="6492486" cy="1200329"/>
          </a:xfrm>
          <a:prstGeom prst="rect">
            <a:avLst/>
          </a:prstGeom>
          <a:noFill/>
        </p:spPr>
        <p:txBody>
          <a:bodyPr wrap="square" rtlCol="0">
            <a:spAutoFit/>
          </a:bodyPr>
          <a:lstStyle/>
          <a:p>
            <a:r>
              <a:rPr lang="en-US" altLang="zh-CN" sz="3600" b="1">
                <a:solidFill>
                  <a:srgbClr val="002060"/>
                </a:solidFill>
                <a:latin typeface="Times New Roman" panose="02020603050405020304" pitchFamily="18" charset="0"/>
                <a:ea typeface="inpin heiti" charset="-122"/>
                <a:cs typeface="Times New Roman" panose="02020603050405020304" pitchFamily="18" charset="0"/>
              </a:rPr>
              <a:t>BÀI 59: </a:t>
            </a:r>
            <a:r>
              <a:rPr lang="en-US" altLang="zh-CN" sz="3600" b="1" dirty="0" err="1">
                <a:solidFill>
                  <a:srgbClr val="002060"/>
                </a:solidFill>
                <a:latin typeface="Times New Roman" panose="02020603050405020304" pitchFamily="18" charset="0"/>
                <a:ea typeface="inpin heiti" charset="-122"/>
                <a:cs typeface="Times New Roman" panose="02020603050405020304" pitchFamily="18" charset="0"/>
              </a:rPr>
              <a:t>Các</a:t>
            </a:r>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inpin heiti" charset="-122"/>
                <a:cs typeface="Times New Roman" panose="02020603050405020304" pitchFamily="18" charset="0"/>
              </a:rPr>
              <a:t>số</a:t>
            </a:r>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 </a:t>
            </a:r>
            <a:r>
              <a:rPr lang="en-US" altLang="zh-CN" sz="3600" b="1" err="1">
                <a:solidFill>
                  <a:srgbClr val="002060"/>
                </a:solidFill>
                <a:latin typeface="Times New Roman" panose="02020603050405020304" pitchFamily="18" charset="0"/>
                <a:ea typeface="inpin heiti" charset="-122"/>
                <a:cs typeface="Times New Roman" panose="02020603050405020304" pitchFamily="18" charset="0"/>
              </a:rPr>
              <a:t>có</a:t>
            </a:r>
            <a:r>
              <a:rPr lang="en-US" altLang="zh-CN" sz="3600" b="1">
                <a:solidFill>
                  <a:srgbClr val="002060"/>
                </a:solidFill>
                <a:latin typeface="Times New Roman" panose="02020603050405020304" pitchFamily="18" charset="0"/>
                <a:ea typeface="inpin heiti" charset="-122"/>
                <a:cs typeface="Times New Roman" panose="02020603050405020304" pitchFamily="18" charset="0"/>
              </a:rPr>
              <a:t> năm </a:t>
            </a:r>
            <a:r>
              <a:rPr lang="en-US" altLang="zh-CN" sz="3600" b="1" dirty="0" err="1">
                <a:solidFill>
                  <a:srgbClr val="002060"/>
                </a:solidFill>
                <a:latin typeface="Times New Roman" panose="02020603050405020304" pitchFamily="18" charset="0"/>
                <a:ea typeface="inpin heiti" charset="-122"/>
                <a:cs typeface="Times New Roman" panose="02020603050405020304" pitchFamily="18" charset="0"/>
              </a:rPr>
              <a:t>chữ</a:t>
            </a:r>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inpin heiti" charset="-122"/>
                <a:cs typeface="Times New Roman" panose="02020603050405020304" pitchFamily="18" charset="0"/>
              </a:rPr>
              <a:t>số</a:t>
            </a:r>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 </a:t>
            </a:r>
          </a:p>
          <a:p>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	</a:t>
            </a:r>
            <a:r>
              <a:rPr lang="en-US" altLang="zh-CN" sz="3600" b="1" err="1">
                <a:solidFill>
                  <a:srgbClr val="002060"/>
                </a:solidFill>
                <a:latin typeface="Times New Roman" panose="02020603050405020304" pitchFamily="18" charset="0"/>
                <a:ea typeface="inpin heiti" charset="-122"/>
                <a:cs typeface="Times New Roman" panose="02020603050405020304" pitchFamily="18" charset="0"/>
              </a:rPr>
              <a:t>Số</a:t>
            </a:r>
            <a:r>
              <a:rPr lang="en-US" altLang="zh-CN" sz="3600" b="1">
                <a:solidFill>
                  <a:srgbClr val="002060"/>
                </a:solidFill>
                <a:latin typeface="Times New Roman" panose="02020603050405020304" pitchFamily="18" charset="0"/>
                <a:ea typeface="inpin heiti" charset="-122"/>
                <a:cs typeface="Times New Roman" panose="02020603050405020304" pitchFamily="18" charset="0"/>
              </a:rPr>
              <a:t> 100 </a:t>
            </a:r>
            <a:r>
              <a:rPr lang="en-US" altLang="zh-CN" sz="3600" b="1" dirty="0">
                <a:solidFill>
                  <a:srgbClr val="002060"/>
                </a:solidFill>
                <a:latin typeface="Times New Roman" panose="02020603050405020304" pitchFamily="18" charset="0"/>
                <a:ea typeface="inpin heiti" charset="-122"/>
                <a:cs typeface="Times New Roman" panose="02020603050405020304" pitchFamily="18" charset="0"/>
              </a:rPr>
              <a:t>000 (</a:t>
            </a:r>
            <a:r>
              <a:rPr lang="en-US" altLang="zh-CN" sz="3600" b="1" err="1">
                <a:solidFill>
                  <a:srgbClr val="002060"/>
                </a:solidFill>
                <a:latin typeface="Times New Roman" panose="02020603050405020304" pitchFamily="18" charset="0"/>
                <a:ea typeface="inpin heiti" charset="-122"/>
                <a:cs typeface="Times New Roman" panose="02020603050405020304" pitchFamily="18" charset="0"/>
              </a:rPr>
              <a:t>Tiết</a:t>
            </a:r>
            <a:r>
              <a:rPr lang="en-US" altLang="zh-CN" sz="3600" b="1">
                <a:solidFill>
                  <a:srgbClr val="002060"/>
                </a:solidFill>
                <a:latin typeface="Times New Roman" panose="02020603050405020304" pitchFamily="18" charset="0"/>
                <a:ea typeface="inpin heiti" charset="-122"/>
                <a:cs typeface="Times New Roman" panose="02020603050405020304" pitchFamily="18" charset="0"/>
              </a:rPr>
              <a:t> 3)</a:t>
            </a:r>
            <a:endParaRPr lang="zh-CN" altLang="en-US" sz="3600" b="1" dirty="0">
              <a:solidFill>
                <a:srgbClr val="002060"/>
              </a:solidFill>
              <a:latin typeface="Times New Roman" panose="02020603050405020304" pitchFamily="18" charset="0"/>
              <a:ea typeface="inpin heiti" charset="-122"/>
              <a:cs typeface="Times New Roman" panose="02020603050405020304" pitchFamily="18" charset="0"/>
            </a:endParaRPr>
          </a:p>
        </p:txBody>
      </p:sp>
      <p:pic>
        <p:nvPicPr>
          <p:cNvPr id="8" name="图片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8207" y="3814845"/>
            <a:ext cx="3053120" cy="3053120"/>
          </a:xfrm>
          <a:prstGeom prst="rect">
            <a:avLst/>
          </a:prstGeom>
        </p:spPr>
      </p:pic>
      <p:pic>
        <p:nvPicPr>
          <p:cNvPr id="9" name="图片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71831">
            <a:off x="766825" y="1920595"/>
            <a:ext cx="4517251" cy="6389725"/>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15788" y="-2145806"/>
            <a:ext cx="1083733" cy="1083733"/>
          </a:xfrm>
          <a:prstGeom prst="rect">
            <a:avLst/>
          </a:prstGeom>
        </p:spPr>
      </p:pic>
      <p:sp>
        <p:nvSpPr>
          <p:cNvPr id="21" name="TextBox 71">
            <a:extLst>
              <a:ext uri="{FF2B5EF4-FFF2-40B4-BE49-F238E27FC236}">
                <a16:creationId xmlns:a16="http://schemas.microsoft.com/office/drawing/2014/main" id="{D7F3F48F-B75A-4422-B87E-3A9A98B94B81}"/>
              </a:ext>
            </a:extLst>
          </p:cNvPr>
          <p:cNvSpPr txBox="1"/>
          <p:nvPr/>
        </p:nvSpPr>
        <p:spPr>
          <a:xfrm>
            <a:off x="2354367" y="2035961"/>
            <a:ext cx="7974208" cy="707886"/>
          </a:xfrm>
          <a:prstGeom prst="rect">
            <a:avLst/>
          </a:prstGeom>
          <a:noFill/>
        </p:spPr>
        <p:txBody>
          <a:bodyPr wrap="square" rtlCol="0">
            <a:spAutoFit/>
          </a:bodyPr>
          <a:lstStyle/>
          <a:p>
            <a:pPr algn="ctr"/>
            <a:r>
              <a:rPr lang="en-US" altLang="zh-CN" sz="4000" b="1">
                <a:solidFill>
                  <a:srgbClr val="C00000"/>
                </a:solidFill>
                <a:latin typeface="Cambria" panose="02040503050406030204" pitchFamily="18" charset="0"/>
                <a:ea typeface="Cambria" panose="02040503050406030204" pitchFamily="18" charset="0"/>
                <a:cs typeface="Times New Roman" panose="02020603050405020304" pitchFamily="18" charset="0"/>
              </a:rPr>
              <a:t>CHỦ ĐỀ 11: CÁC SỐ ĐẾN 100 000</a:t>
            </a:r>
            <a:endParaRPr lang="zh-CN" altLang="en-US" sz="4000" b="1" dirty="0">
              <a:solidFill>
                <a:srgbClr val="C00000"/>
              </a:solidFill>
              <a:latin typeface="Cambria" panose="020405030504060302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1057531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2"/>
                </p:tgtEl>
              </p:cMediaNode>
            </p:audio>
          </p:childTnLst>
        </p:cTn>
      </p:par>
    </p:tnLst>
    <p:bldLst>
      <p:bldP spid="37"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Ong</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non</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học</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8085780"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bao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nhiêu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tròn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chục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nghìn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10 000 đ</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10 số</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9 số</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8 số</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7 số</a:t>
            </a: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99 999 là số liền trước của số nào?</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99 998</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100 000</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10 000</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99 100</a:t>
            </a: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liền trước của số 90 000 là số nào?</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8 999</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80 999</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89 999</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99 999</a:t>
            </a:r>
          </a:p>
        </p:txBody>
      </p:sp>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EC6BCE5-CD20-4CAE-A325-E45ED139BA7B}"/>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723307B3-720D-47F9-A1CE-563FC2B3E4E1}"/>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Chọn câu trả lời đúng.</a:t>
            </a:r>
          </a:p>
        </p:txBody>
      </p:sp>
      <p:sp>
        <p:nvSpPr>
          <p:cNvPr id="33" name="TextBox 32">
            <a:extLst>
              <a:ext uri="{FF2B5EF4-FFF2-40B4-BE49-F238E27FC236}">
                <a16:creationId xmlns:a16="http://schemas.microsoft.com/office/drawing/2014/main" id="{461571AB-BCCD-470A-844D-82DACDB12CC5}"/>
              </a:ext>
            </a:extLst>
          </p:cNvPr>
          <p:cNvSpPr txBox="1"/>
          <p:nvPr/>
        </p:nvSpPr>
        <p:spPr>
          <a:xfrm>
            <a:off x="1056640" y="1285260"/>
            <a:ext cx="798576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Số nào dưới đây có chữ số hàng chục nghìn là 1?</a:t>
            </a:r>
          </a:p>
        </p:txBody>
      </p:sp>
      <p:sp>
        <p:nvSpPr>
          <p:cNvPr id="34" name="TextBox 33">
            <a:extLst>
              <a:ext uri="{FF2B5EF4-FFF2-40B4-BE49-F238E27FC236}">
                <a16:creationId xmlns:a16="http://schemas.microsoft.com/office/drawing/2014/main" id="{B9DBFCC2-CEFB-412C-A3B6-5E66D102B24C}"/>
              </a:ext>
            </a:extLst>
          </p:cNvPr>
          <p:cNvSpPr txBox="1"/>
          <p:nvPr/>
        </p:nvSpPr>
        <p:spPr>
          <a:xfrm>
            <a:off x="1056640" y="2026940"/>
            <a:ext cx="1057656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A. 1 000                  B. 100 000                     C. 100                      D. 10 000</a:t>
            </a:r>
          </a:p>
        </p:txBody>
      </p:sp>
      <p:sp>
        <p:nvSpPr>
          <p:cNvPr id="35" name="Oval 34">
            <a:extLst>
              <a:ext uri="{FF2B5EF4-FFF2-40B4-BE49-F238E27FC236}">
                <a16:creationId xmlns:a16="http://schemas.microsoft.com/office/drawing/2014/main" id="{523468D6-42C1-4F70-B727-D499F3327891}"/>
              </a:ext>
            </a:extLst>
          </p:cNvPr>
          <p:cNvSpPr/>
          <p:nvPr/>
        </p:nvSpPr>
        <p:spPr>
          <a:xfrm>
            <a:off x="9438640" y="2026940"/>
            <a:ext cx="609600" cy="624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87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1BA8EA3-4A4F-42A9-A959-2DBDA97B322C}"/>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2</a:t>
            </a:r>
          </a:p>
        </p:txBody>
      </p:sp>
      <p:sp>
        <p:nvSpPr>
          <p:cNvPr id="3" name="TextBox 2">
            <a:extLst>
              <a:ext uri="{FF2B5EF4-FFF2-40B4-BE49-F238E27FC236}">
                <a16:creationId xmlns:a16="http://schemas.microsoft.com/office/drawing/2014/main" id="{3472E326-7AE5-41B4-9736-E3686E2CBC02}"/>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Số?</a:t>
            </a:r>
          </a:p>
        </p:txBody>
      </p:sp>
      <p:sp>
        <p:nvSpPr>
          <p:cNvPr id="15" name="TextBox 14">
            <a:extLst>
              <a:ext uri="{FF2B5EF4-FFF2-40B4-BE49-F238E27FC236}">
                <a16:creationId xmlns:a16="http://schemas.microsoft.com/office/drawing/2014/main" id="{6EEBE3B3-1EE3-4F49-9858-F2C3568A757E}"/>
              </a:ext>
            </a:extLst>
          </p:cNvPr>
          <p:cNvSpPr txBox="1"/>
          <p:nvPr/>
        </p:nvSpPr>
        <p:spPr>
          <a:xfrm>
            <a:off x="1056640" y="1290321"/>
            <a:ext cx="79044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a) 54 766 = 50 000 +                   + 700 + 60 + 6 </a:t>
            </a:r>
          </a:p>
        </p:txBody>
      </p:sp>
      <p:sp>
        <p:nvSpPr>
          <p:cNvPr id="24" name="TextBox 23">
            <a:extLst>
              <a:ext uri="{FF2B5EF4-FFF2-40B4-BE49-F238E27FC236}">
                <a16:creationId xmlns:a16="http://schemas.microsoft.com/office/drawing/2014/main" id="{5D588C74-D078-4198-8227-751F006B8F55}"/>
              </a:ext>
            </a:extLst>
          </p:cNvPr>
          <p:cNvSpPr txBox="1"/>
          <p:nvPr/>
        </p:nvSpPr>
        <p:spPr>
          <a:xfrm>
            <a:off x="4439921" y="1290321"/>
            <a:ext cx="1676398" cy="523220"/>
          </a:xfrm>
          <a:prstGeom prst="rect">
            <a:avLst/>
          </a:prstGeom>
          <a:noFill/>
        </p:spPr>
        <p:txBody>
          <a:bodyPr wrap="square" rtlCol="0">
            <a:spAutoFit/>
          </a:bodyPr>
          <a:lstStyle/>
          <a:p>
            <a:r>
              <a:rPr lang="en-US" sz="2800" b="1" dirty="0">
                <a:solidFill>
                  <a:srgbClr val="C00000"/>
                </a:solidFill>
                <a:latin typeface="Cambria" panose="02040503050406030204" pitchFamily="18" charset="0"/>
                <a:ea typeface="Cambria" panose="02040503050406030204" pitchFamily="18" charset="0"/>
              </a:rPr>
              <a:t>4 000</a:t>
            </a:r>
          </a:p>
        </p:txBody>
      </p:sp>
      <p:sp>
        <p:nvSpPr>
          <p:cNvPr id="25" name="TextBox 24">
            <a:extLst>
              <a:ext uri="{FF2B5EF4-FFF2-40B4-BE49-F238E27FC236}">
                <a16:creationId xmlns:a16="http://schemas.microsoft.com/office/drawing/2014/main" id="{951FA2EA-F02D-4E4A-966F-1F985F86AC94}"/>
              </a:ext>
            </a:extLst>
          </p:cNvPr>
          <p:cNvSpPr txBox="1"/>
          <p:nvPr/>
        </p:nvSpPr>
        <p:spPr>
          <a:xfrm>
            <a:off x="4699000" y="1259543"/>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26" name="TextBox 25">
            <a:extLst>
              <a:ext uri="{FF2B5EF4-FFF2-40B4-BE49-F238E27FC236}">
                <a16:creationId xmlns:a16="http://schemas.microsoft.com/office/drawing/2014/main" id="{819B10FB-C7C0-4326-9480-C39FE91FFD63}"/>
              </a:ext>
            </a:extLst>
          </p:cNvPr>
          <p:cNvSpPr txBox="1"/>
          <p:nvPr/>
        </p:nvSpPr>
        <p:spPr>
          <a:xfrm>
            <a:off x="1056640" y="2133860"/>
            <a:ext cx="79044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b) 15 000 =                + 5 000</a:t>
            </a:r>
          </a:p>
        </p:txBody>
      </p:sp>
      <p:sp>
        <p:nvSpPr>
          <p:cNvPr id="27" name="TextBox 26">
            <a:extLst>
              <a:ext uri="{FF2B5EF4-FFF2-40B4-BE49-F238E27FC236}">
                <a16:creationId xmlns:a16="http://schemas.microsoft.com/office/drawing/2014/main" id="{F4D58F23-4908-4B27-B8F9-A327FD48E5AD}"/>
              </a:ext>
            </a:extLst>
          </p:cNvPr>
          <p:cNvSpPr txBox="1"/>
          <p:nvPr/>
        </p:nvSpPr>
        <p:spPr>
          <a:xfrm>
            <a:off x="1056640" y="2977399"/>
            <a:ext cx="79044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c) 37 059 = 30 000 + 7 000 +             + 9</a:t>
            </a:r>
          </a:p>
        </p:txBody>
      </p:sp>
      <p:sp>
        <p:nvSpPr>
          <p:cNvPr id="28" name="TextBox 27">
            <a:extLst>
              <a:ext uri="{FF2B5EF4-FFF2-40B4-BE49-F238E27FC236}">
                <a16:creationId xmlns:a16="http://schemas.microsoft.com/office/drawing/2014/main" id="{52A5EF1A-D918-404D-8461-36C4D8EF2864}"/>
              </a:ext>
            </a:extLst>
          </p:cNvPr>
          <p:cNvSpPr txBox="1"/>
          <p:nvPr/>
        </p:nvSpPr>
        <p:spPr>
          <a:xfrm>
            <a:off x="1056640" y="3820938"/>
            <a:ext cx="79044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d) 76 205 = 70 000 + 6 000 + 200 + </a:t>
            </a:r>
          </a:p>
        </p:txBody>
      </p:sp>
      <p:sp>
        <p:nvSpPr>
          <p:cNvPr id="29" name="TextBox 28">
            <a:extLst>
              <a:ext uri="{FF2B5EF4-FFF2-40B4-BE49-F238E27FC236}">
                <a16:creationId xmlns:a16="http://schemas.microsoft.com/office/drawing/2014/main" id="{6A71CC33-AFDF-46DF-AACE-633286545692}"/>
              </a:ext>
            </a:extLst>
          </p:cNvPr>
          <p:cNvSpPr txBox="1"/>
          <p:nvPr/>
        </p:nvSpPr>
        <p:spPr>
          <a:xfrm>
            <a:off x="3175000" y="2133860"/>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A467C27D-3156-4D60-9585-4DEEEDF060DC}"/>
              </a:ext>
            </a:extLst>
          </p:cNvPr>
          <p:cNvSpPr txBox="1"/>
          <p:nvPr/>
        </p:nvSpPr>
        <p:spPr>
          <a:xfrm>
            <a:off x="5704840" y="2977399"/>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1" name="TextBox 30">
            <a:extLst>
              <a:ext uri="{FF2B5EF4-FFF2-40B4-BE49-F238E27FC236}">
                <a16:creationId xmlns:a16="http://schemas.microsoft.com/office/drawing/2014/main" id="{D18CFE67-106C-4F06-A245-54058ACC6D58}"/>
              </a:ext>
            </a:extLst>
          </p:cNvPr>
          <p:cNvSpPr txBox="1"/>
          <p:nvPr/>
        </p:nvSpPr>
        <p:spPr>
          <a:xfrm>
            <a:off x="6619240" y="3820938"/>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2" name="TextBox 31">
            <a:extLst>
              <a:ext uri="{FF2B5EF4-FFF2-40B4-BE49-F238E27FC236}">
                <a16:creationId xmlns:a16="http://schemas.microsoft.com/office/drawing/2014/main" id="{9D9B48EA-1E88-404E-A200-50E72E9E006C}"/>
              </a:ext>
            </a:extLst>
          </p:cNvPr>
          <p:cNvSpPr txBox="1"/>
          <p:nvPr/>
        </p:nvSpPr>
        <p:spPr>
          <a:xfrm>
            <a:off x="2860166" y="2146751"/>
            <a:ext cx="1676398" cy="523220"/>
          </a:xfrm>
          <a:prstGeom prst="rect">
            <a:avLst/>
          </a:prstGeom>
          <a:noFill/>
        </p:spPr>
        <p:txBody>
          <a:bodyPr wrap="square" rtlCol="0">
            <a:spAutoFit/>
          </a:bodyPr>
          <a:lstStyle/>
          <a:p>
            <a:r>
              <a:rPr lang="en-US" sz="2800" b="1">
                <a:solidFill>
                  <a:srgbClr val="C00000"/>
                </a:solidFill>
                <a:latin typeface="Cambria" panose="02040503050406030204" pitchFamily="18" charset="0"/>
                <a:ea typeface="Cambria" panose="02040503050406030204" pitchFamily="18" charset="0"/>
              </a:rPr>
              <a:t>10 000</a:t>
            </a:r>
          </a:p>
        </p:txBody>
      </p:sp>
      <p:sp>
        <p:nvSpPr>
          <p:cNvPr id="33" name="TextBox 32">
            <a:extLst>
              <a:ext uri="{FF2B5EF4-FFF2-40B4-BE49-F238E27FC236}">
                <a16:creationId xmlns:a16="http://schemas.microsoft.com/office/drawing/2014/main" id="{61CF60B3-82F7-4D7C-9E4D-32DB3B34FF97}"/>
              </a:ext>
            </a:extLst>
          </p:cNvPr>
          <p:cNvSpPr txBox="1"/>
          <p:nvPr/>
        </p:nvSpPr>
        <p:spPr>
          <a:xfrm>
            <a:off x="5669280" y="3008176"/>
            <a:ext cx="650239" cy="523220"/>
          </a:xfrm>
          <a:prstGeom prst="rect">
            <a:avLst/>
          </a:prstGeom>
          <a:noFill/>
        </p:spPr>
        <p:txBody>
          <a:bodyPr wrap="square" rtlCol="0">
            <a:spAutoFit/>
          </a:bodyPr>
          <a:lstStyle/>
          <a:p>
            <a:r>
              <a:rPr lang="en-US" sz="2800" b="1">
                <a:solidFill>
                  <a:srgbClr val="C00000"/>
                </a:solidFill>
                <a:latin typeface="Cambria" panose="02040503050406030204" pitchFamily="18" charset="0"/>
                <a:ea typeface="Cambria" panose="02040503050406030204" pitchFamily="18" charset="0"/>
              </a:rPr>
              <a:t>50</a:t>
            </a:r>
          </a:p>
        </p:txBody>
      </p:sp>
      <p:sp>
        <p:nvSpPr>
          <p:cNvPr id="34" name="TextBox 33">
            <a:extLst>
              <a:ext uri="{FF2B5EF4-FFF2-40B4-BE49-F238E27FC236}">
                <a16:creationId xmlns:a16="http://schemas.microsoft.com/office/drawing/2014/main" id="{0B32D4AF-9318-4B6D-BA74-7EB1A050A94B}"/>
              </a:ext>
            </a:extLst>
          </p:cNvPr>
          <p:cNvSpPr txBox="1"/>
          <p:nvPr/>
        </p:nvSpPr>
        <p:spPr>
          <a:xfrm>
            <a:off x="6648233" y="3851715"/>
            <a:ext cx="650239" cy="523220"/>
          </a:xfrm>
          <a:prstGeom prst="rect">
            <a:avLst/>
          </a:prstGeom>
          <a:noFill/>
        </p:spPr>
        <p:txBody>
          <a:bodyPr wrap="square" rtlCol="0">
            <a:spAutoFit/>
          </a:bodyPr>
          <a:lstStyle/>
          <a:p>
            <a:r>
              <a:rPr lang="en-US" sz="2800" b="1">
                <a:solidFill>
                  <a:srgbClr val="C0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228904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9" grpId="0" animBg="1"/>
      <p:bldP spid="30" grpId="0" animBg="1"/>
      <p:bldP spid="31" grpId="0" animBg="1"/>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805CD3-35D5-4C96-92A3-97357BAF5379}"/>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3</a:t>
            </a:r>
          </a:p>
        </p:txBody>
      </p:sp>
      <p:sp>
        <p:nvSpPr>
          <p:cNvPr id="3" name="TextBox 2">
            <a:extLst>
              <a:ext uri="{FF2B5EF4-FFF2-40B4-BE49-F238E27FC236}">
                <a16:creationId xmlns:a16="http://schemas.microsoft.com/office/drawing/2014/main" id="{EEC0DC3A-FC1B-4862-BADC-A9A18D2A8B1C}"/>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Đ, S?</a:t>
            </a:r>
          </a:p>
        </p:txBody>
      </p:sp>
      <p:sp>
        <p:nvSpPr>
          <p:cNvPr id="4" name="TextBox 3">
            <a:extLst>
              <a:ext uri="{FF2B5EF4-FFF2-40B4-BE49-F238E27FC236}">
                <a16:creationId xmlns:a16="http://schemas.microsoft.com/office/drawing/2014/main" id="{4ED458FA-DB59-405D-BDEB-0AED00C878D2}"/>
              </a:ext>
            </a:extLst>
          </p:cNvPr>
          <p:cNvSpPr txBox="1"/>
          <p:nvPr/>
        </p:nvSpPr>
        <p:spPr>
          <a:xfrm>
            <a:off x="1056640" y="1293792"/>
            <a:ext cx="10840720" cy="1951368"/>
          </a:xfrm>
          <a:prstGeom prst="rect">
            <a:avLst/>
          </a:prstGeom>
          <a:noFill/>
        </p:spPr>
        <p:txBody>
          <a:bodyPr wrap="square" rtlCol="0">
            <a:spAutoFit/>
          </a:bodyPr>
          <a:lstStyle/>
          <a:p>
            <a:pPr algn="just">
              <a:lnSpc>
                <a:spcPct val="150000"/>
              </a:lnSpc>
            </a:pPr>
            <a:r>
              <a:rPr lang="en-US" sz="2800">
                <a:solidFill>
                  <a:srgbClr val="002060"/>
                </a:solidFill>
                <a:latin typeface="Cambria" panose="02040503050406030204" pitchFamily="18" charset="0"/>
                <a:ea typeface="Cambria" panose="02040503050406030204" pitchFamily="18" charset="0"/>
              </a:rPr>
              <a:t>Trong hội chợ Tết, bác Đức, bác Trí và chú Dũng bốc thăm mã số trúng thưởng. Trong thùng còn lại năm số từ 13 820 đến 13 824. Bác Đức bốc được số 13 824.</a:t>
            </a:r>
          </a:p>
        </p:txBody>
      </p:sp>
      <p:sp>
        <p:nvSpPr>
          <p:cNvPr id="5" name="TextBox 4">
            <a:extLst>
              <a:ext uri="{FF2B5EF4-FFF2-40B4-BE49-F238E27FC236}">
                <a16:creationId xmlns:a16="http://schemas.microsoft.com/office/drawing/2014/main" id="{02D2BF2C-88E6-4C88-A17B-C8C43E69274E}"/>
              </a:ext>
            </a:extLst>
          </p:cNvPr>
          <p:cNvSpPr txBox="1"/>
          <p:nvPr/>
        </p:nvSpPr>
        <p:spPr>
          <a:xfrm>
            <a:off x="1056640" y="3429000"/>
            <a:ext cx="8869680" cy="2597699"/>
          </a:xfrm>
          <a:prstGeom prst="rect">
            <a:avLst/>
          </a:prstGeom>
          <a:noFill/>
        </p:spPr>
        <p:txBody>
          <a:bodyPr wrap="square" rtlCol="0">
            <a:spAutoFit/>
          </a:bodyPr>
          <a:lstStyle/>
          <a:p>
            <a:pPr>
              <a:lnSpc>
                <a:spcPct val="150000"/>
              </a:lnSpc>
            </a:pPr>
            <a:r>
              <a:rPr lang="en-US" sz="2800">
                <a:solidFill>
                  <a:srgbClr val="002060"/>
                </a:solidFill>
                <a:latin typeface="Cambria" panose="02040503050406030204" pitchFamily="18" charset="0"/>
                <a:ea typeface="Cambria" panose="02040503050406030204" pitchFamily="18" charset="0"/>
              </a:rPr>
              <a:t>Như vậy:</a:t>
            </a:r>
          </a:p>
          <a:p>
            <a:pPr marL="514350" indent="-514350">
              <a:lnSpc>
                <a:spcPct val="150000"/>
              </a:lnSpc>
              <a:buAutoNum type="alphaLcParenR"/>
            </a:pPr>
            <a:r>
              <a:rPr lang="en-US" sz="2800">
                <a:solidFill>
                  <a:srgbClr val="002060"/>
                </a:solidFill>
                <a:latin typeface="Cambria" panose="02040503050406030204" pitchFamily="18" charset="0"/>
                <a:ea typeface="Cambria" panose="02040503050406030204" pitchFamily="18" charset="0"/>
              </a:rPr>
              <a:t>Bác Trí không thể bốc được số 13 819.</a:t>
            </a:r>
          </a:p>
          <a:p>
            <a:pPr marL="514350" indent="-514350">
              <a:lnSpc>
                <a:spcPct val="150000"/>
              </a:lnSpc>
              <a:buAutoNum type="alphaLcParenR"/>
            </a:pPr>
            <a:r>
              <a:rPr lang="en-US" sz="2800">
                <a:solidFill>
                  <a:srgbClr val="002060"/>
                </a:solidFill>
                <a:latin typeface="Cambria" panose="02040503050406030204" pitchFamily="18" charset="0"/>
                <a:ea typeface="Cambria" panose="02040503050406030204" pitchFamily="18" charset="0"/>
              </a:rPr>
              <a:t>Chú Dũng chắc chắn bốc được số 13 824.</a:t>
            </a:r>
          </a:p>
          <a:p>
            <a:pPr marL="514350" indent="-514350">
              <a:lnSpc>
                <a:spcPct val="150000"/>
              </a:lnSpc>
              <a:buAutoNum type="alphaLcParenR"/>
            </a:pPr>
            <a:r>
              <a:rPr lang="en-US" sz="2800">
                <a:solidFill>
                  <a:srgbClr val="002060"/>
                </a:solidFill>
                <a:latin typeface="Cambria" panose="02040503050406030204" pitchFamily="18" charset="0"/>
                <a:ea typeface="Cambria" panose="02040503050406030204" pitchFamily="18" charset="0"/>
              </a:rPr>
              <a:t>Chú Dũng có thể bốc được số 13 822.</a:t>
            </a:r>
          </a:p>
        </p:txBody>
      </p:sp>
      <p:sp>
        <p:nvSpPr>
          <p:cNvPr id="12" name="TextBox 11">
            <a:extLst>
              <a:ext uri="{FF2B5EF4-FFF2-40B4-BE49-F238E27FC236}">
                <a16:creationId xmlns:a16="http://schemas.microsoft.com/office/drawing/2014/main" id="{E74C28D8-A347-459A-BDE4-36F7E05E8E50}"/>
              </a:ext>
            </a:extLst>
          </p:cNvPr>
          <p:cNvSpPr txBox="1"/>
          <p:nvPr/>
        </p:nvSpPr>
        <p:spPr>
          <a:xfrm>
            <a:off x="8244840" y="3993996"/>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3B98041A-9FAF-4621-B5C3-5FBA45CE0971}"/>
              </a:ext>
            </a:extLst>
          </p:cNvPr>
          <p:cNvSpPr txBox="1"/>
          <p:nvPr/>
        </p:nvSpPr>
        <p:spPr>
          <a:xfrm>
            <a:off x="8244840" y="4727413"/>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70D55AF-7302-48A0-AEA5-885ADC703369}"/>
              </a:ext>
            </a:extLst>
          </p:cNvPr>
          <p:cNvSpPr txBox="1"/>
          <p:nvPr/>
        </p:nvSpPr>
        <p:spPr>
          <a:xfrm>
            <a:off x="8244840" y="5441923"/>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93893AFC-C9C6-476E-B320-7602AC4CB9A7}"/>
              </a:ext>
            </a:extLst>
          </p:cNvPr>
          <p:cNvSpPr txBox="1"/>
          <p:nvPr/>
        </p:nvSpPr>
        <p:spPr>
          <a:xfrm>
            <a:off x="8244840" y="4002743"/>
            <a:ext cx="579120" cy="584775"/>
          </a:xfrm>
          <a:prstGeom prst="rect">
            <a:avLst/>
          </a:prstGeom>
          <a:noFill/>
          <a:ln>
            <a:solidFill>
              <a:schemeClr val="tx1"/>
            </a:solidFill>
          </a:ln>
        </p:spPr>
        <p:txBody>
          <a:bodyPr wrap="square" rtlCol="0">
            <a:spAutoFit/>
          </a:bodyPr>
          <a:lstStyle/>
          <a:p>
            <a:pPr algn="ctr"/>
            <a:r>
              <a:rPr lang="en-US" sz="3200" b="1" dirty="0">
                <a:solidFill>
                  <a:srgbClr val="C00000"/>
                </a:solidFill>
                <a:latin typeface="Cambria" panose="02040503050406030204" pitchFamily="18" charset="0"/>
                <a:ea typeface="Cambria" panose="02040503050406030204" pitchFamily="18" charset="0"/>
              </a:rPr>
              <a:t>Đ</a:t>
            </a:r>
          </a:p>
        </p:txBody>
      </p:sp>
      <p:sp>
        <p:nvSpPr>
          <p:cNvPr id="16" name="TextBox 15">
            <a:extLst>
              <a:ext uri="{FF2B5EF4-FFF2-40B4-BE49-F238E27FC236}">
                <a16:creationId xmlns:a16="http://schemas.microsoft.com/office/drawing/2014/main" id="{80BAB80B-6708-422F-81A7-A320E63DB4CE}"/>
              </a:ext>
            </a:extLst>
          </p:cNvPr>
          <p:cNvSpPr txBox="1"/>
          <p:nvPr/>
        </p:nvSpPr>
        <p:spPr>
          <a:xfrm>
            <a:off x="8244840" y="4727412"/>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S</a:t>
            </a:r>
          </a:p>
        </p:txBody>
      </p:sp>
      <p:sp>
        <p:nvSpPr>
          <p:cNvPr id="17" name="TextBox 16">
            <a:extLst>
              <a:ext uri="{FF2B5EF4-FFF2-40B4-BE49-F238E27FC236}">
                <a16:creationId xmlns:a16="http://schemas.microsoft.com/office/drawing/2014/main" id="{DDA5F5A5-C0FB-42D4-B7FD-F96CDFF1F462}"/>
              </a:ext>
            </a:extLst>
          </p:cNvPr>
          <p:cNvSpPr txBox="1"/>
          <p:nvPr/>
        </p:nvSpPr>
        <p:spPr>
          <a:xfrm>
            <a:off x="8244840" y="5441922"/>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176311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EBA3446-D6A6-419B-B278-5D02E98936DD}"/>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4</a:t>
            </a:r>
          </a:p>
        </p:txBody>
      </p:sp>
      <p:sp>
        <p:nvSpPr>
          <p:cNvPr id="3" name="TextBox 2">
            <a:extLst>
              <a:ext uri="{FF2B5EF4-FFF2-40B4-BE49-F238E27FC236}">
                <a16:creationId xmlns:a16="http://schemas.microsoft.com/office/drawing/2014/main" id="{AC9C4CA3-F6A3-4A51-80CF-63A9F27DF739}"/>
              </a:ext>
            </a:extLst>
          </p:cNvPr>
          <p:cNvSpPr txBox="1"/>
          <p:nvPr/>
        </p:nvSpPr>
        <p:spPr>
          <a:xfrm>
            <a:off x="1097280" y="314960"/>
            <a:ext cx="10850880" cy="1951368"/>
          </a:xfrm>
          <a:prstGeom prst="rect">
            <a:avLst/>
          </a:prstGeom>
          <a:noFill/>
        </p:spPr>
        <p:txBody>
          <a:bodyPr wrap="square" rtlCol="0">
            <a:spAutoFit/>
          </a:bodyPr>
          <a:lstStyle/>
          <a:p>
            <a:pPr algn="just">
              <a:lnSpc>
                <a:spcPct val="150000"/>
              </a:lnSpc>
            </a:pPr>
            <a:r>
              <a:rPr lang="en-US" sz="2800">
                <a:solidFill>
                  <a:srgbClr val="002060"/>
                </a:solidFill>
                <a:latin typeface="Cambria" panose="02040503050406030204" pitchFamily="18" charset="0"/>
                <a:ea typeface="Cambria" panose="02040503050406030204" pitchFamily="18" charset="0"/>
              </a:rPr>
              <a:t>Người ta đóng số lên các khung xe đạp. Các khung xe đạp đã được đóng số từ 1 đến 99 997. Hỏi ba khung xe tiếp theo sẽ được đóng số nào?</a:t>
            </a:r>
          </a:p>
        </p:txBody>
      </p:sp>
      <p:sp>
        <p:nvSpPr>
          <p:cNvPr id="9" name="TextBox 8">
            <a:extLst>
              <a:ext uri="{FF2B5EF4-FFF2-40B4-BE49-F238E27FC236}">
                <a16:creationId xmlns:a16="http://schemas.microsoft.com/office/drawing/2014/main" id="{9479247D-A33A-4CBB-B9B9-9D466B43FE21}"/>
              </a:ext>
            </a:extLst>
          </p:cNvPr>
          <p:cNvSpPr txBox="1"/>
          <p:nvPr/>
        </p:nvSpPr>
        <p:spPr>
          <a:xfrm>
            <a:off x="975360" y="2640305"/>
            <a:ext cx="11348720" cy="1305037"/>
          </a:xfrm>
          <a:prstGeom prst="rect">
            <a:avLst/>
          </a:prstGeom>
          <a:noFill/>
        </p:spPr>
        <p:txBody>
          <a:bodyPr wrap="square" rtlCol="0">
            <a:spAutoFit/>
          </a:bodyPr>
          <a:lstStyle/>
          <a:p>
            <a:pPr algn="just">
              <a:lnSpc>
                <a:spcPct val="150000"/>
              </a:lnSpc>
            </a:pPr>
            <a:r>
              <a:rPr lang="en-US" sz="2800" b="1">
                <a:solidFill>
                  <a:srgbClr val="C00000"/>
                </a:solidFill>
                <a:latin typeface="Cambria" panose="02040503050406030204" pitchFamily="18" charset="0"/>
                <a:ea typeface="Cambria" panose="02040503050406030204" pitchFamily="18" charset="0"/>
              </a:rPr>
              <a:t>Trả lời:</a:t>
            </a:r>
          </a:p>
          <a:p>
            <a:pPr algn="just">
              <a:lnSpc>
                <a:spcPct val="150000"/>
              </a:lnSpc>
            </a:pPr>
            <a:r>
              <a:rPr lang="en-US" sz="2800" b="1">
                <a:solidFill>
                  <a:srgbClr val="C00000"/>
                </a:solidFill>
                <a:latin typeface="Cambria" panose="02040503050406030204" pitchFamily="18" charset="0"/>
                <a:ea typeface="Cambria" panose="02040503050406030204" pitchFamily="18" charset="0"/>
              </a:rPr>
              <a:t>Ba khung xe tiếp theo sẽ được đóng số 99 998, 99 999 và 100 000.</a:t>
            </a:r>
          </a:p>
        </p:txBody>
      </p:sp>
    </p:spTree>
    <p:extLst>
      <p:ext uri="{BB962C8B-B14F-4D97-AF65-F5344CB8AC3E}">
        <p14:creationId xmlns:p14="http://schemas.microsoft.com/office/powerpoint/2010/main" val="12746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8377909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352</Words>
  <Application>Microsoft Office PowerPoint</Application>
  <PresentationFormat>Widescreen</PresentationFormat>
  <Paragraphs>58</Paragraphs>
  <Slides>9</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Bui</dc:creator>
  <cp:lastModifiedBy>Administrator</cp:lastModifiedBy>
  <cp:revision>12</cp:revision>
  <dcterms:created xsi:type="dcterms:W3CDTF">2023-01-15T15:22:17Z</dcterms:created>
  <dcterms:modified xsi:type="dcterms:W3CDTF">2023-03-15T03:08:56Z</dcterms:modified>
</cp:coreProperties>
</file>