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9"/>
  </p:notesMasterIdLst>
  <p:sldIdLst>
    <p:sldId id="445" r:id="rId3"/>
    <p:sldId id="495" r:id="rId4"/>
    <p:sldId id="497" r:id="rId5"/>
    <p:sldId id="498" r:id="rId6"/>
    <p:sldId id="500" r:id="rId7"/>
    <p:sldId id="502" r:id="rId8"/>
    <p:sldId id="283" r:id="rId9"/>
    <p:sldId id="515" r:id="rId10"/>
    <p:sldId id="488" r:id="rId11"/>
    <p:sldId id="503" r:id="rId12"/>
    <p:sldId id="385" r:id="rId13"/>
    <p:sldId id="467" r:id="rId14"/>
    <p:sldId id="508" r:id="rId15"/>
    <p:sldId id="516" r:id="rId16"/>
    <p:sldId id="504" r:id="rId17"/>
    <p:sldId id="469" r:id="rId18"/>
    <p:sldId id="490" r:id="rId19"/>
    <p:sldId id="517" r:id="rId20"/>
    <p:sldId id="505" r:id="rId21"/>
    <p:sldId id="478" r:id="rId22"/>
    <p:sldId id="512" r:id="rId23"/>
    <p:sldId id="526" r:id="rId24"/>
    <p:sldId id="518" r:id="rId25"/>
    <p:sldId id="506" r:id="rId26"/>
    <p:sldId id="470" r:id="rId27"/>
    <p:sldId id="511" r:id="rId28"/>
    <p:sldId id="472" r:id="rId29"/>
    <p:sldId id="521" r:id="rId30"/>
    <p:sldId id="524" r:id="rId31"/>
    <p:sldId id="525" r:id="rId32"/>
    <p:sldId id="522" r:id="rId33"/>
    <p:sldId id="523" r:id="rId34"/>
    <p:sldId id="520" r:id="rId35"/>
    <p:sldId id="293" r:id="rId36"/>
    <p:sldId id="507" r:id="rId37"/>
    <p:sldId id="277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1E8D5"/>
    <a:srgbClr val="F7F0DD"/>
    <a:srgbClr val="EFE8D6"/>
    <a:srgbClr val="ECE1CE"/>
    <a:srgbClr val="FAF4E2"/>
    <a:srgbClr val="FE9744"/>
    <a:srgbClr val="90D2DC"/>
    <a:srgbClr val="B2E2A7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>
        <p:scale>
          <a:sx n="66" d="100"/>
          <a:sy n="66" d="100"/>
        </p:scale>
        <p:origin x="1746" y="918"/>
      </p:cViewPr>
      <p:guideLst>
        <p:guide orient="horz" pos="2143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dịp</a:t>
            </a:r>
            <a:r>
              <a:rPr lang="en-US" baseline="0" dirty="0" smtClean="0"/>
              <a:t> Noel. Theo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</a:t>
            </a:r>
            <a:r>
              <a:rPr lang="en-US" baseline="0" dirty="0" smtClean="0"/>
              <a:t> Noel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!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noel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</a:t>
            </a:r>
            <a:r>
              <a:rPr lang="en-US" baseline="0" dirty="0" smtClean="0"/>
              <a:t> noel qua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3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Bài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Các</a:t>
            </a:r>
            <a:r>
              <a:rPr lang="en-US" baseline="0" dirty="0" smtClean="0"/>
              <a:t> con dung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thước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Mời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400" dirty="0" err="1" smtClean="0"/>
              <a:t>Bài</a:t>
            </a:r>
            <a:r>
              <a:rPr lang="en-US" sz="1400" baseline="0" dirty="0" smtClean="0"/>
              <a:t> 3 </a:t>
            </a:r>
            <a:r>
              <a:rPr lang="en-US" sz="1400" baseline="0" dirty="0" err="1" smtClean="0"/>
              <a:t>củng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cố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cho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kiến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thức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gì</a:t>
            </a:r>
            <a:r>
              <a:rPr lang="en-US" sz="1400" baseline="0" dirty="0" smtClean="0"/>
              <a:t>?(</a:t>
            </a:r>
            <a:r>
              <a:rPr lang="en-US" sz="1400" baseline="0" dirty="0" err="1" smtClean="0"/>
              <a:t>Bài</a:t>
            </a:r>
            <a:r>
              <a:rPr lang="en-US" sz="1400" baseline="0" dirty="0" smtClean="0"/>
              <a:t> 3 </a:t>
            </a:r>
            <a:r>
              <a:rPr lang="en-US" sz="1400" baseline="0" dirty="0" err="1" smtClean="0"/>
              <a:t>giúp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biết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xác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định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từ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nghi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vấn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trong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sz="1400" baseline="0" dirty="0" err="1" smtClean="0"/>
              <a:t>Các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từ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nghi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vấn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thường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nằm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vị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trí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nào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trong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 smtClean="0"/>
              <a:t>Con </a:t>
            </a:r>
            <a:r>
              <a:rPr lang="en-US" sz="1400" dirty="0" err="1" smtClean="0"/>
              <a:t>có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nhận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xét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gì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về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nội</a:t>
            </a:r>
            <a:r>
              <a:rPr lang="en-US" sz="1400" baseline="0" dirty="0" smtClean="0"/>
              <a:t> dung 3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này</a:t>
            </a:r>
            <a:r>
              <a:rPr lang="en-US" sz="1400" baseline="0" dirty="0" smtClean="0"/>
              <a:t>? *</a:t>
            </a:r>
            <a:r>
              <a:rPr lang="en-US" sz="1400" baseline="0" dirty="0" err="1" smtClean="0"/>
              <a:t>Nội</a:t>
            </a:r>
            <a:r>
              <a:rPr lang="en-US" sz="1400" baseline="0" dirty="0" smtClean="0"/>
              <a:t> dung 3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giống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nhau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nhưng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diễn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đạt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khác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nhau</a:t>
            </a:r>
            <a:r>
              <a:rPr lang="en-US" sz="1400" baseline="0" dirty="0" smtClean="0"/>
              <a:t>. Qua </a:t>
            </a:r>
            <a:r>
              <a:rPr lang="en-US" sz="1400" baseline="0" dirty="0" err="1" smtClean="0"/>
              <a:t>bài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tập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này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cô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cũng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muốn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lưu</a:t>
            </a:r>
            <a:r>
              <a:rPr lang="en-US" sz="1400" baseline="0" dirty="0" smtClean="0"/>
              <a:t> ý </a:t>
            </a:r>
            <a:r>
              <a:rPr lang="en-US" sz="1400" baseline="0" dirty="0" err="1" smtClean="0"/>
              <a:t>với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khi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đặt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viết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văn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Từ</a:t>
            </a:r>
            <a:r>
              <a:rPr lang="en-US" sz="1400" baseline="0" dirty="0" smtClean="0"/>
              <a:t> 1 </a:t>
            </a:r>
            <a:r>
              <a:rPr lang="en-US" sz="1400" baseline="0" dirty="0" err="1" smtClean="0"/>
              <a:t>nội</a:t>
            </a:r>
            <a:r>
              <a:rPr lang="en-US" sz="1400" baseline="0" dirty="0" smtClean="0"/>
              <a:t> dung, </a:t>
            </a:r>
            <a:r>
              <a:rPr lang="en-US" sz="1400" baseline="0" dirty="0" err="1" smtClean="0"/>
              <a:t>chúng</a:t>
            </a:r>
            <a:r>
              <a:rPr lang="en-US" sz="1400" baseline="0" dirty="0" smtClean="0"/>
              <a:t> ta </a:t>
            </a:r>
            <a:r>
              <a:rPr lang="en-US" sz="1400" baseline="0" dirty="0" err="1" smtClean="0"/>
              <a:t>có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thể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có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nhiều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diễn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đạt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khác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nhau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văn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của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chúng</a:t>
            </a:r>
            <a:r>
              <a:rPr lang="en-US" sz="1400" baseline="0" dirty="0" smtClean="0"/>
              <a:t> ta hay </a:t>
            </a:r>
            <a:r>
              <a:rPr lang="en-US" sz="1400" baseline="0" dirty="0" err="1" smtClean="0"/>
              <a:t>hơn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sinh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động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hơn</a:t>
            </a:r>
            <a:r>
              <a:rPr lang="en-US" sz="1400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aseline="0" dirty="0" smtClean="0"/>
              <a:t>Qua </a:t>
            </a:r>
            <a:r>
              <a:rPr lang="en-US" sz="1400" baseline="0" dirty="0" err="1" smtClean="0"/>
              <a:t>bài</a:t>
            </a:r>
            <a:r>
              <a:rPr lang="en-US" sz="1400" baseline="0" dirty="0" smtClean="0"/>
              <a:t> 3 con </a:t>
            </a:r>
            <a:r>
              <a:rPr lang="en-US" sz="1400" baseline="0" dirty="0" err="1" smtClean="0"/>
              <a:t>đã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biết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cách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xác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định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từ</a:t>
            </a:r>
            <a:r>
              <a:rPr lang="en-US" sz="1400" baseline="0" dirty="0" smtClean="0"/>
              <a:t> , </a:t>
            </a:r>
            <a:r>
              <a:rPr lang="en-US" sz="1400" baseline="0" dirty="0" err="1" smtClean="0"/>
              <a:t>cặp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từ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nghi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vấn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trong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. </a:t>
            </a:r>
            <a:r>
              <a:rPr lang="en-US" sz="1400" baseline="0" dirty="0" err="1" smtClean="0"/>
              <a:t>Đó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là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một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trong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những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dấu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hiệu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chúng</a:t>
            </a:r>
            <a:r>
              <a:rPr lang="en-US" sz="1400" baseline="0" dirty="0" smtClean="0"/>
              <a:t> ta </a:t>
            </a:r>
            <a:r>
              <a:rPr lang="en-US" sz="1400" baseline="0" dirty="0" err="1" smtClean="0"/>
              <a:t>nhận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biết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hỏi</a:t>
            </a:r>
            <a:r>
              <a:rPr lang="en-US" sz="1400" baseline="0" dirty="0" smtClean="0"/>
              <a:t>.</a:t>
            </a:r>
            <a:endParaRPr lang="en-US" sz="1400" dirty="0" smtClean="0"/>
          </a:p>
          <a:p>
            <a:pPr marL="171450" indent="-171450">
              <a:buFontTx/>
              <a:buChar char="-"/>
            </a:pPr>
            <a:endParaRPr lang="en-US" sz="1400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1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Qua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3, con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. 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Chụp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sẻ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4, con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vẹn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0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5:    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Qua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LTVC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quay về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49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3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0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quay về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Bài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đậm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a,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? 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mạnh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ta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9.png"/><Relationship Id="rId4" Type="http://schemas.openxmlformats.org/officeDocument/2006/relationships/audio" Target="../media/media4.mp3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18" y="2216727"/>
            <a:ext cx="10764982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5382" y="1225049"/>
            <a:ext cx="9550400" cy="19833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4072" y="3319241"/>
            <a:ext cx="860367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3200" b="1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81943" y="400912"/>
            <a:ext cx="9028113" cy="126365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1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7"/>
    </mc:Choice>
    <mc:Fallback xmlns="">
      <p:transition spd="slow" advTm="3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33120" y="1061085"/>
            <a:ext cx="1035875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hỏi cho các bộ phận câu được in đậm dưới đây: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6422" y="2147087"/>
            <a:ext cx="8041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1" y="27066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1" y="3225800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1" y="37734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077949" y="1572094"/>
            <a:ext cx="849743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5770" y="561601"/>
            <a:ext cx="8041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0" y="2197143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0" y="3805835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0" y="4932297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99871" y="1071352"/>
            <a:ext cx="525308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Hăng hái nhất và khỏe nhất là ai 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Ai hăng hái nhất và khoẻ nhất?</a:t>
            </a:r>
          </a:p>
        </p:txBody>
      </p:sp>
      <p:sp>
        <p:nvSpPr>
          <p:cNvPr id="4" name="Cloud 3"/>
          <p:cNvSpPr/>
          <p:nvPr/>
        </p:nvSpPr>
        <p:spPr>
          <a:xfrm>
            <a:off x="6052008" y="2412652"/>
            <a:ext cx="5690049" cy="23228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902795" y="2028077"/>
            <a:ext cx="5839261" cy="361797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370176" y="2687577"/>
            <a:ext cx="540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vấn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gạch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chân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in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ghiêng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vi-VN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37696" y="542675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11973" y="830177"/>
            <a:ext cx="6425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902795" y="549831"/>
            <a:ext cx="2128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21341 0.00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1"/>
      <p:bldP spid="13" grpId="1"/>
      <p:bldP spid="14" grpId="1"/>
      <p:bldP spid="8" grpId="0" uiExpand="1" build="allAtOnce"/>
      <p:bldP spid="4" grpId="1" animBg="1"/>
      <p:bldP spid="4" grpId="3" animBg="1"/>
      <p:bldP spid="5" grpId="1" animBg="1"/>
      <p:bldP spid="5" grpId="2" animBg="1"/>
      <p:bldP spid="6" grpId="1"/>
      <p:bldP spid="2" grpId="0"/>
      <p:bldP spid="2" grpId="1"/>
      <p:bldP spid="2" grpId="2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5771" y="560857"/>
            <a:ext cx="8041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0" y="2197143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0" y="3805835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0" y="4932297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99871" y="1071352"/>
            <a:ext cx="525308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Hăng hái nhất và khỏe nhất là ai 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Ai hăng hái nhất và khoẻ nhất?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72657" y="267937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-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72657" y="32338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-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? 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572657" y="4355729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- </a:t>
            </a:r>
            <a:r>
              <a:rPr lang="en-US" altLang="en-US" sz="2800" dirty="0" err="1"/>
              <a:t>Bến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cảng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thế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?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572657" y="5455517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cs typeface="Times New Roman" panose="02020603050405020304" pitchFamily="18" charset="0"/>
              </a:rPr>
              <a:t>Bọn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xóm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cs typeface="Times New Roman" panose="02020603050405020304" pitchFamily="18" charset="0"/>
              </a:rPr>
              <a:t>thả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diều</a:t>
            </a:r>
            <a:r>
              <a:rPr lang="en-US" altLang="en-US" sz="2800" dirty="0"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Cloud 3"/>
          <p:cNvSpPr/>
          <p:nvPr/>
        </p:nvSpPr>
        <p:spPr>
          <a:xfrm>
            <a:off x="8418195" y="264795"/>
            <a:ext cx="3638550" cy="23228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câu hỏi chính xác con cần lưu ý điều gì?</a:t>
            </a:r>
          </a:p>
        </p:txBody>
      </p:sp>
      <p:sp>
        <p:nvSpPr>
          <p:cNvPr id="5" name="Cloud 4"/>
          <p:cNvSpPr/>
          <p:nvPr/>
        </p:nvSpPr>
        <p:spPr>
          <a:xfrm>
            <a:off x="7596390" y="278132"/>
            <a:ext cx="4806315" cy="232283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981950" y="794385"/>
            <a:ext cx="47650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câu hỏi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 xác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cần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lưu ý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nội dung: liên quan đến câu cho trước.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Hình thức: thêm các từ nghi vấn.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3" name="Rectangle 2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899077" y="3210869"/>
            <a:ext cx="10715804" cy="910467"/>
            <a:chOff x="-8052" y="1747250"/>
            <a:chExt cx="8976506" cy="910989"/>
          </a:xfrm>
          <a:solidFill>
            <a:srgbClr val="FE9744"/>
          </a:solidFill>
        </p:grpSpPr>
        <p:sp>
          <p:nvSpPr>
            <p:cNvPr id="6" name="Rectangle 5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13926" y="481205"/>
            <a:ext cx="7281092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4549886"/>
            <a:ext cx="10715804" cy="910467"/>
            <a:chOff x="-8052" y="1747250"/>
            <a:chExt cx="8976506" cy="910989"/>
          </a:xfrm>
          <a:solidFill>
            <a:srgbClr val="F1E8D5"/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39" y="4592597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81943" y="400912"/>
            <a:ext cx="9028113" cy="12636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2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7"/>
    </mc:Choice>
    <mc:Fallback xmlns="">
      <p:transition spd="slow" advTm="3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>
                <a:cs typeface="Times New Roman" panose="02020603050405020304" pitchFamily="18" charset="0"/>
              </a:rPr>
              <a:t>3.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Tìm từ nghi vấn trong những câu hỏi dưới đây: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658610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a)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b)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phải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c)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 à?</a:t>
            </a:r>
          </a:p>
        </p:txBody>
      </p:sp>
      <p:sp>
        <p:nvSpPr>
          <p:cNvPr id="4" name="Cloud 3"/>
          <p:cNvSpPr/>
          <p:nvPr/>
        </p:nvSpPr>
        <p:spPr>
          <a:xfrm>
            <a:off x="8985250" y="31750"/>
            <a:ext cx="2980690" cy="104203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SGK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43564" y="1570182"/>
            <a:ext cx="1921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>
                <a:cs typeface="Times New Roman" panose="02020603050405020304" pitchFamily="18" charset="0"/>
              </a:rPr>
              <a:t>3.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Tìm từ nghi vấn trong những câu hỏi dưới đây: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658610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a)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b)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c)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0000"/>
                </a:solidFill>
              </a:rPr>
              <a:t>à</a:t>
            </a:r>
            <a:r>
              <a:rPr lang="en-US" altLang="en-US" sz="3200" dirty="0"/>
              <a:t>?</a:t>
            </a:r>
          </a:p>
        </p:txBody>
      </p:sp>
      <p:sp>
        <p:nvSpPr>
          <p:cNvPr id="4" name="Pentagon 3"/>
          <p:cNvSpPr/>
          <p:nvPr/>
        </p:nvSpPr>
        <p:spPr>
          <a:xfrm>
            <a:off x="595175" y="4970145"/>
            <a:ext cx="11146790" cy="849630"/>
          </a:xfrm>
          <a:prstGeom prst="homePlate">
            <a:avLst/>
          </a:prstGeom>
          <a:solidFill>
            <a:srgbClr val="FE97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Câu hỏi thường có các từ nghi vấn hoặc các cặp từ nghi vấn</a:t>
            </a:r>
          </a:p>
          <a:p>
            <a:pPr algn="ctr"/>
            <a:r>
              <a:rPr lang="vi-VN" altLang="en-US" sz="2800">
                <a:solidFill>
                  <a:schemeClr val="tx1"/>
                </a:solidFill>
              </a:rPr>
              <a:t> (có phải... không, phải không, à, ai, gì, nào, sao, không,...)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3" name="Rectangle 2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899077" y="3210869"/>
            <a:ext cx="10715804" cy="910467"/>
            <a:chOff x="-8052" y="1747250"/>
            <a:chExt cx="8976506" cy="910989"/>
          </a:xfrm>
          <a:solidFill>
            <a:srgbClr val="FE9744"/>
          </a:solidFill>
        </p:grpSpPr>
        <p:sp>
          <p:nvSpPr>
            <p:cNvPr id="6" name="Rectangle 5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13926" y="481205"/>
            <a:ext cx="7281092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4549886"/>
            <a:ext cx="10715804" cy="910467"/>
            <a:chOff x="-8052" y="1747250"/>
            <a:chExt cx="8976506" cy="910989"/>
          </a:xfrm>
          <a:solidFill>
            <a:srgbClr val="F1E8D5"/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39" y="4592597"/>
            <a:ext cx="1346487" cy="1795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24342" y="257813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81943" y="400912"/>
            <a:ext cx="9028113" cy="12636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3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7"/>
    </mc:Choice>
    <mc:Fallback xmlns="">
      <p:transition spd="slow" advTm="3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81943" y="400912"/>
            <a:ext cx="9028113" cy="12636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6197" y="1281789"/>
            <a:ext cx="4050722" cy="5400963"/>
          </a:xfrm>
          <a:prstGeom prst="rect">
            <a:avLst/>
          </a:prstGeom>
        </p:spPr>
      </p:pic>
      <p:pic>
        <p:nvPicPr>
          <p:cNvPr id="5" name="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11345" y="603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812578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cs typeface="Times New Roman" panose="02020603050405020304" pitchFamily="18" charset="0"/>
              </a:rPr>
              <a:t>4.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cs typeface="Times New Roman" panose="02020603050405020304" pitchFamily="18" charset="0"/>
              </a:rPr>
              <a:t>Với mỗi từ hoặc cặp từ nghi vấn vừa tìm được, đặt một câu hỏi: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902621"/>
            <a:ext cx="93580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a)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..............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b) </a:t>
            </a:r>
            <a:r>
              <a:rPr lang="en-US" altLang="en-US" sz="3200" dirty="0" smtClean="0"/>
              <a:t>…………...,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c) </a:t>
            </a:r>
            <a:r>
              <a:rPr lang="en-US" altLang="en-US" sz="3200" dirty="0" smtClean="0"/>
              <a:t>.............................</a:t>
            </a:r>
            <a:r>
              <a:rPr lang="en-US" altLang="en-US" sz="3200" dirty="0">
                <a:solidFill>
                  <a:srgbClr val="FF0000"/>
                </a:solidFill>
              </a:rPr>
              <a:t>à</a:t>
            </a:r>
            <a:r>
              <a:rPr lang="en-US" altLang="en-US" sz="3200" dirty="0"/>
              <a:t>?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64972" y="4310743"/>
            <a:ext cx="7391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 smtClean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93372" y="4313136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4" name="Cloud 3"/>
          <p:cNvSpPr/>
          <p:nvPr/>
        </p:nvSpPr>
        <p:spPr>
          <a:xfrm>
            <a:off x="8985250" y="31750"/>
            <a:ext cx="2980690" cy="7810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VỞ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32364" y="1283855"/>
            <a:ext cx="5689600" cy="9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41237" y="1801092"/>
            <a:ext cx="1921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77255" y="1926016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a)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b)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không</a:t>
            </a:r>
            <a:r>
              <a:rPr lang="en-US" altLang="en-US" sz="3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c)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Nung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0000"/>
                </a:solidFill>
              </a:rPr>
              <a:t>à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20" grpId="0"/>
      <p:bldP spid="4" grpId="0" animBg="1"/>
      <p:bldP spid="1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515" y="775678"/>
            <a:ext cx="1056639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00" b="1" cap="none" spc="0" dirty="0" smtClean="0">
              <a:ln/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457200" indent="-457200">
              <a:buFontTx/>
              <a:buChar char="-"/>
            </a:pP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1" y="499906"/>
            <a:ext cx="5268685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cap="none" spc="0" dirty="0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cap="none" spc="0" dirty="0" smtClean="0">
              <a:ln/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457200" indent="-457200">
              <a:buFontTx/>
              <a:buChar char="-"/>
            </a:pP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" y="222409"/>
            <a:ext cx="5569630" cy="317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8229" y="2876916"/>
            <a:ext cx="20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Chi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94" y="3541543"/>
            <a:ext cx="5438507" cy="3080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4401" y="6050850"/>
            <a:ext cx="20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dirty="0" err="1" smtClean="0"/>
              <a:t>Huy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45" y="3305544"/>
            <a:ext cx="6197599" cy="3552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30971" y="6252669"/>
            <a:ext cx="20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dirty="0" err="1" smtClean="0"/>
              <a:t>Thaor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3" name="Rectangle 2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899077" y="3210869"/>
            <a:ext cx="10715804" cy="910467"/>
            <a:chOff x="-8052" y="1747250"/>
            <a:chExt cx="8976506" cy="910989"/>
          </a:xfrm>
          <a:solidFill>
            <a:srgbClr val="FE9744"/>
          </a:solidFill>
        </p:grpSpPr>
        <p:sp>
          <p:nvSpPr>
            <p:cNvPr id="6" name="Rectangle 5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13926" y="481205"/>
            <a:ext cx="7281092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4549886"/>
            <a:ext cx="10715804" cy="910467"/>
            <a:chOff x="-8052" y="1747250"/>
            <a:chExt cx="8976506" cy="910989"/>
          </a:xfrm>
          <a:solidFill>
            <a:srgbClr val="F1E8D5"/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719" y="5737565"/>
            <a:ext cx="840326" cy="1120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24342" y="257813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2901" y="3973066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81943" y="400912"/>
            <a:ext cx="9028113" cy="12636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4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7"/>
    </mc:Choice>
    <mc:Fallback xmlns="">
      <p:transition spd="slow" advTm="3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885" y="565835"/>
            <a:ext cx="10653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5. Trong các câu dưới đây, câu nào không phải là câu hỏi và không được dùng dấu chấm hỏi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(Đ), Sai (S)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211310" y="-137120"/>
            <a:ext cx="2980690" cy="82486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SGK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7083" y="1989963"/>
            <a:ext cx="1049909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600" dirty="0"/>
              <a:t>a) Bạn có thích chơi diều không?                             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b) Tôi không biết bạn có thích chơi diều không?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c) Hãy cho biết bạn thích trò chơi nào nhất 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d) Ai dạy bạn làm đèn ông sao đấy?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e) Thử xem ai khéo tay hơn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9714" y="2177519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9051" y="2961701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41386" y="3830787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3552" y="4599850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29714" y="5438331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885" y="565835"/>
            <a:ext cx="10653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5. Trong các câu dưới đây, câu nào không phải là câu hỏi và không được dùng dấu chấm hỏi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(Đ), Sai (S)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7083" y="1989963"/>
            <a:ext cx="1049909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600" dirty="0"/>
              <a:t>a) Bạn có thích chơi diều không?                             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b) Tôi không biết bạn có thích chơi diều không?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c) Hãy cho biết bạn thích trò chơi nào nhất 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d) Ai dạy bạn làm đèn ông sao đấy?</a:t>
            </a:r>
          </a:p>
          <a:p>
            <a:pPr>
              <a:lnSpc>
                <a:spcPct val="150000"/>
              </a:lnSpc>
            </a:pPr>
            <a:r>
              <a:rPr lang="vi-VN" altLang="en-US" sz="3600" dirty="0"/>
              <a:t>e) Thử xem ai khéo tay hơn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37539" y="2135495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47959" y="2863242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3300"/>
                </a:solidFill>
              </a:rPr>
              <a:t>S</a:t>
            </a:r>
            <a:endParaRPr lang="en-US" sz="4800" dirty="0">
              <a:solidFill>
                <a:srgbClr val="FF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5906" y="3758021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3300"/>
                </a:solidFill>
              </a:rPr>
              <a:t>S</a:t>
            </a:r>
            <a:endParaRPr lang="en-US" sz="4800" dirty="0">
              <a:solidFill>
                <a:srgbClr val="FF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565" y="4599850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8742" y="5431959"/>
            <a:ext cx="822053" cy="711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3300"/>
                </a:solidFill>
              </a:rPr>
              <a:t>S</a:t>
            </a:r>
            <a:endParaRPr lang="en-US" sz="4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31257" y="3826531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   e)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ai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khéo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tay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.          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26229" y="1357086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31257" y="1357086"/>
            <a:ext cx="10926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31257" y="2633048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9072" y="-70706"/>
            <a:ext cx="9056913" cy="1384663"/>
            <a:chOff x="1058512" y="1281114"/>
            <a:chExt cx="5791200" cy="1938278"/>
          </a:xfrm>
          <a:solidFill>
            <a:srgbClr val="FE9744"/>
          </a:solidFill>
        </p:grpSpPr>
        <p:sp>
          <p:nvSpPr>
            <p:cNvPr id="7" name="Cloud 6"/>
            <p:cNvSpPr/>
            <p:nvPr/>
          </p:nvSpPr>
          <p:spPr>
            <a:xfrm>
              <a:off x="1058512" y="1281114"/>
              <a:ext cx="5791200" cy="1938278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415738" y="1496297"/>
              <a:ext cx="4956445" cy="15079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Vì sao các câu b, c, e không là câu hỏi và không được dùng dấu chấm hỏi?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7283" y="1902215"/>
            <a:ext cx="837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hỏi điều chưa biết,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5914" y="3185092"/>
            <a:ext cx="7103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hỏi điều chưa biết,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466" y="4467970"/>
            <a:ext cx="427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uiExpand="1" build="allAtOnce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-zpcloud.zdn.vn/3294310776691013405/e372f662bbea70b429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8" y="623660"/>
            <a:ext cx="7848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5-zpcloud.zdn.vn/6249280006284984130/44e7a2cce7442c1a7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6" y="594632"/>
            <a:ext cx="790575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3797" y="433097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344" y="308819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vi-VN" altLang="en-US" sz="2800" b="1" dirty="0">
                <a:sym typeface="+mn-ea"/>
              </a:rPr>
              <a:t>Hỏi người khác nhưng cũng có câu tự hỏi mình.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03" y="4390909"/>
            <a:ext cx="798097" cy="7827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025" y="762000"/>
            <a:ext cx="11801475" cy="738466"/>
          </a:xfrm>
          <a:prstGeom prst="rect">
            <a:avLst/>
          </a:prstGeom>
          <a:solidFill>
            <a:srgbClr val="FAF4E2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FF0000"/>
                </a:solidFill>
              </a:rPr>
              <a:t>Câu hỏi (còn gọi là câu nghi vấn) dùng để làm gì?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77" y="3278570"/>
            <a:ext cx="632823" cy="609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313" y="185740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vi-VN" altLang="en-US" sz="2800" b="1" dirty="0">
                <a:cs typeface="Times New Roman" panose="02020603050405020304" pitchFamily="18" charset="0"/>
              </a:rPr>
              <a:t>Hỏi về những điều chưa biết.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77" y="2043005"/>
            <a:ext cx="620000" cy="597579"/>
          </a:xfrm>
          <a:prstGeom prst="rect">
            <a:avLst/>
          </a:prstGeom>
        </p:spPr>
      </p:pic>
      <p:pic>
        <p:nvPicPr>
          <p:cNvPr id="2" name="Picture 6" descr="Free Christmas Present Boxes, Download Free Christmas Present Boxes png  images, Free ClipArts on Clipart Librar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639" y="39749"/>
            <a:ext cx="1202281" cy="9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7" grpId="0" animBg="1"/>
    </p:bldLst>
  </p:timing>
  <p:extLst mod="1">
    <p:ext uri="{E180D4A7-C9FB-4DFB-919C-405C955672EB}">
      <p14:showEvtLst xmlns:p14="http://schemas.microsoft.com/office/powerpoint/2010/main">
        <p14:triggerEvt type="onClick" time="40681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4-zpcloud.zdn.vn/8843174613802986663/e86385a9c6210d7f5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7" y="585561"/>
            <a:ext cx="79152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f4-zpcloud.zdn.vn/7309789487302073349/68570e7e74f6bfa8e6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18" y="739774"/>
            <a:ext cx="802005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4-zpcloud.zdn.vn/1388596007636525668/a4ff9103e68b2dd574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31" y="594632"/>
            <a:ext cx="80391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f5-zpcloud.zdn.vn/7610490921565413840/765c08887b00b05ee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03" y="637267"/>
            <a:ext cx="80105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9" y="114626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124381" y="1146262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rgbClr val="FE97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pic>
        <p:nvPicPr>
          <p:cNvPr id="5" name="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99424" y="6105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7"/>
    </mc:Choice>
    <mc:Fallback xmlns="">
      <p:transition spd="slow" advTm="3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6454" y="762001"/>
            <a:ext cx="10728614" cy="1354019"/>
          </a:xfrm>
          <a:prstGeom prst="rect">
            <a:avLst/>
          </a:prstGeom>
          <a:solidFill>
            <a:srgbClr val="ECE1CE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buClrTx/>
              <a:defRPr/>
            </a:pP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nghi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vấn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ai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,…).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 hay </a:t>
            </a:r>
            <a:r>
              <a:rPr lang="en-US" sz="4000" b="1" dirty="0" err="1">
                <a:latin typeface="Times New Roman" panose="02020603050405020304" pitchFamily="18" charset="0"/>
                <a:sym typeface="+mn-ea"/>
              </a:rPr>
              <a:t>sai</a:t>
            </a:r>
            <a:r>
              <a:rPr lang="en-US" sz="4000" b="1" dirty="0">
                <a:latin typeface="Times New Roman" panose="02020603050405020304" pitchFamily="18" charset="0"/>
                <a:sym typeface="+mn-ea"/>
              </a:rPr>
              <a:t>?</a:t>
            </a:r>
            <a:endParaRPr lang="vi-VN" sz="4000" b="1" dirty="0">
              <a:solidFill>
                <a:srgbClr val="002060"/>
              </a:solidFill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0" descr="Bow, box, cartoon, gift, present, ribbon, style icon - Download on  Iconfind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-304800"/>
            <a:ext cx="1545755" cy="15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0375" y="2808456"/>
            <a:ext cx="9382426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2800" b="1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2800" b="1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sym typeface="+mn-ea"/>
              </a:rPr>
              <a:t>Đúng</a:t>
            </a:r>
            <a:endParaRPr lang="vi-VN" sz="2800" b="1" dirty="0">
              <a:solidFill>
                <a:srgbClr val="002060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0375" y="4051689"/>
            <a:ext cx="9382426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2800" b="1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smtClean="0">
                <a:latin typeface="Times New Roman" panose="02020603050405020304" pitchFamily="18" charset="0"/>
                <a:sym typeface="+mn-ea"/>
              </a:rPr>
              <a:t>Sai</a:t>
            </a:r>
            <a:endParaRPr lang="vi-VN" sz="2800" b="1" dirty="0">
              <a:solidFill>
                <a:srgbClr val="002060"/>
              </a:solidFill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15" y="2868395"/>
            <a:ext cx="798097" cy="78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99" y="4121989"/>
            <a:ext cx="807556" cy="778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1355" y="4970641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1505" y="3278333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(?)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052" y="4526127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(:)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11" y="3338272"/>
            <a:ext cx="798097" cy="78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42" y="4596427"/>
            <a:ext cx="807556" cy="778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9021" y="2014418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(.)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42" y="209137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079" y="876750"/>
            <a:ext cx="11801475" cy="738466"/>
          </a:xfrm>
          <a:prstGeom prst="rect">
            <a:avLst/>
          </a:prstGeom>
          <a:solidFill>
            <a:srgbClr val="F7F0DD"/>
          </a:solidFill>
          <a:ln>
            <a:solidFill>
              <a:srgbClr val="EFE8D6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2" descr="Gift box | 3D CAD Model Library | GrabC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0"/>
            <a:ext cx="1413949" cy="10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4063" y="4973705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7" y="142971"/>
            <a:ext cx="4029805" cy="6572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471477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69081" y="457200"/>
            <a:ext cx="609600" cy="609600"/>
          </a:xfrm>
          <a:prstGeom prst="rect">
            <a:avLst/>
          </a:prstGeom>
        </p:spPr>
      </p:pic>
      <p:pic>
        <p:nvPicPr>
          <p:cNvPr id="8" name="Picture 7" descr="pp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447" y="2420706"/>
            <a:ext cx="3706130" cy="201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0007" y="1457037"/>
            <a:ext cx="4050722" cy="5400963"/>
          </a:xfrm>
          <a:prstGeom prst="rect">
            <a:avLst/>
          </a:prstGeom>
        </p:spPr>
      </p:pic>
      <p:pic>
        <p:nvPicPr>
          <p:cNvPr id="5" name="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99424" y="6105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5" objId="3"/>
        <p14:pauseEvt time="30440" objId="3"/>
        <p14:seekEvt time="30440" objId="3" seek="94"/>
        <p14:resumeEvt time="30644" objId="3"/>
        <p14:stopEvt time="33997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01370" y="877570"/>
            <a:ext cx="10771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tư ngày 8 tháng 12 năm 2021</a:t>
            </a:r>
          </a:p>
          <a:p>
            <a:pPr algn="ctr"/>
            <a:r>
              <a:rPr lang="vi-V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từ và câu</a:t>
            </a:r>
          </a:p>
          <a:p>
            <a:pPr algn="ctr"/>
            <a:r>
              <a:rPr lang="vi-V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về câu </a:t>
            </a:r>
            <a:r>
              <a:rPr lang="vi-V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137)</a:t>
            </a:r>
            <a:r>
              <a:rPr lang="vi-V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639" y="4955450"/>
            <a:ext cx="1346487" cy="1795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3" name="Rectangle 2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899077" y="3210869"/>
            <a:ext cx="10715804" cy="910467"/>
            <a:chOff x="-8052" y="1747250"/>
            <a:chExt cx="8976506" cy="910989"/>
          </a:xfrm>
          <a:solidFill>
            <a:srgbClr val="FE9744"/>
          </a:solidFill>
        </p:grpSpPr>
        <p:sp>
          <p:nvSpPr>
            <p:cNvPr id="6" name="Rectangle 5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13926" y="481205"/>
            <a:ext cx="7281092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4549886"/>
            <a:ext cx="10715804" cy="910467"/>
            <a:chOff x="-8052" y="1747250"/>
            <a:chExt cx="8976506" cy="910989"/>
          </a:xfrm>
          <a:solidFill>
            <a:srgbClr val="F1E8D5"/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660" y="5094694"/>
            <a:ext cx="1346487" cy="17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6000" b="1">
                <a:solidFill>
                  <a:srgbClr val="FF0000"/>
                </a:solidFill>
              </a:rPr>
              <a:t>LUYỆN TẬP THỰC HÀNH</a:t>
            </a: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38766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1925</Words>
  <Application>Microsoft Office PowerPoint</Application>
  <PresentationFormat>Widescreen</PresentationFormat>
  <Paragraphs>205</Paragraphs>
  <Slides>36</Slides>
  <Notes>21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THÁCH 1</vt:lpstr>
      <vt:lpstr>PowerPoint Presentation</vt:lpstr>
      <vt:lpstr>PowerPoint Presentation</vt:lpstr>
      <vt:lpstr>PowerPoint Presentation</vt:lpstr>
      <vt:lpstr>PowerPoint Presentation</vt:lpstr>
      <vt:lpstr>THỬ THÁCH 2</vt:lpstr>
      <vt:lpstr>PowerPoint Presentation</vt:lpstr>
      <vt:lpstr>PowerPoint Presentation</vt:lpstr>
      <vt:lpstr>PowerPoint Presentation</vt:lpstr>
      <vt:lpstr>THỬ THÁCH 3</vt:lpstr>
      <vt:lpstr>PowerPoint Presentation</vt:lpstr>
      <vt:lpstr>PowerPoint Presentation</vt:lpstr>
      <vt:lpstr>PowerPoint Presentation</vt:lpstr>
      <vt:lpstr>PowerPoint Presentation</vt:lpstr>
      <vt:lpstr>THỬ THÁCH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285</cp:revision>
  <dcterms:created xsi:type="dcterms:W3CDTF">2021-08-04T18:52:00Z</dcterms:created>
  <dcterms:modified xsi:type="dcterms:W3CDTF">2021-12-08T14:34:04Z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2B7F7EE219CC44F39EE96369F5F27F9F</vt:lpwstr>
  </property>
  <property fmtid="{D5CDD505-2E9C-101B-9397-08002B2CF9AE}" pid="3" name="KSOProductBuildVer">
    <vt:lpwstr>1033-11.2.0.10382</vt:lpwstr>
  </property>
</Properties>
</file>