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5"/>
  </p:notesMasterIdLst>
  <p:sldIdLst>
    <p:sldId id="445" r:id="rId3"/>
    <p:sldId id="522" r:id="rId4"/>
    <p:sldId id="386" r:id="rId5"/>
    <p:sldId id="523" r:id="rId6"/>
    <p:sldId id="278" r:id="rId7"/>
    <p:sldId id="366" r:id="rId8"/>
    <p:sldId id="311" r:id="rId9"/>
    <p:sldId id="447" r:id="rId10"/>
    <p:sldId id="448" r:id="rId11"/>
    <p:sldId id="527" r:id="rId12"/>
    <p:sldId id="524" r:id="rId13"/>
    <p:sldId id="482" r:id="rId14"/>
    <p:sldId id="525" r:id="rId15"/>
    <p:sldId id="526" r:id="rId16"/>
    <p:sldId id="495" r:id="rId17"/>
    <p:sldId id="496" r:id="rId18"/>
    <p:sldId id="506" r:id="rId19"/>
    <p:sldId id="497" r:id="rId20"/>
    <p:sldId id="498" r:id="rId21"/>
    <p:sldId id="499" r:id="rId22"/>
    <p:sldId id="501" r:id="rId23"/>
    <p:sldId id="502" r:id="rId24"/>
    <p:sldId id="529" r:id="rId25"/>
    <p:sldId id="507" r:id="rId26"/>
    <p:sldId id="504" r:id="rId27"/>
    <p:sldId id="505" r:id="rId28"/>
    <p:sldId id="508" r:id="rId29"/>
    <p:sldId id="292" r:id="rId30"/>
    <p:sldId id="511" r:id="rId31"/>
    <p:sldId id="51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0">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744"/>
    <a:srgbClr val="FFF5C2"/>
    <a:srgbClr val="003FBC"/>
    <a:srgbClr val="006600"/>
    <a:srgbClr val="9900FF"/>
    <a:srgbClr val="00FFCC"/>
    <a:srgbClr val="FF0066"/>
    <a:srgbClr val="FF66CC"/>
    <a:srgbClr val="004DE6"/>
    <a:srgbClr val="DDB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104" d="100"/>
          <a:sy n="104" d="100"/>
        </p:scale>
        <p:origin x="804" y="108"/>
      </p:cViewPr>
      <p:guideLst>
        <p:guide orient="horz" pos="2210"/>
        <p:guide pos="38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10/12/2021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021704"/>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p:nvPr/>
        </p:nvGraphicFramePr>
        <p:xfrm>
          <a:off x="1344930" y="1640205"/>
          <a:ext cx="9526270" cy="3936365"/>
        </p:xfrm>
        <a:graphic>
          <a:graphicData uri="http://schemas.openxmlformats.org/drawingml/2006/table">
            <a:tbl>
              <a:tblPr/>
              <a:tblGrid>
                <a:gridCol w="5081270">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tblGrid>
              <a:tr h="5124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39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Text Box 92"/>
          <p:cNvSpPr txBox="1">
            <a:spLocks noChangeArrowheads="1"/>
          </p:cNvSpPr>
          <p:nvPr/>
        </p:nvSpPr>
        <p:spPr bwMode="auto">
          <a:xfrm>
            <a:off x="1246641" y="504371"/>
            <a:ext cx="9624559"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Các câu hỏi này được dùng với mục đích gì?</a:t>
            </a: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3994519"/>
            <a:ext cx="9526135" cy="7241"/>
          </a:xfrm>
          <a:prstGeom prst="line">
            <a:avLst/>
          </a:prstGeom>
          <a:ln w="19050"/>
        </p:spPr>
        <p:style>
          <a:lnRef idx="1">
            <a:schemeClr val="dk1"/>
          </a:lnRef>
          <a:fillRef idx="0">
            <a:schemeClr val="dk1"/>
          </a:fillRef>
          <a:effectRef idx="0">
            <a:schemeClr val="dk1"/>
          </a:effectRef>
          <a:fontRef idx="minor">
            <a:schemeClr val="tx1"/>
          </a:fontRef>
        </p:style>
      </p:cxnSp>
      <p:sp>
        <p:nvSpPr>
          <p:cNvPr id="4" name="Text Box 13"/>
          <p:cNvSpPr txBox="1">
            <a:spLocks noChangeArrowheads="1"/>
          </p:cNvSpPr>
          <p:nvPr/>
        </p:nvSpPr>
        <p:spPr bwMode="auto">
          <a:xfrm>
            <a:off x="1387475" y="2188210"/>
            <a:ext cx="5033645" cy="18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2800">
                <a:latin typeface="Times New Roman" panose="02020603050405020304" pitchFamily="18" charset="0"/>
                <a:cs typeface="Times New Roman" panose="02020603050405020304" pitchFamily="18" charset="0"/>
              </a:rPr>
              <a:t>  Hôm nay, Lan được điểm 10 môn Toán. Lan khoe với mẹ, mẹ phấn khởi nói:</a:t>
            </a:r>
          </a:p>
          <a:p>
            <a:pPr algn="l" eaLnBrk="1" hangingPunct="1"/>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Sao con mẹ giỏi thế?</a:t>
            </a:r>
          </a:p>
        </p:txBody>
      </p:sp>
      <p:sp>
        <p:nvSpPr>
          <p:cNvPr id="2" name="Text Box 15"/>
          <p:cNvSpPr txBox="1">
            <a:spLocks noChangeArrowheads="1"/>
          </p:cNvSpPr>
          <p:nvPr/>
        </p:nvSpPr>
        <p:spPr bwMode="auto">
          <a:xfrm>
            <a:off x="1344930" y="4130040"/>
            <a:ext cx="5118735" cy="1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800">
                <a:latin typeface="Times New Roman" panose="02020603050405020304" pitchFamily="18" charset="0"/>
                <a:cs typeface="Times New Roman" panose="02020603050405020304" pitchFamily="18" charset="0"/>
              </a:rPr>
              <a:t>  Lan và Hoa cùng xem một bộ phim. Lan bảo phim đó hay nhưng Hoa lại bảo: “</a:t>
            </a:r>
            <a:r>
              <a:rPr lang="vi-VN" altLang="en-US" sz="2800">
                <a:solidFill>
                  <a:srgbClr val="FF0000"/>
                </a:solidFill>
                <a:latin typeface="Times New Roman" panose="02020603050405020304" pitchFamily="18" charset="0"/>
                <a:cs typeface="Times New Roman" panose="02020603050405020304" pitchFamily="18" charset="0"/>
              </a:rPr>
              <a:t>Phim đó mà hay à?</a:t>
            </a:r>
            <a:r>
              <a:rPr lang="vi-VN" altLang="en-US" sz="2800">
                <a:latin typeface="Times New Roman" panose="02020603050405020304" pitchFamily="18" charset="0"/>
                <a:cs typeface="Times New Roman" panose="02020603050405020304" pitchFamily="18" charset="0"/>
              </a:rPr>
              <a:t>” </a:t>
            </a:r>
            <a:endParaRPr lang="vi-VN" altLang="en-US" sz="2800">
              <a:solidFill>
                <a:srgbClr val="0000FF"/>
              </a:solidFill>
              <a:latin typeface="Times New Roman" panose="02020603050405020304" pitchFamily="18" charset="0"/>
              <a:cs typeface="Times New Roman" panose="02020603050405020304" pitchFamily="18" charset="0"/>
            </a:endParaRPr>
          </a:p>
        </p:txBody>
      </p:sp>
      <p:sp>
        <p:nvSpPr>
          <p:cNvPr id="3" name="Text Box 13"/>
          <p:cNvSpPr txBox="1">
            <a:spLocks noChangeArrowheads="1"/>
          </p:cNvSpPr>
          <p:nvPr/>
        </p:nvSpPr>
        <p:spPr bwMode="auto">
          <a:xfrm>
            <a:off x="6832600" y="2603500"/>
            <a:ext cx="438404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2800" b="1">
                <a:solidFill>
                  <a:schemeClr val="tx1"/>
                </a:solidFill>
                <a:latin typeface="Times New Roman" panose="02020603050405020304" pitchFamily="18" charset="0"/>
                <a:cs typeface="Times New Roman" panose="02020603050405020304" pitchFamily="18" charset="0"/>
              </a:rPr>
              <a:t>Mẹ </a:t>
            </a:r>
            <a:r>
              <a:rPr lang="vi-VN" altLang="en-US" sz="2800" b="1">
                <a:solidFill>
                  <a:srgbClr val="FF0000"/>
                </a:solidFill>
                <a:latin typeface="Times New Roman" panose="02020603050405020304" pitchFamily="18" charset="0"/>
                <a:cs typeface="Times New Roman" panose="02020603050405020304" pitchFamily="18" charset="0"/>
              </a:rPr>
              <a:t>khen </a:t>
            </a:r>
            <a:r>
              <a:rPr lang="vi-VN" altLang="en-US" sz="2800" b="1">
                <a:solidFill>
                  <a:schemeClr val="tx1"/>
                </a:solidFill>
                <a:latin typeface="Times New Roman" panose="02020603050405020304" pitchFamily="18" charset="0"/>
                <a:cs typeface="Times New Roman" panose="02020603050405020304" pitchFamily="18" charset="0"/>
              </a:rPr>
              <a:t>Lan giỏi.</a:t>
            </a:r>
          </a:p>
        </p:txBody>
      </p:sp>
      <p:sp>
        <p:nvSpPr>
          <p:cNvPr id="9" name="Text Box 13"/>
          <p:cNvSpPr txBox="1">
            <a:spLocks noChangeArrowheads="1"/>
          </p:cNvSpPr>
          <p:nvPr/>
        </p:nvSpPr>
        <p:spPr bwMode="auto">
          <a:xfrm>
            <a:off x="6703695" y="4349115"/>
            <a:ext cx="3898900" cy="95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tx1"/>
                </a:solidFill>
                <a:latin typeface="Times New Roman" panose="02020603050405020304" pitchFamily="18" charset="0"/>
                <a:cs typeface="Times New Roman" panose="02020603050405020304" pitchFamily="18" charset="0"/>
                <a:sym typeface="+mn-ea"/>
              </a:rPr>
              <a:t>Hoa</a:t>
            </a:r>
            <a:r>
              <a:rPr lang="en-US" altLang="en-US" sz="2800" b="1">
                <a:solidFill>
                  <a:srgbClr val="FF0000"/>
                </a:solidFill>
                <a:latin typeface="Times New Roman" panose="02020603050405020304" pitchFamily="18" charset="0"/>
                <a:cs typeface="Times New Roman" panose="02020603050405020304" pitchFamily="18" charset="0"/>
                <a:sym typeface="+mn-ea"/>
              </a:rPr>
              <a:t> phủ định </a:t>
            </a:r>
            <a:r>
              <a:rPr lang="en-US" altLang="en-US" sz="2800" b="1">
                <a:solidFill>
                  <a:schemeClr val="tx1"/>
                </a:solidFill>
                <a:latin typeface="Times New Roman" panose="02020603050405020304" pitchFamily="18" charset="0"/>
                <a:cs typeface="Times New Roman" panose="02020603050405020304" pitchFamily="18" charset="0"/>
                <a:sym typeface="+mn-ea"/>
              </a:rPr>
              <a:t>ý kiến của 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8"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3" grpId="0" bldLvl="0" animBg="1"/>
      <p:bldP spid="3" grpId="1" animBg="1"/>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94435" y="1398905"/>
            <a:ext cx="6904355" cy="521970"/>
          </a:xfrm>
          <a:prstGeom prst="rect">
            <a:avLst/>
          </a:prstGeom>
          <a:noFill/>
        </p:spPr>
        <p:txBody>
          <a:bodyPr wrap="square" rtlCol="0">
            <a:spAutoFit/>
          </a:bodyPr>
          <a:lstStyle/>
          <a:p>
            <a:r>
              <a:rPr lang="vi-VN" altLang="en-US" sz="2800" b="1"/>
              <a:t>Nhiều khi, ta có thể dùng câu hỏi thể hiện:</a:t>
            </a:r>
          </a:p>
        </p:txBody>
      </p:sp>
      <p:sp>
        <p:nvSpPr>
          <p:cNvPr id="3" name="Text Box 2"/>
          <p:cNvSpPr txBox="1"/>
          <p:nvPr/>
        </p:nvSpPr>
        <p:spPr>
          <a:xfrm>
            <a:off x="1194435" y="2193925"/>
            <a:ext cx="10140315" cy="521970"/>
          </a:xfrm>
          <a:prstGeom prst="rect">
            <a:avLst/>
          </a:prstGeom>
          <a:noFill/>
        </p:spPr>
        <p:txBody>
          <a:bodyPr wrap="square" rtlCol="0">
            <a:spAutoFit/>
          </a:bodyPr>
          <a:lstStyle/>
          <a:p>
            <a:r>
              <a:rPr lang="vi-VN" altLang="en-US" sz="2800" b="1"/>
              <a:t>1. Thái độ </a:t>
            </a:r>
            <a:r>
              <a:rPr lang="vi-VN" altLang="en-US" sz="2800" b="1">
                <a:solidFill>
                  <a:srgbClr val="FF0000"/>
                </a:solidFill>
              </a:rPr>
              <a:t>khen</a:t>
            </a:r>
            <a:r>
              <a:rPr lang="vi-VN" altLang="en-US" sz="2800" b="1"/>
              <a:t>, </a:t>
            </a:r>
            <a:r>
              <a:rPr lang="vi-VN" altLang="en-US" sz="2800" b="1">
                <a:solidFill>
                  <a:srgbClr val="7030A0"/>
                </a:solidFill>
              </a:rPr>
              <a:t>chê</a:t>
            </a:r>
            <a:r>
              <a:rPr lang="vi-VN" altLang="en-US" sz="2800" b="1"/>
              <a:t>.</a:t>
            </a:r>
          </a:p>
        </p:txBody>
      </p:sp>
      <p:sp>
        <p:nvSpPr>
          <p:cNvPr id="4" name="Text Box 3"/>
          <p:cNvSpPr txBox="1"/>
          <p:nvPr/>
        </p:nvSpPr>
        <p:spPr>
          <a:xfrm>
            <a:off x="1231900" y="2988945"/>
            <a:ext cx="10140315" cy="521970"/>
          </a:xfrm>
          <a:prstGeom prst="rect">
            <a:avLst/>
          </a:prstGeom>
          <a:noFill/>
        </p:spPr>
        <p:txBody>
          <a:bodyPr wrap="square" rtlCol="0">
            <a:spAutoFit/>
          </a:bodyPr>
          <a:lstStyle/>
          <a:p>
            <a:r>
              <a:rPr lang="vi-VN" altLang="en-US" sz="2800" b="1"/>
              <a:t>2. Sự </a:t>
            </a:r>
            <a:r>
              <a:rPr lang="vi-VN" altLang="en-US" sz="2800" b="1">
                <a:solidFill>
                  <a:srgbClr val="7030A0"/>
                </a:solidFill>
              </a:rPr>
              <a:t>khẳng định</a:t>
            </a:r>
            <a:r>
              <a:rPr lang="vi-VN" altLang="en-US" sz="2800" b="1"/>
              <a:t>, </a:t>
            </a:r>
            <a:r>
              <a:rPr lang="vi-VN" altLang="en-US" sz="2800" b="1">
                <a:solidFill>
                  <a:srgbClr val="FF0000"/>
                </a:solidFill>
              </a:rPr>
              <a:t>phủ định</a:t>
            </a:r>
            <a:r>
              <a:rPr lang="vi-VN" altLang="en-US" sz="2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908685" y="3634740"/>
            <a:ext cx="10153650" cy="58229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a:t>
            </a:r>
            <a:r>
              <a:rPr lang="en-US" altLang="vi-VN" sz="3200" b="1">
                <a:solidFill>
                  <a:srgbClr val="FF0000"/>
                </a:solidFill>
                <a:latin typeface="Times New Roman" panose="02020603050405020304" pitchFamily="18" charset="0"/>
                <a:cs typeface="Times New Roman" panose="02020603050405020304" pitchFamily="18" charset="0"/>
              </a:rPr>
              <a:t>, đề nghị</a:t>
            </a:r>
            <a:r>
              <a:rPr lang="vi-VN" altLang="en-US" sz="3200" b="1">
                <a:solidFill>
                  <a:srgbClr val="FF0000"/>
                </a:solidFill>
                <a:latin typeface="Times New Roman" panose="02020603050405020304" pitchFamily="18" charset="0"/>
                <a:cs typeface="Times New Roman" panose="02020603050405020304" pitchFamily="18" charset="0"/>
              </a:rPr>
              <a:t> các cháu hãy nói nhỏ hơn</a:t>
            </a:r>
          </a:p>
        </p:txBody>
      </p:sp>
      <p:sp>
        <p:nvSpPr>
          <p:cNvPr id="16" name="Text Box 12"/>
          <p:cNvSpPr txBox="1">
            <a:spLocks noChangeArrowheads="1"/>
          </p:cNvSpPr>
          <p:nvPr/>
        </p:nvSpPr>
        <p:spPr bwMode="auto">
          <a:xfrm>
            <a:off x="801098" y="867138"/>
            <a:ext cx="10591800" cy="23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a:latin typeface="Times New Roman" panose="02020603050405020304" pitchFamily="18" charset="0"/>
                <a:cs typeface="Times New Roman" panose="02020603050405020304" pitchFamily="18" charset="0"/>
              </a:rPr>
              <a:t>”</a:t>
            </a:r>
          </a:p>
          <a:p>
            <a:pPr algn="just" eaLnBrk="1" hangingPunct="1">
              <a:spcBef>
                <a:spcPct val="50000"/>
              </a:spcBef>
            </a:pPr>
            <a:r>
              <a:rPr lang="vi-VN" altLang="en-US" sz="3200" b="1">
                <a:solidFill>
                  <a:srgbClr val="FF0000"/>
                </a:solidFill>
                <a:latin typeface="Times New Roman" panose="02020603050405020304" pitchFamily="18" charset="0"/>
                <a:cs typeface="Times New Roman" panose="02020603050405020304" pitchFamily="18" charset="0"/>
              </a:rPr>
              <a:t> </a:t>
            </a:r>
            <a:r>
              <a:rPr lang="vi-VN" altLang="en-US" sz="3200" b="1">
                <a:latin typeface="Times New Roman" panose="02020603050405020304" pitchFamily="18" charset="0"/>
                <a:cs typeface="Times New Roman" panose="02020603050405020304" pitchFamily="18" charset="0"/>
              </a:rPr>
              <a:t>Em hiểu câu hỏi ấy có ý nghĩa gì? </a:t>
            </a:r>
          </a:p>
        </p:txBody>
      </p:sp>
      <p:sp>
        <p:nvSpPr>
          <p:cNvPr id="3" name="Chevron 2"/>
          <p:cNvSpPr/>
          <p:nvPr/>
        </p:nvSpPr>
        <p:spPr>
          <a:xfrm>
            <a:off x="801370" y="5677535"/>
            <a:ext cx="10368915" cy="6127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Ngoài tác dụng để hỏi những điều chưa biết. Câu hỏi còn dùng để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bldLvl="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94435" y="1398905"/>
            <a:ext cx="8275955" cy="521970"/>
          </a:xfrm>
          <a:prstGeom prst="rect">
            <a:avLst/>
          </a:prstGeom>
          <a:noFill/>
        </p:spPr>
        <p:txBody>
          <a:bodyPr wrap="square" rtlCol="0">
            <a:spAutoFit/>
          </a:bodyPr>
          <a:lstStyle/>
          <a:p>
            <a:r>
              <a:rPr lang="vi-VN" altLang="en-US" sz="2800" b="1">
                <a:latin typeface="Cambria" panose="02040503050406030204" charset="0"/>
                <a:cs typeface="Cambria" panose="02040503050406030204" charset="0"/>
              </a:rPr>
              <a:t>Nhiều khi, ta có thể dùng câu hỏi thể hiện:</a:t>
            </a:r>
          </a:p>
        </p:txBody>
      </p:sp>
      <p:sp>
        <p:nvSpPr>
          <p:cNvPr id="3" name="Text Box 2"/>
          <p:cNvSpPr txBox="1"/>
          <p:nvPr/>
        </p:nvSpPr>
        <p:spPr>
          <a:xfrm>
            <a:off x="1194435" y="2193925"/>
            <a:ext cx="10140315" cy="521970"/>
          </a:xfrm>
          <a:prstGeom prst="rect">
            <a:avLst/>
          </a:prstGeom>
          <a:noFill/>
        </p:spPr>
        <p:txBody>
          <a:bodyPr wrap="square" rtlCol="0">
            <a:spAutoFit/>
          </a:bodyPr>
          <a:lstStyle/>
          <a:p>
            <a:r>
              <a:rPr lang="vi-VN" altLang="en-US" sz="2800" b="1">
                <a:latin typeface="Cambria" panose="02040503050406030204" charset="0"/>
                <a:cs typeface="Cambria" panose="02040503050406030204" charset="0"/>
              </a:rPr>
              <a:t>1. Thái độ </a:t>
            </a:r>
            <a:r>
              <a:rPr lang="vi-VN" altLang="en-US" sz="2800" b="1">
                <a:solidFill>
                  <a:srgbClr val="FF0000"/>
                </a:solidFill>
                <a:latin typeface="Cambria" panose="02040503050406030204" charset="0"/>
                <a:cs typeface="Cambria" panose="02040503050406030204" charset="0"/>
              </a:rPr>
              <a:t>khen</a:t>
            </a:r>
            <a:r>
              <a:rPr lang="vi-VN" altLang="en-US" sz="2800" b="1">
                <a:latin typeface="Cambria" panose="02040503050406030204" charset="0"/>
                <a:cs typeface="Cambria" panose="02040503050406030204" charset="0"/>
              </a:rPr>
              <a:t>, </a:t>
            </a:r>
            <a:r>
              <a:rPr lang="vi-VN" altLang="en-US" sz="2800" b="1">
                <a:solidFill>
                  <a:srgbClr val="7030A0"/>
                </a:solidFill>
                <a:latin typeface="Cambria" panose="02040503050406030204" charset="0"/>
                <a:cs typeface="Cambria" panose="02040503050406030204" charset="0"/>
              </a:rPr>
              <a:t>chê</a:t>
            </a:r>
            <a:r>
              <a:rPr lang="vi-VN" altLang="en-US" sz="2800" b="1">
                <a:latin typeface="Cambria" panose="02040503050406030204" charset="0"/>
                <a:cs typeface="Cambria" panose="02040503050406030204" charset="0"/>
              </a:rPr>
              <a:t>.</a:t>
            </a:r>
          </a:p>
        </p:txBody>
      </p:sp>
      <p:sp>
        <p:nvSpPr>
          <p:cNvPr id="4" name="Text Box 3"/>
          <p:cNvSpPr txBox="1"/>
          <p:nvPr/>
        </p:nvSpPr>
        <p:spPr>
          <a:xfrm>
            <a:off x="1231900" y="2988945"/>
            <a:ext cx="10140315" cy="521970"/>
          </a:xfrm>
          <a:prstGeom prst="rect">
            <a:avLst/>
          </a:prstGeom>
          <a:noFill/>
        </p:spPr>
        <p:txBody>
          <a:bodyPr wrap="square" rtlCol="0">
            <a:spAutoFit/>
          </a:bodyPr>
          <a:lstStyle/>
          <a:p>
            <a:r>
              <a:rPr lang="vi-VN" altLang="en-US" sz="2800" b="1">
                <a:latin typeface="Cambria" panose="02040503050406030204" charset="0"/>
                <a:cs typeface="Cambria" panose="02040503050406030204" charset="0"/>
              </a:rPr>
              <a:t>2. Sự </a:t>
            </a:r>
            <a:r>
              <a:rPr lang="vi-VN" altLang="en-US" sz="2800" b="1">
                <a:solidFill>
                  <a:srgbClr val="7030A0"/>
                </a:solidFill>
                <a:latin typeface="Cambria" panose="02040503050406030204" charset="0"/>
                <a:cs typeface="Cambria" panose="02040503050406030204" charset="0"/>
              </a:rPr>
              <a:t>khẳng định</a:t>
            </a:r>
            <a:r>
              <a:rPr lang="vi-VN" altLang="en-US" sz="2800" b="1">
                <a:latin typeface="Cambria" panose="02040503050406030204" charset="0"/>
                <a:cs typeface="Cambria" panose="02040503050406030204" charset="0"/>
              </a:rPr>
              <a:t>, </a:t>
            </a:r>
            <a:r>
              <a:rPr lang="vi-VN" altLang="en-US" sz="2800" b="1">
                <a:solidFill>
                  <a:srgbClr val="FF0000"/>
                </a:solidFill>
                <a:latin typeface="Cambria" panose="02040503050406030204" charset="0"/>
                <a:cs typeface="Cambria" panose="02040503050406030204" charset="0"/>
              </a:rPr>
              <a:t>phủ định</a:t>
            </a:r>
            <a:r>
              <a:rPr lang="vi-VN" altLang="en-US" sz="2800" b="1">
                <a:latin typeface="Cambria" panose="02040503050406030204" charset="0"/>
                <a:cs typeface="Cambria" panose="02040503050406030204" charset="0"/>
              </a:rPr>
              <a:t>.</a:t>
            </a:r>
          </a:p>
        </p:txBody>
      </p:sp>
      <p:sp>
        <p:nvSpPr>
          <p:cNvPr id="5" name="Text Box 4"/>
          <p:cNvSpPr txBox="1"/>
          <p:nvPr/>
        </p:nvSpPr>
        <p:spPr>
          <a:xfrm>
            <a:off x="1231900" y="3783965"/>
            <a:ext cx="10140315" cy="521970"/>
          </a:xfrm>
          <a:prstGeom prst="rect">
            <a:avLst/>
          </a:prstGeom>
          <a:noFill/>
        </p:spPr>
        <p:txBody>
          <a:bodyPr wrap="square" rtlCol="0">
            <a:spAutoFit/>
          </a:bodyPr>
          <a:lstStyle/>
          <a:p>
            <a:r>
              <a:rPr lang="vi-VN" altLang="en-US" sz="2800" b="1">
                <a:latin typeface="Cambria" panose="02040503050406030204" charset="0"/>
                <a:cs typeface="Cambria" panose="02040503050406030204" charset="0"/>
              </a:rPr>
              <a:t>3. Yêu cầu, mong</a:t>
            </a:r>
            <a:r>
              <a:rPr lang="en-US" altLang="vi-VN" sz="2800" b="1">
                <a:latin typeface="Cambria" panose="02040503050406030204" charset="0"/>
                <a:cs typeface="Cambria" panose="02040503050406030204" charset="0"/>
              </a:rPr>
              <a:t> muốn, đề nghị </a:t>
            </a:r>
            <a:r>
              <a:rPr lang="vi-VN" altLang="en-US" sz="2800" b="1">
                <a:latin typeface="Cambria" panose="02040503050406030204" charset="0"/>
                <a:cs typeface="Cambria" panose="02040503050406030204" charset="0"/>
              </a:rPr>
              <a:t>...</a:t>
            </a:r>
          </a:p>
        </p:txBody>
      </p:sp>
      <p:sp>
        <p:nvSpPr>
          <p:cNvPr id="7" name="Text Box 6"/>
          <p:cNvSpPr txBox="1"/>
          <p:nvPr/>
        </p:nvSpPr>
        <p:spPr>
          <a:xfrm>
            <a:off x="4907280" y="566420"/>
            <a:ext cx="3191510" cy="645160"/>
          </a:xfrm>
          <a:prstGeom prst="rect">
            <a:avLst/>
          </a:prstGeom>
          <a:noFill/>
        </p:spPr>
        <p:txBody>
          <a:bodyPr wrap="square" rtlCol="0">
            <a:spAutoFit/>
          </a:bodyPr>
          <a:lstStyle/>
          <a:p>
            <a:r>
              <a:rPr lang="vi-VN" altLang="en-US" sz="3600" b="1">
                <a:solidFill>
                  <a:srgbClr val="FF0000"/>
                </a:solidFill>
                <a:latin typeface="Cambria" panose="02040503050406030204" charset="0"/>
                <a:cs typeface="Cambria" panose="02040503050406030204"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4" grpId="1"/>
      <p:bldP spid="5" grpId="0"/>
      <p:bldP spid="5"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22575" y="1470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p>
        </p:txBody>
      </p:sp>
      <p:pic>
        <p:nvPicPr>
          <p:cNvPr id="3" name="Picture 2" descr="pp1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019290" y="3399790"/>
            <a:ext cx="4716780" cy="3002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99886" y="690564"/>
            <a:ext cx="10595428"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spcBef>
                <a:spcPct val="50000"/>
              </a:spcBef>
              <a:defRPr/>
            </a:pPr>
            <a:r>
              <a:rPr lang="en-US" altLang="en-US" sz="3200" b="1">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err="1">
                <a:latin typeface="Times New Roman" panose="02020603050405020304" pitchFamily="18" charset="0"/>
                <a:cs typeface="Times New Roman" panose="02020603050405020304" pitchFamily="18" charset="0"/>
              </a:rPr>
              <a:t>được</a:t>
            </a:r>
            <a:r>
              <a:rPr lang="en-US" altLang="en-US" sz="3200" b="1">
                <a:latin typeface="Times New Roman" panose="02020603050405020304" pitchFamily="18" charset="0"/>
                <a:cs typeface="Times New Roman" panose="02020603050405020304" pitchFamily="18" charset="0"/>
              </a:rPr>
              <a:t> dùng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marL="514350" indent="-514350" algn="just">
              <a:spcBef>
                <a:spcPct val="50000"/>
              </a:spcBef>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smtClean="0">
                <a:solidFill>
                  <a:srgbClr val="FF0000"/>
                </a:solidFill>
                <a:latin typeface="Times New Roman" panose="02020603050405020304" pitchFamily="18" charset="0"/>
                <a:cs typeface="Times New Roman" panose="02020603050405020304" pitchFamily="18" charset="0"/>
              </a:rPr>
              <a:t>không?</a:t>
            </a:r>
          </a:p>
          <a:p>
            <a:pPr algn="just">
              <a:spcBef>
                <a:spcPct val="50000"/>
              </a:spcBef>
              <a:defRPr/>
            </a:pPr>
            <a:r>
              <a:rPr lang="en-US" altLang="en-US" sz="3200" smtClean="0">
                <a:solidFill>
                  <a:srgbClr val="0000FF"/>
                </a:solidFill>
                <a:latin typeface="Times New Roman" panose="02020603050405020304" pitchFamily="18" charset="0"/>
                <a:cs typeface="Times New Roman" panose="02020603050405020304" pitchFamily="18" charset="0"/>
              </a:rPr>
              <a:t>Các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err="1">
                <a:solidFill>
                  <a:srgbClr val="0000FF"/>
                </a:solidFill>
                <a:latin typeface="Times New Roman" panose="02020603050405020304" pitchFamily="18" charset="0"/>
                <a:cs typeface="Times New Roman" panose="02020603050405020304" pitchFamily="18" charset="0"/>
              </a:rPr>
              <a:t>đây</a:t>
            </a:r>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smtClean="0">
                <a:solidFill>
                  <a:srgbClr val="0000FF"/>
                </a:solidFill>
                <a:latin typeface="Times New Roman" panose="02020603050405020304" pitchFamily="18" charset="0"/>
                <a:cs typeface="Times New Roman" panose="02020603050405020304" pitchFamily="18" charset="0"/>
              </a:rPr>
              <a:t>này.”</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3200" smtClean="0">
                <a:solidFill>
                  <a:srgbClr val="0000FF"/>
                </a:solidFill>
                <a:latin typeface="Times New Roman" panose="02020603050405020304" pitchFamily="18" charset="0"/>
                <a:cs typeface="Times New Roman" panose="02020603050405020304" pitchFamily="18" charset="0"/>
              </a:rPr>
              <a:t>b. Ánh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3" name="Group 119"/>
          <p:cNvGraphicFramePr/>
          <p:nvPr/>
        </p:nvGraphicFramePr>
        <p:xfrm>
          <a:off x="901700" y="694690"/>
          <a:ext cx="10506075" cy="5093335"/>
        </p:xfrm>
        <a:graphic>
          <a:graphicData uri="http://schemas.openxmlformats.org/drawingml/2006/table">
            <a:tbl>
              <a:tblPr/>
              <a:tblGrid>
                <a:gridCol w="6226175">
                  <a:extLst>
                    <a:ext uri="{9D8B030D-6E8A-4147-A177-3AD203B41FA5}">
                      <a16:colId xmlns:a16="http://schemas.microsoft.com/office/drawing/2014/main" val="20000"/>
                    </a:ext>
                  </a:extLst>
                </a:gridCol>
                <a:gridCol w="4279900">
                  <a:extLst>
                    <a:ext uri="{9D8B030D-6E8A-4147-A177-3AD203B41FA5}">
                      <a16:colId xmlns:a16="http://schemas.microsoft.com/office/drawing/2014/main" val="20001"/>
                    </a:ext>
                  </a:extLst>
                </a:gridCol>
              </a:tblGrid>
              <a:tr h="11347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65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45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275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này</a:t>
            </a:r>
            <a:r>
              <a:rPr lang="vi-VN" altLang="en-US" sz="2600" smtClean="0"/>
              <a:t>.”</a:t>
            </a:r>
            <a:endParaRPr lang="vi-VN" altLang="en-US" sz="2600"/>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smtClean="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 </a:t>
            </a:r>
            <a:r>
              <a:rPr lang="en-US" altLang="en-US" sz="2600" smtClean="0">
                <a:solidFill>
                  <a:srgbClr val="FF0000"/>
                </a:solidFill>
                <a:latin typeface="Times New Roman" panose="02020603050405020304" pitchFamily="18" charset="0"/>
                <a:cs typeface="Times New Roman" panose="02020603050405020304" pitchFamily="18" charset="0"/>
              </a:rPr>
              <a:t>“Vì </a:t>
            </a:r>
            <a:r>
              <a:rPr lang="en-US" altLang="en-US" sz="2600">
                <a:solidFill>
                  <a:srgbClr val="FF0000"/>
                </a:solidFill>
                <a:latin typeface="Times New Roman" panose="02020603050405020304" pitchFamily="18" charset="0"/>
                <a:cs typeface="Times New Roman" panose="02020603050405020304" pitchFamily="18" charset="0"/>
              </a:rPr>
              <a:t>sao cậu lại làm phiền lòng cô như vậy</a:t>
            </a:r>
            <a:r>
              <a:rPr lang="en-US" altLang="en-US" sz="2600" smtClean="0">
                <a:solidFill>
                  <a:srgbClr val="FF0000"/>
                </a:solidFill>
                <a:latin typeface="Times New Roman" panose="02020603050405020304" pitchFamily="18" charset="0"/>
                <a:cs typeface="Times New Roman" panose="02020603050405020304" pitchFamily="18" charset="0"/>
              </a:rPr>
              <a:t>?”</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a:t>
            </a:r>
            <a:r>
              <a:rPr lang="en-US" altLang="en-US" sz="2600" smtClean="0">
                <a:solidFill>
                  <a:srgbClr val="FF0000"/>
                </a:solidFill>
                <a:latin typeface="Times New Roman" panose="02020603050405020304" pitchFamily="18" charset="0"/>
                <a:cs typeface="Times New Roman" panose="02020603050405020304" pitchFamily="18" charset="0"/>
              </a:rPr>
              <a:t>trách.</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con </a:t>
            </a:r>
            <a:r>
              <a:rPr lang="en-US" altLang="en-US" sz="2600" smtClean="0">
                <a:solidFill>
                  <a:srgbClr val="0000FF"/>
                </a:solidFill>
                <a:latin typeface="Times New Roman" panose="02020603050405020304" pitchFamily="18" charset="0"/>
                <a:cs typeface="Times New Roman" panose="02020603050405020304" pitchFamily="18" charset="0"/>
              </a:rPr>
              <a:t>ngựa. </a:t>
            </a:r>
            <a:r>
              <a:rPr lang="en-US" altLang="en-US" sz="2600"/>
              <a:t>	</a:t>
            </a:r>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950" y="4375150"/>
            <a:ext cx="3973195" cy="89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mong muốn</a:t>
            </a:r>
            <a:r>
              <a:rPr lang="en-US" altLang="en-US" sz="2600">
                <a:solidFill>
                  <a:srgbClr val="0000FF"/>
                </a:solidFill>
                <a:latin typeface="Times New Roman" panose="02020603050405020304" pitchFamily="18" charset="0"/>
                <a:cs typeface="Times New Roman" panose="02020603050405020304" pitchFamily="18" charset="0"/>
              </a:rPr>
              <a:t> được giúp </a:t>
            </a:r>
            <a:r>
              <a:rPr lang="en-US" altLang="en-US" sz="2600" smtClean="0">
                <a:solidFill>
                  <a:srgbClr val="0000FF"/>
                </a:solidFill>
                <a:latin typeface="Times New Roman" panose="02020603050405020304" pitchFamily="18" charset="0"/>
                <a:cs typeface="Times New Roman" panose="02020603050405020304" pitchFamily="18" charset="0"/>
              </a:rPr>
              <a:t>đỡ.</a:t>
            </a:r>
            <a:r>
              <a:rPr lang="en-US" altLang="en-US" sz="2600">
                <a:solidFill>
                  <a:srgbClr val="0000FF"/>
                </a:solidFill>
                <a:latin typeface=".VnTime" panose="020B7200000000000000" pitchFamily="34" charset="0"/>
              </a:rPr>
              <a:t>	</a:t>
            </a:r>
          </a:p>
        </p:txBody>
      </p:sp>
      <p:sp>
        <p:nvSpPr>
          <p:cNvPr id="2" name="Pentagon 1"/>
          <p:cNvSpPr/>
          <p:nvPr/>
        </p:nvSpPr>
        <p:spPr>
          <a:xfrm>
            <a:off x="901700" y="5788025"/>
            <a:ext cx="4671060" cy="586105"/>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2400">
                <a:solidFill>
                  <a:schemeClr val="tx1"/>
                </a:solidFill>
                <a:effectLst>
                  <a:outerShdw blurRad="38100" dist="38100" dir="2700000" algn="tl">
                    <a:srgbClr val="000000">
                      <a:alpha val="43137"/>
                    </a:srgbClr>
                  </a:outerShdw>
                </a:effectLst>
              </a:rPr>
              <a:t>Tác dụng của câu hỏi?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bldLvl="0" animBg="1"/>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230784" y="144168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smtClean="0">
                <a:latin typeface="Times New Roman" panose="02020603050405020304" pitchFamily="18" charset="0"/>
                <a:cs typeface="Times New Roman" panose="02020603050405020304" pitchFamily="18" charset="0"/>
              </a:rPr>
              <a:t>Bài 2: </a:t>
            </a:r>
            <a:r>
              <a:rPr lang="en-US" altLang="en-US" sz="2600" b="1">
                <a:latin typeface="Times New Roman" panose="02020603050405020304" pitchFamily="18" charset="0"/>
                <a:cs typeface="Times New Roman" panose="02020603050405020304" pitchFamily="18" charset="0"/>
              </a:rPr>
              <a:t>Đặt câu phù hợp với các tình huống cho sau đây:</a:t>
            </a: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a:p>
            <a:pPr algn="just" eaLnBrk="1" hangingPunct="1">
              <a:lnSpc>
                <a:spcPct val="114000"/>
              </a:lnSpc>
            </a:pPr>
            <a:r>
              <a:rPr lang="en-US" altLang="en-US" sz="2600" smtClean="0">
                <a:solidFill>
                  <a:srgbClr val="006600"/>
                </a:solidFill>
                <a:latin typeface="Times New Roman" panose="02020603050405020304" pitchFamily="18" charset="0"/>
                <a:cs typeface="Times New Roman" panose="02020603050405020304" pitchFamily="18" charset="0"/>
              </a:rPr>
              <a:t>b</a:t>
            </a:r>
            <a:r>
              <a:rPr lang="en-US" altLang="en-US" sz="2600">
                <a:solidFill>
                  <a:srgbClr val="006600"/>
                </a:solidFill>
                <a:latin typeface="Times New Roman" panose="02020603050405020304" pitchFamily="18" charset="0"/>
                <a:cs typeface="Times New Roman" panose="02020603050405020304" pitchFamily="18" charset="0"/>
              </a:rPr>
              <a:t>. Đến nhà  một bạn cùng lớp, em thấy nhà rất sạch sẽ, đồ đạc sắp xếp gọn gàng, ngăn nắp. Hãy dùng hình thức câu hỏi để khen bạn.</a:t>
            </a:r>
          </a:p>
          <a:p>
            <a:pPr algn="just" eaLnBrk="1" hangingPunct="1">
              <a:lnSpc>
                <a:spcPct val="114000"/>
              </a:lnSpc>
            </a:pPr>
            <a:r>
              <a:rPr lang="vi-VN" altLang="en-US" sz="2600" smtClean="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p>
          <a:p>
            <a:pPr algn="just" eaLnBrk="1" hangingPunct="1">
              <a:lnSpc>
                <a:spcPct val="114000"/>
              </a:lnSpc>
            </a:pPr>
            <a:r>
              <a:rPr lang="vi-VN" altLang="en-US" sz="2600" smtClean="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2600">
              <a:solidFill>
                <a:srgbClr val="9900FF"/>
              </a:solidFill>
              <a:latin typeface="Times New Roman" panose="02020603050405020304" pitchFamily="18" charset="0"/>
              <a:cs typeface="Times New Roman" panose="02020603050405020304" pitchFamily="18" charset="0"/>
            </a:endParaRPr>
          </a:p>
        </p:txBody>
      </p:sp>
      <p:sp>
        <p:nvSpPr>
          <p:cNvPr id="3" name="Cloud 2"/>
          <p:cNvSpPr/>
          <p:nvPr/>
        </p:nvSpPr>
        <p:spPr>
          <a:xfrm>
            <a:off x="9542780" y="72390"/>
            <a:ext cx="2514600" cy="1005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LÀM VỞ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908278"/>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p:txBody>
      </p:sp>
      <p:sp>
        <p:nvSpPr>
          <p:cNvPr id="3" name="Text Box 11"/>
          <p:cNvSpPr txBox="1">
            <a:spLocks noChangeArrowheads="1"/>
          </p:cNvSpPr>
          <p:nvPr/>
        </p:nvSpPr>
        <p:spPr bwMode="auto">
          <a:xfrm>
            <a:off x="1958067" y="3839028"/>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smtClean="0">
                <a:solidFill>
                  <a:srgbClr val="FF0000"/>
                </a:solidFill>
                <a:latin typeface="Times New Roman" panose="02020603050405020304" pitchFamily="18" charset="0"/>
                <a:cs typeface="Times New Roman" panose="02020603050405020304" pitchFamily="18" charset="0"/>
              </a:rPr>
              <a:t>Bạn </a:t>
            </a:r>
            <a:r>
              <a:rPr lang="vi-VN" altLang="en-US" sz="3200" b="1">
                <a:solidFill>
                  <a:srgbClr val="FF0000"/>
                </a:solidFill>
                <a:latin typeface="Times New Roman" panose="02020603050405020304" pitchFamily="18" charset="0"/>
                <a:cs typeface="Times New Roman" panose="02020603050405020304" pitchFamily="18" charset="0"/>
              </a:rPr>
              <a:t>có thể chờ hết giờ sinh hoạt, chúng mình cùng nói chuyện được không</a:t>
            </a:r>
            <a:r>
              <a:rPr lang="vi-VN" altLang="en-US" sz="3200" b="1" smtClean="0">
                <a:solidFill>
                  <a:srgbClr val="FF0000"/>
                </a:solidFill>
                <a:latin typeface="Times New Roman" panose="02020603050405020304" pitchFamily="18" charset="0"/>
                <a:cs typeface="Times New Roman" panose="02020603050405020304" pitchFamily="18" charset="0"/>
              </a:rPr>
              <a:t>?</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7" y="1240003"/>
            <a:ext cx="9274630" cy="1732334"/>
          </a:xfrm>
          <a:prstGeom prst="rect">
            <a:avLst/>
          </a:prstGeom>
        </p:spPr>
        <p:txBody>
          <a:bodyPr wrap="square">
            <a:spAutoFit/>
          </a:bodyPr>
          <a:lstStyle/>
          <a:p>
            <a:pPr algn="just">
              <a:lnSpc>
                <a:spcPct val="114000"/>
              </a:lnSpc>
            </a:pPr>
            <a:r>
              <a:rPr lang="en-US" altLang="en-US" sz="32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p>
        </p:txBody>
      </p:sp>
      <p:sp>
        <p:nvSpPr>
          <p:cNvPr id="3" name="Text Box 11"/>
          <p:cNvSpPr txBox="1">
            <a:spLocks noChangeArrowheads="1"/>
          </p:cNvSpPr>
          <p:nvPr/>
        </p:nvSpPr>
        <p:spPr bwMode="auto">
          <a:xfrm>
            <a:off x="2133600" y="3505201"/>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smtClean="0">
                <a:solidFill>
                  <a:srgbClr val="FF0000"/>
                </a:solidFill>
                <a:latin typeface="Times New Roman" panose="02020603050405020304" pitchFamily="18" charset="0"/>
                <a:cs typeface="Times New Roman" panose="02020603050405020304" pitchFamily="18" charset="0"/>
              </a:rPr>
              <a:t>Sao </a:t>
            </a:r>
            <a:r>
              <a:rPr lang="en-US" altLang="en-US" sz="3600" b="1">
                <a:solidFill>
                  <a:srgbClr val="FF0000"/>
                </a:solidFill>
                <a:latin typeface="Times New Roman" panose="02020603050405020304" pitchFamily="18" charset="0"/>
                <a:cs typeface="Times New Roman" panose="02020603050405020304" pitchFamily="18" charset="0"/>
              </a:rPr>
              <a:t>nhà bạn sạch sẽ, ngăn nắp thế</a:t>
            </a:r>
            <a:r>
              <a:rPr lang="en-US" altLang="en-US" sz="3600" b="1" smtClean="0">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7" y="1240003"/>
            <a:ext cx="9274630" cy="1732334"/>
          </a:xfrm>
          <a:prstGeom prst="rect">
            <a:avLst/>
          </a:prstGeom>
        </p:spPr>
        <p:txBody>
          <a:bodyPr wrap="square">
            <a:spAutoFit/>
          </a:bodyPr>
          <a:lstStyle/>
          <a:p>
            <a:pPr algn="just">
              <a:lnSpc>
                <a:spcPct val="114000"/>
              </a:lnSpc>
            </a:pPr>
            <a:r>
              <a:rPr lang="vi-VN" altLang="en-US" sz="320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p>
        </p:txBody>
      </p:sp>
      <p:sp>
        <p:nvSpPr>
          <p:cNvPr id="3" name="Text Box 11"/>
          <p:cNvSpPr txBox="1">
            <a:spLocks noChangeArrowheads="1"/>
          </p:cNvSpPr>
          <p:nvPr/>
        </p:nvSpPr>
        <p:spPr bwMode="auto">
          <a:xfrm>
            <a:off x="1719941" y="3679373"/>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Bài toán không khó sao mình lại </a:t>
            </a:r>
            <a:r>
              <a:rPr lang="en-US" altLang="en-US" sz="3200" b="1" smtClean="0">
                <a:solidFill>
                  <a:srgbClr val="FF0000"/>
                </a:solidFill>
                <a:latin typeface="Times New Roman" panose="02020603050405020304" pitchFamily="18" charset="0"/>
                <a:cs typeface="Times New Roman" panose="02020603050405020304" pitchFamily="18" charset="0"/>
              </a:rPr>
              <a:t>làm </a:t>
            </a:r>
            <a:r>
              <a:rPr lang="en-US" altLang="en-US" sz="3200" b="1">
                <a:solidFill>
                  <a:srgbClr val="FF0000"/>
                </a:solidFill>
                <a:latin typeface="Times New Roman" panose="02020603050405020304" pitchFamily="18" charset="0"/>
                <a:cs typeface="Times New Roman" panose="02020603050405020304" pitchFamily="18" charset="0"/>
              </a:rPr>
              <a:t>sai vậy nhỉ?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7" y="1240003"/>
            <a:ext cx="9274630" cy="2293705"/>
          </a:xfrm>
          <a:prstGeom prst="rect">
            <a:avLst/>
          </a:prstGeom>
        </p:spPr>
        <p:txBody>
          <a:bodyPr wrap="square">
            <a:spAutoFit/>
          </a:bodyPr>
          <a:lstStyle/>
          <a:p>
            <a:pPr algn="just">
              <a:lnSpc>
                <a:spcPct val="114000"/>
              </a:lnSpc>
            </a:pPr>
            <a:r>
              <a:rPr lang="vi-VN" altLang="en-US" sz="320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
        <p:nvSpPr>
          <p:cNvPr id="3" name="Text Box 11"/>
          <p:cNvSpPr txBox="1">
            <a:spLocks noChangeArrowheads="1"/>
          </p:cNvSpPr>
          <p:nvPr/>
        </p:nvSpPr>
        <p:spPr bwMode="auto">
          <a:xfrm>
            <a:off x="2641598" y="3998686"/>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a:solidFill>
                  <a:srgbClr val="FF0000"/>
                </a:solidFill>
                <a:latin typeface="Times New Roman" panose="02020603050405020304" pitchFamily="18" charset="0"/>
                <a:cs typeface="Times New Roman" panose="02020603050405020304" pitchFamily="18" charset="0"/>
              </a:rPr>
              <a:t>Chơi diều cũng thú vị đấy chứ?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465705" y="1816735"/>
            <a:ext cx="7543800" cy="9144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nvGraphicFramePr>
        <p:xfrm>
          <a:off x="986972" y="1296035"/>
          <a:ext cx="10058400" cy="3543300"/>
        </p:xfrm>
        <a:graphic>
          <a:graphicData uri="http://schemas.openxmlformats.org/drawingml/2006/table">
            <a:tbl>
              <a:tblPr/>
              <a:tblGrid>
                <a:gridCol w="738231">
                  <a:extLst>
                    <a:ext uri="{9D8B030D-6E8A-4147-A177-3AD203B41FA5}">
                      <a16:colId xmlns:a16="http://schemas.microsoft.com/office/drawing/2014/main" val="20000"/>
                    </a:ext>
                  </a:extLst>
                </a:gridCol>
                <a:gridCol w="9320169">
                  <a:extLst>
                    <a:ext uri="{9D8B030D-6E8A-4147-A177-3AD203B41FA5}">
                      <a16:colId xmlns:a16="http://schemas.microsoft.com/office/drawing/2014/main" val="20001"/>
                    </a:ext>
                  </a:extLst>
                </a:gridCol>
              </a:tblGrid>
              <a:tr h="9442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a</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b</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c</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d</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4" name="Text Box 26"/>
          <p:cNvSpPr txBox="1">
            <a:spLocks noChangeArrowheads="1"/>
          </p:cNvSpPr>
          <p:nvPr/>
        </p:nvSpPr>
        <p:spPr bwMode="auto">
          <a:xfrm>
            <a:off x="1874247" y="1561791"/>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smtClean="0">
                <a:solidFill>
                  <a:srgbClr val="0000FF"/>
                </a:solidFill>
                <a:latin typeface="Times New Roman" panose="02020603050405020304" pitchFamily="18" charset="0"/>
                <a:cs typeface="Times New Roman" panose="02020603050405020304" pitchFamily="18" charset="0"/>
              </a:rPr>
              <a:t>Bạn </a:t>
            </a:r>
            <a:r>
              <a:rPr lang="en-US" altLang="en-US" sz="2800">
                <a:solidFill>
                  <a:srgbClr val="0000FF"/>
                </a:solidFill>
                <a:latin typeface="Times New Roman" panose="02020603050405020304" pitchFamily="18" charset="0"/>
                <a:cs typeface="Times New Roman" panose="02020603050405020304" pitchFamily="18" charset="0"/>
              </a:rPr>
              <a:t>chờ hết giờ sinh hoạt rồi hãy nói chuyện có được không?</a:t>
            </a:r>
          </a:p>
        </p:txBody>
      </p:sp>
      <p:sp>
        <p:nvSpPr>
          <p:cNvPr id="5" name="Text Box 27"/>
          <p:cNvSpPr txBox="1">
            <a:spLocks noChangeArrowheads="1"/>
          </p:cNvSpPr>
          <p:nvPr/>
        </p:nvSpPr>
        <p:spPr bwMode="auto">
          <a:xfrm>
            <a:off x="1874247" y="2516822"/>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Sao </a:t>
            </a:r>
            <a:r>
              <a:rPr lang="en-US" altLang="en-US" sz="2800">
                <a:solidFill>
                  <a:srgbClr val="0000FF"/>
                </a:solidFill>
                <a:latin typeface="Times New Roman" panose="02020603050405020304" pitchFamily="18" charset="0"/>
                <a:cs typeface="Times New Roman" panose="02020603050405020304" pitchFamily="18" charset="0"/>
              </a:rPr>
              <a:t>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1874247" y="3369311"/>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Bài </a:t>
            </a:r>
            <a:r>
              <a:rPr lang="en-US" altLang="en-US" sz="2800">
                <a:solidFill>
                  <a:srgbClr val="0000FF"/>
                </a:solidFill>
                <a:latin typeface="Times New Roman" panose="02020603050405020304" pitchFamily="18" charset="0"/>
                <a:cs typeface="Times New Roman" panose="02020603050405020304" pitchFamily="18" charset="0"/>
              </a:rPr>
              <a:t>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1874247" y="4243344"/>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Chơi </a:t>
            </a:r>
            <a:r>
              <a:rPr lang="en-US" altLang="en-US" sz="2800">
                <a:solidFill>
                  <a:srgbClr val="0000FF"/>
                </a:solidFill>
                <a:latin typeface="Times New Roman" panose="02020603050405020304" pitchFamily="18" charset="0"/>
                <a:cs typeface="Times New Roman" panose="02020603050405020304" pitchFamily="18" charset="0"/>
              </a:rPr>
              <a:t>diều cũng thú vị đấy chứ?</a:t>
            </a:r>
          </a:p>
        </p:txBody>
      </p:sp>
      <p:sp>
        <p:nvSpPr>
          <p:cNvPr id="8" name="Text Box 33"/>
          <p:cNvSpPr txBox="1">
            <a:spLocks noChangeArrowheads="1"/>
          </p:cNvSpPr>
          <p:nvPr/>
        </p:nvSpPr>
        <p:spPr bwMode="auto">
          <a:xfrm>
            <a:off x="2465886" y="546431"/>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a:latin typeface="Times New Roman" panose="02020603050405020304" pitchFamily="18" charset="0"/>
                <a:cs typeface="Times New Roman" panose="02020603050405020304" pitchFamily="18" charset="0"/>
              </a:rPr>
              <a:t>Bài 2: Đặt câu phù hợp với các tình </a:t>
            </a:r>
            <a:r>
              <a:rPr lang="en-US" altLang="en-US" sz="2800" b="1" smtClean="0">
                <a:latin typeface="Times New Roman" panose="02020603050405020304" pitchFamily="18" charset="0"/>
                <a:cs typeface="Times New Roman" panose="02020603050405020304" pitchFamily="18" charset="0"/>
              </a:rPr>
              <a:t>huống:</a:t>
            </a:r>
            <a:endParaRPr lang="en-US" altLang="en-US" sz="2800" b="1">
              <a:latin typeface="Times New Roman" panose="02020603050405020304" pitchFamily="18" charset="0"/>
              <a:cs typeface="Times New Roman" panose="02020603050405020304" pitchFamily="18" charset="0"/>
            </a:endParaRPr>
          </a:p>
        </p:txBody>
      </p:sp>
      <p:sp>
        <p:nvSpPr>
          <p:cNvPr id="9" name="Pentagon 8"/>
          <p:cNvSpPr/>
          <p:nvPr/>
        </p:nvSpPr>
        <p:spPr>
          <a:xfrm>
            <a:off x="974725" y="5220970"/>
            <a:ext cx="10232390" cy="10058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a:solidFill>
                  <a:schemeClr val="tx1"/>
                </a:solidFill>
                <a:latin typeface="Times New Roman" panose="02020603050405020304" pitchFamily="18" charset="0"/>
                <a:cs typeface="Times New Roman" panose="02020603050405020304" pitchFamily="18" charset="0"/>
              </a:rPr>
              <a:t>Qua BT2, để đặt câu hỏi dựa vào nội dung liên quan đến các câu đó con đã làm cách nào? </a:t>
            </a:r>
          </a:p>
        </p:txBody>
      </p:sp>
      <p:sp>
        <p:nvSpPr>
          <p:cNvPr id="10" name="Pentagon 9"/>
          <p:cNvSpPr/>
          <p:nvPr/>
        </p:nvSpPr>
        <p:spPr>
          <a:xfrm>
            <a:off x="974725" y="5220970"/>
            <a:ext cx="10232390" cy="10058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a:solidFill>
                  <a:schemeClr val="tx1"/>
                </a:solidFill>
                <a:latin typeface="Times New Roman" panose="02020603050405020304" pitchFamily="18" charset="0"/>
                <a:cs typeface="Times New Roman" panose="02020603050405020304" pitchFamily="18" charset="0"/>
              </a:rPr>
              <a:t>Để đặt câu hỏi dựa vào nội dung của câu kể ta cần đặt câu hỏi liên quan đến nội dung câu cho trước</a:t>
            </a:r>
            <a:r>
              <a:rPr lang="vi-VN" altLang="en-US" sz="2800">
                <a:solidFill>
                  <a:schemeClr val="tx1"/>
                </a:solidFill>
                <a:latin typeface="Times New Roman" panose="02020603050405020304" pitchFamily="18" charset="0"/>
                <a:cs typeface="Times New Roman" panose="02020603050405020304" pitchFamily="18" charset="0"/>
              </a:rPr>
              <a:t> và</a:t>
            </a:r>
            <a:r>
              <a:rPr lang="en-US" sz="2800">
                <a:solidFill>
                  <a:schemeClr val="tx1"/>
                </a:solidFill>
                <a:latin typeface="Times New Roman" panose="02020603050405020304" pitchFamily="18" charset="0"/>
                <a:cs typeface="Times New Roman" panose="02020603050405020304" pitchFamily="18" charset="0"/>
              </a:rPr>
              <a:t> thêm các từ nghi vấn.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bldLvl="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41247" y="357774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1026886"/>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Bài 3</a:t>
            </a:r>
            <a:r>
              <a:rPr lang="en-US" altLang="en-US" sz="3200" b="1">
                <a:latin typeface="Times New Roman" panose="02020603050405020304" pitchFamily="18" charset="0"/>
                <a:cs typeface="Times New Roman" panose="02020603050405020304" pitchFamily="18" charset="0"/>
              </a:rPr>
              <a:t>. Hãy nêu một vài tình huống có thể dùng câu hỏi để:</a:t>
            </a:r>
          </a:p>
          <a:p>
            <a:pPr algn="just" eaLnBrk="1" hangingPunct="1"/>
            <a:r>
              <a:rPr lang="en-US" altLang="en-US" sz="3200" smtClean="0">
                <a:latin typeface="Times New Roman" panose="02020603050405020304" pitchFamily="18" charset="0"/>
                <a:cs typeface="Times New Roman" panose="02020603050405020304" pitchFamily="18" charset="0"/>
              </a:rPr>
              <a:t> 	a</a:t>
            </a:r>
            <a:r>
              <a:rPr lang="en-US" altLang="en-US" sz="3200">
                <a:latin typeface="Times New Roman" panose="02020603050405020304" pitchFamily="18" charset="0"/>
                <a:cs typeface="Times New Roman" panose="02020603050405020304" pitchFamily="18" charset="0"/>
              </a:rPr>
              <a:t>. Tỏ thái độ khen, chê.</a:t>
            </a:r>
          </a:p>
          <a:p>
            <a:pPr algn="just" eaLnBrk="1" hangingPunct="1"/>
            <a:r>
              <a:rPr lang="en-US" altLang="en-US" sz="3200" smtClean="0">
                <a:latin typeface="Times New Roman" panose="02020603050405020304" pitchFamily="18" charset="0"/>
                <a:cs typeface="Times New Roman" panose="02020603050405020304" pitchFamily="18" charset="0"/>
              </a:rPr>
              <a:t>	b</a:t>
            </a:r>
            <a:r>
              <a:rPr lang="en-US" altLang="en-US" sz="3200">
                <a:latin typeface="Times New Roman" panose="02020603050405020304" pitchFamily="18" charset="0"/>
                <a:cs typeface="Times New Roman" panose="02020603050405020304" pitchFamily="18" charset="0"/>
              </a:rPr>
              <a:t>. Khẳng định, phủ định.</a:t>
            </a:r>
          </a:p>
          <a:p>
            <a:pPr algn="just" eaLnBrk="1" hangingPunct="1"/>
            <a:r>
              <a:rPr lang="en-US" altLang="en-US" sz="3200" smtClean="0">
                <a:latin typeface="Times New Roman" panose="02020603050405020304" pitchFamily="18" charset="0"/>
                <a:cs typeface="Times New Roman" panose="02020603050405020304" pitchFamily="18" charset="0"/>
              </a:rPr>
              <a:t>	c</a:t>
            </a:r>
            <a:r>
              <a:rPr lang="en-US" altLang="en-US" sz="3200">
                <a:latin typeface="Times New Roman" panose="02020603050405020304" pitchFamily="18" charset="0"/>
                <a:cs typeface="Times New Roman" panose="02020603050405020304" pitchFamily="18" charset="0"/>
              </a:rPr>
              <a:t>. Thể hiện yêu cầu, mong muốn.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p>
        </p:txBody>
      </p:sp>
      <p:sp>
        <p:nvSpPr>
          <p:cNvPr id="2" name="Pentagon 1"/>
          <p:cNvSpPr/>
          <p:nvPr/>
        </p:nvSpPr>
        <p:spPr>
          <a:xfrm>
            <a:off x="286385" y="5650865"/>
            <a:ext cx="11906250" cy="868045"/>
          </a:xfrm>
          <a:prstGeom prst="homePlate">
            <a:avLst/>
          </a:prstGeom>
          <a:solidFill>
            <a:srgbClr val="FE97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2400">
                <a:solidFill>
                  <a:schemeClr val="tx1"/>
                </a:solidFill>
              </a:rPr>
              <a:t>   Trong 1 vài tình huống ta có thể đặt câu hỏi để thể hiện thái độ khen chê, khẳng định, phủ định, yêu cầu, mong muốn...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41247" y="357774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772535" y="1773555"/>
            <a:ext cx="5102860" cy="2432685"/>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rgbClr val="FF0000"/>
                </a:solidFill>
              </a:rPr>
              <a:t>VẬN DỤNG</a:t>
            </a:r>
          </a:p>
        </p:txBody>
      </p:sp>
      <p:pic>
        <p:nvPicPr>
          <p:cNvPr id="3" name="Picture 2" descr="pp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737360" y="2774315"/>
            <a:ext cx="2773680" cy="31013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1141095" y="758190"/>
            <a:ext cx="10432415"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600" b="1" i="1">
                <a:solidFill>
                  <a:srgbClr val="7030A0"/>
                </a:solidFill>
                <a:latin typeface="Times New Roman" panose="02020603050405020304" pitchFamily="18" charset="0"/>
                <a:cs typeface="Times New Roman" panose="02020603050405020304" pitchFamily="18" charset="0"/>
              </a:rPr>
              <a:t> * Các câu hỏi sau được dùng để làm gì?</a:t>
            </a:r>
          </a:p>
          <a:p>
            <a:pPr eaLnBrk="1" hangingPunct="1"/>
            <a:r>
              <a:rPr lang="en-US" altLang="en-US" sz="2600">
                <a:solidFill>
                  <a:schemeClr val="tx1"/>
                </a:solidFill>
                <a:latin typeface="Times New Roman" panose="02020603050405020304" pitchFamily="18" charset="0"/>
                <a:cs typeface="Times New Roman" panose="02020603050405020304" pitchFamily="18" charset="0"/>
              </a:rPr>
              <a:t> </a:t>
            </a:r>
            <a:r>
              <a:rPr lang="vi-VN" altLang="en-US" sz="2600">
                <a:solidFill>
                  <a:schemeClr val="tx1"/>
                </a:solidFill>
                <a:latin typeface="Times New Roman" panose="02020603050405020304" pitchFamily="18" charset="0"/>
                <a:cs typeface="Times New Roman" panose="02020603050405020304" pitchFamily="18" charset="0"/>
              </a:rPr>
              <a:t> 1) </a:t>
            </a:r>
            <a:r>
              <a:rPr lang="en-US" altLang="en-US" sz="2600">
                <a:solidFill>
                  <a:schemeClr val="tx1"/>
                </a:solidFill>
                <a:latin typeface="Times New Roman" panose="02020603050405020304" pitchFamily="18" charset="0"/>
                <a:cs typeface="Times New Roman" panose="02020603050405020304" pitchFamily="18" charset="0"/>
              </a:rPr>
              <a:t>Co</a:t>
            </a:r>
            <a:r>
              <a:rPr lang="en-US" altLang="en-US" sz="2600">
                <a:latin typeface="Times New Roman" panose="02020603050405020304" pitchFamily="18" charset="0"/>
                <a:cs typeface="Times New Roman" panose="02020603050405020304" pitchFamily="18" charset="0"/>
              </a:rPr>
              <a:t>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a:t>
            </a:r>
            <a:r>
              <a:rPr lang="vi-VN" altLang="en-US" sz="2600">
                <a:solidFill>
                  <a:srgbClr val="0000FF"/>
                </a:solidFill>
                <a:latin typeface="Times New Roman" panose="02020603050405020304" pitchFamily="18" charset="0"/>
                <a:cs typeface="Times New Roman" panose="02020603050405020304" pitchFamily="18" charset="0"/>
              </a:rPr>
              <a:t>m</a:t>
            </a:r>
            <a:r>
              <a:rPr lang="en-US" altLang="en-US" sz="2600">
                <a:solidFill>
                  <a:srgbClr val="0000FF"/>
                </a:solidFill>
                <a:latin typeface="Times New Roman" panose="02020603050405020304" pitchFamily="18" charset="0"/>
                <a:cs typeface="Times New Roman" panose="02020603050405020304" pitchFamily="18" charset="0"/>
              </a:rPr>
              <a:t>uốn.</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a:t>
            </a:r>
            <a:r>
              <a:rPr lang="vi-VN" altLang="en-US" sz="2600">
                <a:latin typeface="Times New Roman" panose="02020603050405020304" pitchFamily="18" charset="0"/>
                <a:cs typeface="Times New Roman" panose="02020603050405020304" pitchFamily="18" charset="0"/>
              </a:rPr>
              <a:t> 2) </a:t>
            </a:r>
            <a:r>
              <a:rPr lang="en-US" altLang="en-US" sz="2600">
                <a:latin typeface="Times New Roman" panose="02020603050405020304" pitchFamily="18" charset="0"/>
                <a:cs typeface="Times New Roman" panose="02020603050405020304" pitchFamily="18" charset="0"/>
              </a:rPr>
              <a:t>Một bạn</a:t>
            </a:r>
            <a:r>
              <a:rPr lang="vi-VN" altLang="en-US" sz="2600">
                <a:latin typeface="Times New Roman" panose="02020603050405020304" pitchFamily="18" charset="0"/>
                <a:cs typeface="Times New Roman" panose="02020603050405020304" pitchFamily="18" charset="0"/>
              </a:rPr>
              <a:t> nói thích</a:t>
            </a:r>
            <a:r>
              <a:rPr lang="en-US" altLang="en-US" sz="2600">
                <a:latin typeface="Times New Roman" panose="02020603050405020304" pitchFamily="18" charset="0"/>
                <a:cs typeface="Times New Roman" panose="02020603050405020304" pitchFamily="18" charset="0"/>
              </a:rPr>
              <a:t> học tiếng Pháp</a:t>
            </a:r>
            <a:r>
              <a:rPr lang="vi-VN" altLang="en-US" sz="2600">
                <a:latin typeface="Times New Roman" panose="02020603050405020304" pitchFamily="18" charset="0"/>
                <a:cs typeface="Times New Roman" panose="02020603050405020304" pitchFamily="18" charset="0"/>
              </a:rPr>
              <a:t> vì tiếng Pháp học hay hơn tiếng Anh</a:t>
            </a:r>
            <a:r>
              <a:rPr lang="en-US" altLang="en-US" sz="2600">
                <a:latin typeface="Times New Roman" panose="02020603050405020304" pitchFamily="18" charset="0"/>
                <a:cs typeface="Times New Roman" panose="02020603050405020304" pitchFamily="18" charset="0"/>
              </a:rPr>
              <a:t>.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1219654" y="5193846"/>
            <a:ext cx="495300" cy="4572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FF3300"/>
              </a:solidFill>
              <a:latin typeface="Times New Roman" panose="02020603050405020304" pitchFamily="18" charset="0"/>
              <a:cs typeface="Arial" panose="020B0604020202020204" pitchFamily="34" charset="0"/>
            </a:endParaRPr>
          </a:p>
        </p:txBody>
      </p:sp>
      <p:sp>
        <p:nvSpPr>
          <p:cNvPr id="7" name="Oval 8"/>
          <p:cNvSpPr>
            <a:spLocks noChangeArrowheads="1"/>
          </p:cNvSpPr>
          <p:nvPr/>
        </p:nvSpPr>
        <p:spPr bwMode="auto">
          <a:xfrm>
            <a:off x="1219655" y="2755446"/>
            <a:ext cx="481013" cy="4572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FF3300"/>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par>
                          <p:cTn id="18" fill="hold">
                            <p:stCondLst>
                              <p:cond delay="200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1"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5" end="5"/>
                                            </p:txEl>
                                          </p:spTgt>
                                        </p:tgtEl>
                                        <p:attrNameLst>
                                          <p:attrName>fill.type</p:attrName>
                                        </p:attrNameLst>
                                      </p:cBhvr>
                                      <p:to>
                                        <p:strVal val="solid"/>
                                      </p:to>
                                    </p:set>
                                  </p:childTnLst>
                                </p:cTn>
                              </p:par>
                            </p:childTnLst>
                          </p:cTn>
                        </p:par>
                        <p:par>
                          <p:cTn id="24" fill="hold">
                            <p:stCondLst>
                              <p:cond delay="30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7"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4">
                                            <p:txEl>
                                              <p:pRg st="6" end="6"/>
                                            </p:txEl>
                                          </p:spTgt>
                                        </p:tgtEl>
                                        <p:attrNameLst>
                                          <p:attrName>fill.type</p:attrName>
                                        </p:attrNameLst>
                                      </p:cBhvr>
                                      <p:to>
                                        <p:strVal val="solid"/>
                                      </p:to>
                                    </p:set>
                                  </p:childTnLst>
                                </p:cTn>
                              </p:par>
                            </p:childTnLst>
                          </p:cTn>
                        </p:par>
                        <p:par>
                          <p:cTn id="30" fill="hold">
                            <p:stCondLst>
                              <p:cond delay="4279"/>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3"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5" dur="80"/>
                                        <p:tgtEl>
                                          <p:spTgt spid="4">
                                            <p:txEl>
                                              <p:pRg st="7" end="7"/>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edge">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5"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47" dur="80"/>
                                        <p:tgtEl>
                                          <p:spTgt spid="4">
                                            <p:txEl>
                                              <p:pRg st="8" end="8"/>
                                            </p:txEl>
                                          </p:spTgt>
                                        </p:tgtEl>
                                        <p:attrNameLst>
                                          <p:attrName>fill.type</p:attrName>
                                        </p:attrNameLst>
                                      </p:cBhvr>
                                      <p:to>
                                        <p:strVal val="solid"/>
                                      </p:to>
                                    </p:set>
                                  </p:childTnLst>
                                </p:cTn>
                              </p:par>
                            </p:childTnLst>
                          </p:cTn>
                        </p:par>
                        <p:par>
                          <p:cTn id="48" fill="hold">
                            <p:stCondLst>
                              <p:cond delay="4759"/>
                            </p:stCondLst>
                            <p:childTnLst>
                              <p:par>
                                <p:cTn id="49" presetID="27" presetClass="entr" presetSubtype="0" fill="hold" nodeType="afterEffect">
                                  <p:stCondLst>
                                    <p:cond delay="0"/>
                                  </p:stCondLst>
                                  <p:iterate type="lt">
                                    <p:tmPct val="50000"/>
                                  </p:iterate>
                                  <p:childTnLst>
                                    <p:set>
                                      <p:cBhvr>
                                        <p:cTn id="50"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1"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3" dur="80"/>
                                        <p:tgtEl>
                                          <p:spTgt spid="4">
                                            <p:txEl>
                                              <p:pRg st="9" end="9"/>
                                            </p:txEl>
                                          </p:spTgt>
                                        </p:tgtEl>
                                        <p:attrNameLst>
                                          <p:attrName>fill.type</p:attrName>
                                        </p:attrNameLst>
                                      </p:cBhvr>
                                      <p:to>
                                        <p:strVal val="solid"/>
                                      </p:to>
                                    </p:set>
                                  </p:childTnLst>
                                </p:cTn>
                              </p:par>
                            </p:childTnLst>
                          </p:cTn>
                        </p:par>
                        <p:par>
                          <p:cTn id="54" fill="hold">
                            <p:stCondLst>
                              <p:cond delay="5959"/>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57"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59" dur="80"/>
                                        <p:tgtEl>
                                          <p:spTgt spid="4">
                                            <p:txEl>
                                              <p:pRg st="10" end="10"/>
                                            </p:txEl>
                                          </p:spTgt>
                                        </p:tgtEl>
                                        <p:attrNameLst>
                                          <p:attrName>fill.type</p:attrName>
                                        </p:attrNameLst>
                                      </p:cBhvr>
                                      <p:to>
                                        <p:strVal val="solid"/>
                                      </p:to>
                                    </p:set>
                                  </p:childTnLst>
                                </p:cTn>
                              </p:par>
                            </p:childTnLst>
                          </p:cTn>
                        </p:par>
                        <p:par>
                          <p:cTn id="60" fill="hold">
                            <p:stCondLst>
                              <p:cond delay="6799"/>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3"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65" dur="80"/>
                                        <p:tgtEl>
                                          <p:spTgt spid="4">
                                            <p:txEl>
                                              <p:pRg st="11" end="11"/>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edge">
                                      <p:cBhvr>
                                        <p:cTn id="7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1006475" y="916940"/>
            <a:ext cx="10634980" cy="48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1</a:t>
            </a:r>
            <a:r>
              <a:rPr lang="en-US" altLang="en-US" sz="2800" b="1" smtClean="0">
                <a:solidFill>
                  <a:srgbClr val="FF0000"/>
                </a:solidFill>
                <a:latin typeface="Times New Roman" panose="02020603050405020304" pitchFamily="18" charset="0"/>
                <a:cs typeface="Times New Roman" panose="02020603050405020304" pitchFamily="18" charset="0"/>
              </a:rPr>
              <a:t>. Tìm </a:t>
            </a:r>
            <a:r>
              <a:rPr lang="en-US" altLang="en-US" sz="2800" b="1">
                <a:solidFill>
                  <a:srgbClr val="FF0000"/>
                </a:solidFill>
                <a:latin typeface="Times New Roman" panose="02020603050405020304" pitchFamily="18" charset="0"/>
                <a:cs typeface="Times New Roman" panose="02020603050405020304" pitchFamily="18" charset="0"/>
              </a:rPr>
              <a:t>từ nghi vấn trong câu hỏi sau:</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Có phải chú bé Đất trở thành chú Đất Nung không?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Chú bé Đất trở thành chú Đất Nung, phải không?</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b="1">
                <a:solidFill>
                  <a:srgbClr val="FF0000"/>
                </a:solidFill>
                <a:latin typeface="Times New Roman" panose="02020603050405020304" pitchFamily="18" charset="0"/>
                <a:cs typeface="Times New Roman" panose="02020603050405020304" pitchFamily="18" charset="0"/>
              </a:rPr>
              <a:t>2. Trong các câu dưới đây, câu nào không phải là câu hỏi và không được dùng dấu chấm hỏi?</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Bạn có thích chơi diều không?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Thử xem ai khéo tay hơn nào?     </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Thử xem ai khéo tay hơn nào.</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7" name="Line 13"/>
          <p:cNvSpPr>
            <a:spLocks noChangeShapeType="1"/>
          </p:cNvSpPr>
          <p:nvPr/>
        </p:nvSpPr>
        <p:spPr bwMode="auto">
          <a:xfrm>
            <a:off x="1907678" y="1756728"/>
            <a:ext cx="99060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002089" y="1771015"/>
            <a:ext cx="95794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140984" y="2185353"/>
            <a:ext cx="137160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242061" y="3915410"/>
            <a:ext cx="533400" cy="5334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a:solidFill>
                <a:srgbClr val="FF0000"/>
              </a:solidFill>
              <a:latin typeface=".VnTime" panose="020B7200000000000000" pitchFamily="34" charset="0"/>
            </a:endParaRPr>
          </a:p>
        </p:txBody>
      </p:sp>
      <p:sp>
        <p:nvSpPr>
          <p:cNvPr id="13" name="Line 18"/>
          <p:cNvSpPr>
            <a:spLocks noChangeShapeType="1"/>
          </p:cNvSpPr>
          <p:nvPr/>
        </p:nvSpPr>
        <p:spPr bwMode="auto">
          <a:xfrm>
            <a:off x="2003199" y="4626247"/>
            <a:ext cx="533400"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1000"/>
                                        <p:tgtEl>
                                          <p:spTgt spid="6">
                                            <p:txEl>
                                              <p:pRg st="5" end="5"/>
                                            </p:txEl>
                                          </p:spTgt>
                                        </p:tgtEl>
                                      </p:cBhvr>
                                    </p:animEffect>
                                    <p:anim calcmode="lin" valueType="num">
                                      <p:cBhvr>
                                        <p:cTn id="4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to="" calcmode="lin" valueType="num">
                                      <p:cBhvr>
                                        <p:cTn id="63" dur="1" fill="hold"/>
                                        <p:tgtEl>
                                          <p:spTgt spid="6">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p>
        </p:txBody>
      </p:sp>
      <p:sp>
        <p:nvSpPr>
          <p:cNvPr id="8" name="Rectangle 7"/>
          <p:cNvSpPr>
            <a:spLocks noChangeArrowheads="1"/>
          </p:cNvSpPr>
          <p:nvPr/>
        </p:nvSpPr>
        <p:spPr bwMode="auto">
          <a:xfrm>
            <a:off x="1045845" y="1316990"/>
            <a:ext cx="10371455" cy="439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800" b="1">
                <a:solidFill>
                  <a:srgbClr val="7030A0"/>
                </a:solidFill>
                <a:latin typeface="Times New Roman" panose="02020603050405020304" pitchFamily="18" charset="0"/>
                <a:cs typeface="Times New Roman" panose="02020603050405020304" pitchFamily="18" charset="0"/>
              </a:rPr>
              <a:t> </a:t>
            </a:r>
            <a:r>
              <a:rPr lang="en-US" altLang="en-US" sz="2800" b="1" i="1">
                <a:solidFill>
                  <a:srgbClr val="7030A0"/>
                </a:solidFill>
                <a:latin typeface="Times New Roman" panose="02020603050405020304" pitchFamily="18" charset="0"/>
                <a:cs typeface="Times New Roman" panose="02020603050405020304" pitchFamily="18" charset="0"/>
              </a:rPr>
              <a:t>* Các câu hỏi sau được dùng làm gì?</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a:t>
            </a:r>
            <a:r>
              <a:rPr lang="vi-VN" altLang="en-US" sz="2800">
                <a:solidFill>
                  <a:srgbClr val="0000FF"/>
                </a:solidFill>
                <a:latin typeface="Times New Roman" panose="02020603050405020304" pitchFamily="18" charset="0"/>
                <a:cs typeface="Times New Roman" panose="02020603050405020304" pitchFamily="18" charset="0"/>
              </a:rPr>
              <a:t>ị</a:t>
            </a:r>
            <a:r>
              <a:rPr lang="en-US" altLang="en-US" sz="2800">
                <a:solidFill>
                  <a:srgbClr val="0000FF"/>
                </a:solidFill>
                <a:latin typeface="Times New Roman" panose="02020603050405020304" pitchFamily="18" charset="0"/>
                <a:cs typeface="Times New Roman" panose="02020603050405020304" pitchFamily="18" charset="0"/>
              </a:rPr>
              <a:t>nh, phủ định.</a:t>
            </a:r>
          </a:p>
        </p:txBody>
      </p:sp>
      <p:sp>
        <p:nvSpPr>
          <p:cNvPr id="9" name="Oval 8"/>
          <p:cNvSpPr>
            <a:spLocks noChangeArrowheads="1"/>
          </p:cNvSpPr>
          <p:nvPr/>
        </p:nvSpPr>
        <p:spPr bwMode="auto">
          <a:xfrm>
            <a:off x="1200331" y="4279447"/>
            <a:ext cx="533400" cy="5334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FF3300"/>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par>
                          <p:cTn id="10" fill="hold">
                            <p:stCondLst>
                              <p:cond delay="387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3"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5" dur="80"/>
                                        <p:tgtEl>
                                          <p:spTgt spid="8">
                                            <p:txEl>
                                              <p:pRg st="4" end="4"/>
                                            </p:txEl>
                                          </p:spTgt>
                                        </p:tgtEl>
                                        <p:attrNameLst>
                                          <p:attrName>fill.type</p:attrName>
                                        </p:attrNameLst>
                                      </p:cBhvr>
                                      <p:to>
                                        <p:strVal val="solid"/>
                                      </p:to>
                                    </p:set>
                                  </p:childTnLst>
                                </p:cTn>
                              </p:par>
                            </p:childTnLst>
                          </p:cTn>
                        </p:par>
                        <p:par>
                          <p:cTn id="16" fill="hold">
                            <p:stCondLst>
                              <p:cond delay="507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19"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6" end="6"/>
                                            </p:txEl>
                                          </p:spTgt>
                                        </p:tgtEl>
                                        <p:attrNameLst>
                                          <p:attrName>fill.type</p:attrName>
                                        </p:attrNameLst>
                                      </p:cBhvr>
                                      <p:to>
                                        <p:strVal val="solid"/>
                                      </p:to>
                                    </p:set>
                                  </p:childTnLst>
                                </p:cTn>
                              </p:par>
                            </p:childTnLst>
                          </p:cTn>
                        </p:par>
                        <p:par>
                          <p:cTn id="22" fill="hold">
                            <p:stCondLst>
                              <p:cond delay="659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5"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27" dur="80"/>
                                        <p:tgtEl>
                                          <p:spTgt spid="8">
                                            <p:txEl>
                                              <p:pRg st="8" end="8"/>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smtClean="0">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01370" y="877570"/>
            <a:ext cx="10771505" cy="1753235"/>
          </a:xfrm>
          <a:prstGeom prst="rect">
            <a:avLst/>
          </a:prstGeom>
          <a:noFill/>
        </p:spPr>
        <p:txBody>
          <a:bodyPr wrap="square" rtlCol="0">
            <a:spAutoFit/>
          </a:bodyPr>
          <a:lstStyle/>
          <a:p>
            <a:pPr algn="ctr"/>
            <a:r>
              <a:rPr lang="vi-VN" altLang="en-US" sz="3600">
                <a:effectLst>
                  <a:outerShdw blurRad="38100" dist="38100" dir="2700000" algn="tl">
                    <a:srgbClr val="000000">
                      <a:alpha val="43137"/>
                    </a:srgbClr>
                  </a:outerShdw>
                </a:effectLst>
              </a:rPr>
              <a:t>Thứ sáu ngày 10 tháng 12 năm 2021</a:t>
            </a:r>
          </a:p>
          <a:p>
            <a:pPr algn="ctr"/>
            <a:r>
              <a:rPr lang="vi-VN" altLang="en-US" sz="3600">
                <a:effectLst>
                  <a:outerShdw blurRad="38100" dist="38100" dir="2700000" algn="tl">
                    <a:srgbClr val="000000">
                      <a:alpha val="43137"/>
                    </a:srgbClr>
                  </a:outerShdw>
                </a:effectLst>
              </a:rPr>
              <a:t>Luyện từ và câu</a:t>
            </a:r>
          </a:p>
          <a:p>
            <a:pPr algn="ctr"/>
            <a:r>
              <a:rPr lang="vi-VN" altLang="en-US" sz="3600">
                <a:solidFill>
                  <a:srgbClr val="FF0000"/>
                </a:solidFill>
                <a:effectLst>
                  <a:outerShdw blurRad="38100" dist="38100" dir="2700000" algn="tl">
                    <a:srgbClr val="000000">
                      <a:alpha val="43137"/>
                    </a:srgbClr>
                  </a:outerShdw>
                </a:effectLst>
              </a:rPr>
              <a:t>Dùng câu hỏi vào mục đích khác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25825" y="1636395"/>
            <a:ext cx="6290945" cy="264287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HÌNH THÀNH </a:t>
            </a:r>
          </a:p>
          <a:p>
            <a:pPr algn="ctr"/>
            <a:r>
              <a:rPr lang="vi-VN" altLang="en-US" sz="3600" b="1">
                <a:solidFill>
                  <a:srgbClr val="FF0000"/>
                </a:solidFill>
              </a:rPr>
              <a:t>KIẾN THỨC MỚI</a:t>
            </a:r>
          </a:p>
        </p:txBody>
      </p:sp>
      <p:pic>
        <p:nvPicPr>
          <p:cNvPr id="3" name="Picture 2" descr="pp2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1595120" y="2820035"/>
            <a:ext cx="2499995" cy="3435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2pp"/>
          <p:cNvPicPr>
            <a:picLocks noGrp="1" noChangeAspect="1"/>
          </p:cNvPicPr>
          <p:nvPr>
            <p:ph idx="4294967295"/>
          </p:nvPr>
        </p:nvPicPr>
        <p:blipFill>
          <a:blip r:embed="rId3">
            <a:clrChange>
              <a:clrFrom>
                <a:srgbClr val="FBFAF8">
                  <a:alpha val="100000"/>
                </a:srgbClr>
              </a:clrFrom>
              <a:clrTo>
                <a:srgbClr val="FBFAF8">
                  <a:alpha val="100000"/>
                  <a:alpha val="0"/>
                </a:srgbClr>
              </a:clrTo>
            </a:clrChange>
          </a:blip>
          <a:srcRect l="19443" t="11602" r="23174" b="7116"/>
          <a:stretch>
            <a:fillRect/>
          </a:stretch>
        </p:blipFill>
        <p:spPr>
          <a:xfrm>
            <a:off x="1673225" y="795020"/>
            <a:ext cx="8312785" cy="5053965"/>
          </a:xfrm>
          <a:prstGeom prst="rect">
            <a:avLst/>
          </a:prstGeom>
        </p:spPr>
      </p:pic>
      <p:sp>
        <p:nvSpPr>
          <p:cNvPr id="4" name="Text Box 3"/>
          <p:cNvSpPr txBox="1"/>
          <p:nvPr/>
        </p:nvSpPr>
        <p:spPr>
          <a:xfrm rot="180000">
            <a:off x="3571875" y="2102485"/>
            <a:ext cx="4819015" cy="1445260"/>
          </a:xfrm>
          <a:prstGeom prst="rect">
            <a:avLst/>
          </a:prstGeom>
          <a:noFill/>
        </p:spPr>
        <p:txBody>
          <a:bodyPr wrap="square" rtlCol="0">
            <a:spAutoFit/>
          </a:bodyPr>
          <a:lstStyle/>
          <a:p>
            <a:pPr algn="ctr"/>
            <a:r>
              <a:rPr lang="vi-VN" altLang="en-US" sz="4400" b="1">
                <a:solidFill>
                  <a:schemeClr val="tx1"/>
                </a:solidFill>
                <a:latin typeface="Times New Roman" panose="02020603050405020304" pitchFamily="18" charset="0"/>
                <a:cs typeface="Times New Roman" panose="02020603050405020304" pitchFamily="18" charset="0"/>
              </a:rPr>
              <a:t>Hoạt động 1: </a:t>
            </a:r>
          </a:p>
          <a:p>
            <a:pPr algn="ctr"/>
            <a:r>
              <a:rPr lang="vi-VN" altLang="en-US" sz="4400" b="1">
                <a:solidFill>
                  <a:schemeClr val="tx1"/>
                </a:solidFill>
                <a:latin typeface="Times New Roman" panose="02020603050405020304" pitchFamily="18" charset="0"/>
                <a:cs typeface="Times New Roman" panose="02020603050405020304" pitchFamily="18" charset="0"/>
              </a:rPr>
              <a:t>Nhận xét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31850" y="1187450"/>
            <a:ext cx="10620375" cy="476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smtClean="0">
              <a:latin typeface="Times New Roman" panose="02020603050405020304" pitchFamily="18" charset="0"/>
              <a:cs typeface="Times New Roman" panose="02020603050405020304" pitchFamily="18" charset="0"/>
            </a:endParaRPr>
          </a:p>
          <a:p>
            <a:pPr algn="just" eaLnBrk="1" hangingPunct="1"/>
            <a:endParaRPr lang="en-US" altLang="en-US" sz="3200" smtClean="0">
              <a:latin typeface="Times New Roman" panose="02020603050405020304" pitchFamily="18" charset="0"/>
              <a:cs typeface="Times New Roman" panose="02020603050405020304" pitchFamily="18" charset="0"/>
            </a:endParaRPr>
          </a:p>
          <a:p>
            <a:pPr algn="just" eaLnBrk="1" hangingPunct="1"/>
            <a:r>
              <a:rPr lang="vi-VN" altLang="en-US" sz="3200" smtClean="0">
                <a:latin typeface="Times New Roman" panose="02020603050405020304" pitchFamily="18" charset="0"/>
                <a:cs typeface="Times New Roman" panose="02020603050405020304" pitchFamily="18" charset="0"/>
              </a:rPr>
              <a:t>Ông Hòn Rấm cười bảo:</a:t>
            </a:r>
          </a:p>
          <a:p>
            <a:pPr algn="just" eaLnBrk="1" hangingPunct="1"/>
            <a:r>
              <a:rPr lang="en-US" altLang="en-US" sz="3200" smtClean="0">
                <a:latin typeface="Times New Roman" panose="02020603050405020304" pitchFamily="18" charset="0"/>
                <a:cs typeface="Times New Roman" panose="02020603050405020304" pitchFamily="18" charset="0"/>
              </a:rPr>
              <a:t>- Sao chú mày nhát thế? Đất có thể nung trong lửa kia mà!</a:t>
            </a:r>
          </a:p>
          <a:p>
            <a:pPr algn="just" eaLnBrk="1" hangingPunct="1"/>
            <a:r>
              <a:rPr lang="en-US" altLang="en-US" sz="3200" smtClean="0">
                <a:latin typeface="Times New Roman" panose="02020603050405020304" pitchFamily="18" charset="0"/>
                <a:cs typeface="Times New Roman" panose="02020603050405020304" pitchFamily="18" charset="0"/>
              </a:rPr>
              <a:t>Chú bé Đất ngạc nhiên hỏi lại:</a:t>
            </a:r>
          </a:p>
          <a:p>
            <a:pPr algn="just" eaLnBrk="1" hangingPunct="1"/>
            <a:r>
              <a:rPr lang="en-US" altLang="en-US" sz="3200" smtClean="0">
                <a:latin typeface="Times New Roman" panose="02020603050405020304" pitchFamily="18" charset="0"/>
                <a:cs typeface="Times New Roman" panose="02020603050405020304" pitchFamily="18" charset="0"/>
              </a:rPr>
              <a:t>- Nung ấy ạ? </a:t>
            </a:r>
          </a:p>
          <a:p>
            <a:pPr algn="just" eaLnBrk="1" hangingPunct="1"/>
            <a:r>
              <a:rPr lang="en-US" altLang="en-US" sz="3200" smtClean="0">
                <a:latin typeface="Times New Roman" panose="02020603050405020304" pitchFamily="18" charset="0"/>
                <a:cs typeface="Times New Roman" panose="02020603050405020304" pitchFamily="18" charset="0"/>
              </a:rPr>
              <a:t>- </a:t>
            </a:r>
            <a:r>
              <a:rPr lang="vi-VN" altLang="en-US" sz="3200" smtClean="0">
                <a:latin typeface="Times New Roman" panose="02020603050405020304" pitchFamily="18" charset="0"/>
                <a:cs typeface="Times New Roman" panose="02020603050405020304" pitchFamily="18" charset="0"/>
              </a:rPr>
              <a:t>Chứ sao? Đã là người thì phải dám xông pha, làm được nhiều việc có ích.</a:t>
            </a:r>
          </a:p>
          <a:p>
            <a:pPr algn="just" eaLnBrk="1" hangingPunct="1">
              <a:spcBef>
                <a:spcPct val="50000"/>
              </a:spcBef>
            </a:pPr>
            <a:endParaRPr lang="en-US" altLang="en-US" sz="3200">
              <a:solidFill>
                <a:srgbClr val="FF0000"/>
              </a:solidFill>
              <a:latin typeface=".VnArial" panose="020B7200000000000000" pitchFamily="34" charset="0"/>
            </a:endParaRPr>
          </a:p>
        </p:txBody>
      </p:sp>
      <p:sp>
        <p:nvSpPr>
          <p:cNvPr id="5" name="Line 3"/>
          <p:cNvSpPr>
            <a:spLocks noChangeShapeType="1"/>
          </p:cNvSpPr>
          <p:nvPr/>
        </p:nvSpPr>
        <p:spPr bwMode="auto">
          <a:xfrm flipV="1">
            <a:off x="1129121" y="3131127"/>
            <a:ext cx="3505199" cy="9524"/>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181056" y="4108321"/>
            <a:ext cx="17006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226975" y="4605292"/>
            <a:ext cx="140437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831579" y="2645832"/>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 </a:t>
            </a:r>
          </a:p>
          <a:p>
            <a:pPr algn="just" eaLnBrk="1" hangingPunct="1">
              <a:spcBef>
                <a:spcPct val="50000"/>
              </a:spcBef>
            </a:pPr>
            <a:endParaRPr lang="en-US" altLang="en-US" sz="3200">
              <a:latin typeface=".VnTime" panose="020B7200000000000000" pitchFamily="34" charset="0"/>
            </a:endParaRPr>
          </a:p>
        </p:txBody>
      </p:sp>
      <p:sp>
        <p:nvSpPr>
          <p:cNvPr id="10" name="Text Box 8"/>
          <p:cNvSpPr txBox="1">
            <a:spLocks noChangeArrowheads="1"/>
          </p:cNvSpPr>
          <p:nvPr/>
        </p:nvSpPr>
        <p:spPr bwMode="auto">
          <a:xfrm>
            <a:off x="846884" y="4111054"/>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smtClean="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79552" y="1146351"/>
            <a:ext cx="10002839" cy="1014730"/>
          </a:xfrm>
          <a:prstGeom prst="rect">
            <a:avLst/>
          </a:prstGeom>
        </p:spPr>
        <p:txBody>
          <a:bodyPr wrap="square">
            <a:spAutoFit/>
          </a:bodyPr>
          <a:lstStyle/>
          <a:p>
            <a:pPr algn="just"/>
            <a:r>
              <a:rPr lang="en-US" altLang="en-US" sz="3000" b="1">
                <a:latin typeface="Times New Roman" panose="02020603050405020304" pitchFamily="18" charset="0"/>
                <a:cs typeface="Times New Roman" panose="02020603050405020304" pitchFamily="18" charset="0"/>
              </a:rPr>
              <a:t>1. Đọc lại đoạn đối thoại giữa ông Hòn Rấm với chú bé Đất trong truyện </a:t>
            </a:r>
            <a:r>
              <a:rPr lang="en-US" altLang="en-US" sz="3000" b="1" i="1">
                <a:latin typeface="Times New Roman" panose="02020603050405020304" pitchFamily="18" charset="0"/>
                <a:cs typeface="Times New Roman" panose="02020603050405020304" pitchFamily="18" charset="0"/>
              </a:rPr>
              <a:t>Chú Đất Nung</a:t>
            </a:r>
            <a:r>
              <a:rPr lang="en-US" altLang="en-US" sz="3000" b="1">
                <a:latin typeface="Times New Roman" panose="02020603050405020304" pitchFamily="18" charset="0"/>
                <a:cs typeface="Times New Roman" panose="02020603050405020304" pitchFamily="18" charset="0"/>
              </a:rPr>
              <a:t>:</a:t>
            </a:r>
          </a:p>
        </p:txBody>
      </p:sp>
      <p:sp>
        <p:nvSpPr>
          <p:cNvPr id="3" name="Cloud 2"/>
          <p:cNvSpPr/>
          <p:nvPr/>
        </p:nvSpPr>
        <p:spPr>
          <a:xfrm>
            <a:off x="7568565" y="-635"/>
            <a:ext cx="4543425" cy="1188085"/>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chemeClr val="tx1"/>
                </a:solidFill>
              </a:rPr>
              <a:t>Hãy chỉ ra những câu hỏi có trong đoạn đối thoại.</a:t>
            </a:r>
          </a:p>
        </p:txBody>
      </p:sp>
      <p:sp>
        <p:nvSpPr>
          <p:cNvPr id="9" name="Cloud 8"/>
          <p:cNvSpPr/>
          <p:nvPr/>
        </p:nvSpPr>
        <p:spPr>
          <a:xfrm>
            <a:off x="7255510" y="62230"/>
            <a:ext cx="4936490" cy="1188085"/>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chemeClr val="tx1"/>
                </a:solidFill>
              </a:rPr>
              <a:t>Trong các câu hỏi, câu nào không dùng để hỏi điều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par>
                                <p:cTn id="12" presetID="5"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5"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2"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3" grpId="0" animBg="1"/>
      <p:bldP spid="3" grpId="1" animBg="1"/>
      <p:bldP spid="3" grpId="2"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021704"/>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p:nvPr/>
        </p:nvGraphicFramePr>
        <p:xfrm>
          <a:off x="1345065" y="1619613"/>
          <a:ext cx="9526135" cy="3744705"/>
        </p:xfrm>
        <a:graphic>
          <a:graphicData uri="http://schemas.openxmlformats.org/drawingml/2006/table">
            <a:tbl>
              <a:tblPr/>
              <a:tblGrid>
                <a:gridCol w="4441349">
                  <a:extLst>
                    <a:ext uri="{9D8B030D-6E8A-4147-A177-3AD203B41FA5}">
                      <a16:colId xmlns:a16="http://schemas.microsoft.com/office/drawing/2014/main" val="20000"/>
                    </a:ext>
                  </a:extLst>
                </a:gridCol>
                <a:gridCol w="5084786">
                  <a:extLst>
                    <a:ext uri="{9D8B030D-6E8A-4147-A177-3AD203B41FA5}">
                      <a16:colId xmlns:a16="http://schemas.microsoft.com/office/drawing/2014/main" val="20001"/>
                    </a:ext>
                  </a:extLst>
                </a:gridCol>
              </a:tblGrid>
              <a:tr h="4781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70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 Box 48"/>
          <p:cNvSpPr txBox="1">
            <a:spLocks noChangeArrowheads="1"/>
          </p:cNvSpPr>
          <p:nvPr/>
        </p:nvSpPr>
        <p:spPr bwMode="auto">
          <a:xfrm>
            <a:off x="1527627" y="2388416"/>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a:t>
            </a:r>
          </a:p>
        </p:txBody>
      </p:sp>
      <p:sp>
        <p:nvSpPr>
          <p:cNvPr id="8" name="Text Box 49"/>
          <p:cNvSpPr txBox="1">
            <a:spLocks noChangeArrowheads="1"/>
          </p:cNvSpPr>
          <p:nvPr/>
        </p:nvSpPr>
        <p:spPr bwMode="auto">
          <a:xfrm>
            <a:off x="6108132" y="2431762"/>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chê</a:t>
            </a:r>
            <a:r>
              <a:rPr lang="en-US" altLang="en-US" sz="3200">
                <a:solidFill>
                  <a:srgbClr val="0000FF"/>
                </a:solidFill>
                <a:latin typeface="Times New Roman" panose="02020603050405020304" pitchFamily="18" charset="0"/>
                <a:cs typeface="Times New Roman" panose="02020603050405020304" pitchFamily="18" charset="0"/>
              </a:rPr>
              <a:t> chú bé Đất nhát.</a:t>
            </a:r>
          </a:p>
        </p:txBody>
      </p:sp>
      <p:sp>
        <p:nvSpPr>
          <p:cNvPr id="10" name="Rectangle 72"/>
          <p:cNvSpPr>
            <a:spLocks noChangeArrowheads="1"/>
          </p:cNvSpPr>
          <p:nvPr/>
        </p:nvSpPr>
        <p:spPr bwMode="auto">
          <a:xfrm>
            <a:off x="1527628" y="4070713"/>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p>
        </p:txBody>
      </p:sp>
      <p:sp>
        <p:nvSpPr>
          <p:cNvPr id="11" name="Rectangle 78"/>
          <p:cNvSpPr>
            <a:spLocks noChangeArrowheads="1"/>
          </p:cNvSpPr>
          <p:nvPr/>
        </p:nvSpPr>
        <p:spPr bwMode="auto">
          <a:xfrm>
            <a:off x="6076892" y="4047350"/>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p>
        </p:txBody>
      </p:sp>
      <p:sp>
        <p:nvSpPr>
          <p:cNvPr id="13" name="Text Box 92"/>
          <p:cNvSpPr txBox="1">
            <a:spLocks noChangeArrowheads="1"/>
          </p:cNvSpPr>
          <p:nvPr/>
        </p:nvSpPr>
        <p:spPr bwMode="auto">
          <a:xfrm>
            <a:off x="1246641" y="504371"/>
            <a:ext cx="9624559"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2. Các câu hỏi này được dùng với mục đích gì?</a:t>
            </a: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3753219"/>
            <a:ext cx="9526135" cy="7241"/>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5"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11" grpId="0" bldLvl="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2042</Words>
  <Application>Microsoft Office PowerPoint</Application>
  <PresentationFormat>Widescreen</PresentationFormat>
  <Paragraphs>183</Paragraphs>
  <Slides>32</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.VnArial</vt:lpstr>
      <vt:lpstr>.VnTime</vt:lpstr>
      <vt:lpstr>Arial</vt:lpstr>
      <vt:lpstr>Calibri</vt:lpstr>
      <vt:lpstr>Calibri Light</vt:lpstr>
      <vt:lpstr>Cambria</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229</cp:revision>
  <dcterms:created xsi:type="dcterms:W3CDTF">2021-08-04T18:52:00Z</dcterms:created>
  <dcterms:modified xsi:type="dcterms:W3CDTF">2021-12-10T12:45:13Z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0E2C88D050C54677858D4945D92945DF</vt:lpwstr>
  </property>
  <property fmtid="{D5CDD505-2E9C-101B-9397-08002B2CF9AE}" pid="3" name="KSOProductBuildVer">
    <vt:lpwstr>1033-11.2.0.10382</vt:lpwstr>
  </property>
</Properties>
</file>