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445" r:id="rId2"/>
    <p:sldId id="477" r:id="rId3"/>
    <p:sldId id="384" r:id="rId4"/>
    <p:sldId id="446" r:id="rId5"/>
    <p:sldId id="447" r:id="rId6"/>
    <p:sldId id="450" r:id="rId7"/>
    <p:sldId id="478" r:id="rId8"/>
    <p:sldId id="278" r:id="rId9"/>
    <p:sldId id="479" r:id="rId10"/>
    <p:sldId id="385" r:id="rId11"/>
    <p:sldId id="451" r:id="rId12"/>
    <p:sldId id="461" r:id="rId13"/>
    <p:sldId id="452" r:id="rId14"/>
    <p:sldId id="509" r:id="rId15"/>
    <p:sldId id="453" r:id="rId16"/>
    <p:sldId id="462" r:id="rId17"/>
    <p:sldId id="394" r:id="rId18"/>
    <p:sldId id="454" r:id="rId19"/>
    <p:sldId id="503" r:id="rId20"/>
    <p:sldId id="463" r:id="rId21"/>
    <p:sldId id="480" r:id="rId22"/>
    <p:sldId id="458" r:id="rId23"/>
    <p:sldId id="293"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6">
          <p15:clr>
            <a:srgbClr val="A4A3A4"/>
          </p15:clr>
        </p15:guide>
        <p15:guide id="2" pos="381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FF3300"/>
    <a:srgbClr val="FFCCCC"/>
    <a:srgbClr val="FFFF99"/>
    <a:srgbClr val="004DE6"/>
    <a:srgbClr val="DDBA59"/>
    <a:srgbClr val="E0C066"/>
    <a:srgbClr val="CC99FF"/>
    <a:srgbClr val="CCFF99"/>
    <a:srgbClr val="003F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11" autoAdjust="0"/>
    <p:restoredTop sz="90326" autoAdjust="0"/>
  </p:normalViewPr>
  <p:slideViewPr>
    <p:cSldViewPr snapToGrid="0">
      <p:cViewPr varScale="1">
        <p:scale>
          <a:sx n="104" d="100"/>
          <a:sy n="104" d="100"/>
        </p:scale>
        <p:origin x="864" y="108"/>
      </p:cViewPr>
      <p:guideLst>
        <p:guide orient="horz" pos="217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t>1/12/2021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4CCB1A2-E49C-4B30-8E16-B627E9F1E136}"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62EAB2-B444-4514-BBC4-48E17212839F}"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62EAB2-B444-4514-BBC4-48E17212839F}"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t>1/12/2021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NU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980046" y="1648065"/>
            <a:ext cx="8108950" cy="27381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p>
          <a:p>
            <a:pPr algn="ctr"/>
            <a:r>
              <a:rPr lang="en-US" sz="8000" b="1" spc="50" smtClean="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 từ và câu 4</a:t>
            </a: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Rectangle 17"/>
          <p:cNvSpPr>
            <a:spLocks noChangeArrowheads="1"/>
          </p:cNvSpPr>
          <p:nvPr/>
        </p:nvSpPr>
        <p:spPr bwMode="auto">
          <a:xfrm>
            <a:off x="2939143" y="1279662"/>
            <a:ext cx="64008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endParaRPr lang="vi-VN" altLang="en-US" sz="2800" b="1" i="1"/>
          </a:p>
        </p:txBody>
      </p:sp>
      <p:sp>
        <p:nvSpPr>
          <p:cNvPr id="10" name="Text Box 21"/>
          <p:cNvSpPr txBox="1">
            <a:spLocks noChangeArrowheads="1"/>
          </p:cNvSpPr>
          <p:nvPr/>
        </p:nvSpPr>
        <p:spPr bwMode="auto">
          <a:xfrm>
            <a:off x="1679938" y="1590494"/>
            <a:ext cx="853440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3600" b="1"/>
              <a:t>a. N</a:t>
            </a:r>
            <a:r>
              <a:rPr lang="vi-VN" altLang="en-US" sz="3600" b="1"/>
              <a:t>ói</a:t>
            </a:r>
            <a:r>
              <a:rPr lang="en-US" altLang="en-US" sz="3600" b="1"/>
              <a:t> l</a:t>
            </a:r>
            <a:r>
              <a:rPr lang="vi-VN" altLang="en-US" sz="3600" b="1"/>
              <a:t>ê</a:t>
            </a:r>
            <a:r>
              <a:rPr lang="en-US" altLang="en-US" sz="3600" b="1"/>
              <a:t>n </a:t>
            </a:r>
            <a:r>
              <a:rPr lang="vi-VN" altLang="en-US" sz="3600" b="1"/>
              <a:t>ý</a:t>
            </a:r>
            <a:r>
              <a:rPr lang="en-US" altLang="en-US" sz="3600" b="1"/>
              <a:t> ch</a:t>
            </a:r>
            <a:r>
              <a:rPr lang="vi-VN" altLang="en-US" sz="3600" b="1"/>
              <a:t>í, </a:t>
            </a:r>
            <a:r>
              <a:rPr lang="en-US" altLang="en-US" sz="3600" b="1"/>
              <a:t>ngh</a:t>
            </a:r>
            <a:r>
              <a:rPr lang="vi-VN" altLang="en-US" sz="3600" b="1"/>
              <a:t>ị</a:t>
            </a:r>
            <a:r>
              <a:rPr lang="en-US" altLang="en-US" sz="3600" b="1"/>
              <a:t> l</a:t>
            </a:r>
            <a:r>
              <a:rPr lang="vi-VN" altLang="en-US" sz="3600" b="1"/>
              <a:t>ực</a:t>
            </a:r>
            <a:r>
              <a:rPr lang="en-US" altLang="en-US" sz="3600" b="1"/>
              <a:t> c</a:t>
            </a:r>
            <a:r>
              <a:rPr lang="vi-VN" altLang="en-US" sz="3600" b="1"/>
              <a:t>ủa</a:t>
            </a:r>
            <a:r>
              <a:rPr lang="en-US" altLang="en-US" sz="3600" b="1"/>
              <a:t> con ng</a:t>
            </a:r>
            <a:r>
              <a:rPr lang="vi-VN" altLang="en-US" sz="3600" b="1"/>
              <a:t>ười.</a:t>
            </a:r>
          </a:p>
        </p:txBody>
      </p:sp>
      <p:sp>
        <p:nvSpPr>
          <p:cNvPr id="11" name="Rectangle 6"/>
          <p:cNvSpPr>
            <a:spLocks noChangeArrowheads="1"/>
          </p:cNvSpPr>
          <p:nvPr/>
        </p:nvSpPr>
        <p:spPr bwMode="auto">
          <a:xfrm>
            <a:off x="1657713" y="2657294"/>
            <a:ext cx="853440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pPr>
            <a:r>
              <a:rPr lang="en-US" altLang="en-US" sz="3600" b="1"/>
              <a:t>b. Nêu lên những thử thách đối với ý chí, nghị lực của con người.</a:t>
            </a:r>
            <a:endParaRPr lang="vi-VN" altLang="en-US" sz="3600" b="1"/>
          </a:p>
        </p:txBody>
      </p:sp>
      <p:sp>
        <p:nvSpPr>
          <p:cNvPr id="2" name="Pentagon 1"/>
          <p:cNvSpPr/>
          <p:nvPr/>
        </p:nvSpPr>
        <p:spPr>
          <a:xfrm>
            <a:off x="490855" y="511175"/>
            <a:ext cx="2788920" cy="70421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a:solidFill>
                  <a:schemeClr val="tx1"/>
                </a:solidFill>
              </a:rPr>
              <a:t>Bài 1</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177833" y="945073"/>
            <a:ext cx="982109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t>a.Từ n</a:t>
            </a:r>
            <a:r>
              <a:rPr lang="vi-VN" altLang="en-US" sz="3200" b="1"/>
              <a:t>ói</a:t>
            </a:r>
            <a:r>
              <a:rPr lang="en-US" altLang="en-US" sz="3200" b="1"/>
              <a:t> l</a:t>
            </a:r>
            <a:r>
              <a:rPr lang="vi-VN" altLang="en-US" sz="3200" b="1"/>
              <a:t>ê</a:t>
            </a:r>
            <a:r>
              <a:rPr lang="en-US" altLang="en-US" sz="3200" b="1"/>
              <a:t>n</a:t>
            </a:r>
            <a:r>
              <a:rPr lang="vi-VN" altLang="en-US" sz="3200" b="1"/>
              <a:t> ý</a:t>
            </a:r>
            <a:r>
              <a:rPr lang="en-US" altLang="en-US" sz="3200" b="1"/>
              <a:t> ch</a:t>
            </a:r>
            <a:r>
              <a:rPr lang="vi-VN" altLang="en-US" sz="3200" b="1"/>
              <a:t>í, </a:t>
            </a:r>
            <a:r>
              <a:rPr lang="en-US" altLang="en-US" sz="3200" b="1"/>
              <a:t>ngh</a:t>
            </a:r>
            <a:r>
              <a:rPr lang="vi-VN" altLang="en-US" sz="3200" b="1"/>
              <a:t>ị</a:t>
            </a:r>
            <a:r>
              <a:rPr lang="en-US" altLang="en-US" sz="3200" b="1"/>
              <a:t> l</a:t>
            </a:r>
            <a:r>
              <a:rPr lang="vi-VN" altLang="en-US" sz="3200" b="1"/>
              <a:t>ực</a:t>
            </a:r>
            <a:r>
              <a:rPr lang="en-US" altLang="en-US" sz="3200" b="1"/>
              <a:t> c</a:t>
            </a:r>
            <a:r>
              <a:rPr lang="vi-VN" altLang="en-US" sz="3200" b="1"/>
              <a:t>ủa</a:t>
            </a:r>
            <a:r>
              <a:rPr lang="en-US" altLang="en-US" sz="3200" b="1"/>
              <a:t> con ng</a:t>
            </a:r>
            <a:r>
              <a:rPr lang="vi-VN" altLang="en-US" sz="3200" b="1"/>
              <a:t>ười.</a:t>
            </a:r>
            <a:endParaRPr lang="en-US" altLang="en-US" sz="3200" b="1"/>
          </a:p>
        </p:txBody>
      </p:sp>
      <p:sp>
        <p:nvSpPr>
          <p:cNvPr id="3" name="Rectangle 2"/>
          <p:cNvSpPr>
            <a:spLocks noChangeArrowheads="1"/>
          </p:cNvSpPr>
          <p:nvPr/>
        </p:nvSpPr>
        <p:spPr bwMode="auto">
          <a:xfrm>
            <a:off x="1177833" y="1576542"/>
            <a:ext cx="9821091"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solidFill>
                  <a:srgbClr val="0070C0"/>
                </a:solidFill>
              </a:rPr>
              <a:t>  vững lòng, vũng chí, vững dạ, quyết tâm, bền gan, bền chí, bền lòng, kiên nhẫn, kiên trì, kiên nghị, kiên tâm, kiên cường,... </a:t>
            </a:r>
          </a:p>
        </p:txBody>
      </p:sp>
      <p:sp>
        <p:nvSpPr>
          <p:cNvPr id="4" name="Rectangle 3"/>
          <p:cNvSpPr>
            <a:spLocks noChangeArrowheads="1"/>
          </p:cNvSpPr>
          <p:nvPr/>
        </p:nvSpPr>
        <p:spPr bwMode="auto">
          <a:xfrm>
            <a:off x="1177834" y="3239590"/>
            <a:ext cx="982109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t>b. Từ nêu lên những thử thách đối với ý chí, nghị lực của con người</a:t>
            </a:r>
            <a:endParaRPr lang="en-US" altLang="en-US" sz="3200"/>
          </a:p>
        </p:txBody>
      </p:sp>
      <p:sp>
        <p:nvSpPr>
          <p:cNvPr id="5" name="Rectangle 4"/>
          <p:cNvSpPr>
            <a:spLocks noChangeArrowheads="1"/>
          </p:cNvSpPr>
          <p:nvPr/>
        </p:nvSpPr>
        <p:spPr bwMode="auto">
          <a:xfrm>
            <a:off x="1177832" y="4410196"/>
            <a:ext cx="9821091"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r>
              <a:rPr lang="en-US" altLang="en-US" sz="3200" b="1">
                <a:solidFill>
                  <a:srgbClr val="0070C0"/>
                </a:solidFill>
              </a:rPr>
              <a:t>   khó khăn, gian khổ, gian khó, gian nan, gian lao, gian truân, thử thách, thách thức, chông gai,...</a:t>
            </a:r>
            <a:endParaRPr lang="en-US" altLang="en-US" sz="320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225843"/>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smtClean="0">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77132" y="4453206"/>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smtClean="0">
                  <a:solidFill>
                    <a:schemeClr val="tx1"/>
                  </a:solidFill>
                  <a:latin typeface="Times New Roman" panose="02020603050405020304" pitchFamily="18" charset="0"/>
                  <a:cs typeface="Times New Roman" panose="02020603050405020304" pitchFamily="18" charset="0"/>
                </a:rPr>
                <a:t> Có chí thì nên. </a:t>
              </a:r>
              <a:r>
                <a:rPr lang="en-US" sz="2800" smtClean="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1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569396" y="2599122"/>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Pentagon 11"/>
          <p:cNvSpPr/>
          <p:nvPr/>
        </p:nvSpPr>
        <p:spPr>
          <a:xfrm>
            <a:off x="458470" y="511810"/>
            <a:ext cx="9783445" cy="5492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r>
              <a:rPr lang="vi-VN" altLang="en-US" sz="2800" b="1" smtClean="0">
                <a:solidFill>
                  <a:schemeClr val="bg1"/>
                </a:solidFill>
                <a:latin typeface="Times New Roman" panose="02020603050405020304" pitchFamily="18" charset="0"/>
                <a:cs typeface="Times New Roman" panose="02020603050405020304" pitchFamily="18" charset="0"/>
                <a:sym typeface="+mn-ea"/>
              </a:rPr>
              <a:t>Bài 2: Đặt </a:t>
            </a:r>
            <a:r>
              <a:rPr lang="vi-VN" altLang="en-US" sz="2800" b="1">
                <a:solidFill>
                  <a:schemeClr val="bg1"/>
                </a:solidFill>
                <a:latin typeface="Times New Roman" panose="02020603050405020304" pitchFamily="18" charset="0"/>
                <a:cs typeface="Times New Roman" panose="02020603050405020304" pitchFamily="18" charset="0"/>
                <a:sym typeface="+mn-ea"/>
              </a:rPr>
              <a:t>câu với một từ em vừa tìm được ở bài tập 1:</a:t>
            </a:r>
          </a:p>
        </p:txBody>
      </p:sp>
      <p:sp>
        <p:nvSpPr>
          <p:cNvPr id="2" name="Cloud 1"/>
          <p:cNvSpPr/>
          <p:nvPr/>
        </p:nvSpPr>
        <p:spPr>
          <a:xfrm>
            <a:off x="3694430" y="2158365"/>
            <a:ext cx="4050665" cy="281559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t>LÀM VỞ</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25"/>
          <p:cNvGrpSpPr/>
          <p:nvPr/>
        </p:nvGrpSpPr>
        <p:grpSpPr bwMode="auto">
          <a:xfrm>
            <a:off x="939452" y="2081847"/>
            <a:ext cx="5541433" cy="3810000"/>
            <a:chOff x="384" y="1632"/>
            <a:chExt cx="2352" cy="2400"/>
          </a:xfrm>
        </p:grpSpPr>
        <p:sp>
          <p:nvSpPr>
            <p:cNvPr id="5" name="Oval 26"/>
            <p:cNvSpPr>
              <a:spLocks noChangeArrowheads="1"/>
            </p:cNvSpPr>
            <p:nvPr/>
          </p:nvSpPr>
          <p:spPr bwMode="auto">
            <a:xfrm>
              <a:off x="384" y="1632"/>
              <a:ext cx="2352" cy="2400"/>
            </a:xfrm>
            <a:prstGeom prst="ellipse">
              <a:avLst/>
            </a:prstGeom>
            <a:solidFill>
              <a:schemeClr val="accent1">
                <a:lumMod val="60000"/>
                <a:lumOff val="40000"/>
              </a:schemeClr>
            </a:solidFill>
            <a:ln w="12700" cmpd="sng">
              <a:solidFill>
                <a:schemeClr val="accent1"/>
              </a:solidFill>
              <a:prstDash val="solid"/>
              <a:rou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sz="3200"/>
            </a:p>
          </p:txBody>
        </p:sp>
        <p:sp>
          <p:nvSpPr>
            <p:cNvPr id="6" name="Text Box 27"/>
            <p:cNvSpPr txBox="1">
              <a:spLocks noChangeArrowheads="1"/>
            </p:cNvSpPr>
            <p:nvPr/>
          </p:nvSpPr>
          <p:spPr bwMode="auto">
            <a:xfrm>
              <a:off x="673" y="1988"/>
              <a:ext cx="2016" cy="1687"/>
            </a:xfrm>
            <a:prstGeom prst="rect">
              <a:avLst/>
            </a:prstGeom>
            <a:noFill/>
            <a:ln w="12700" cmpd="sng">
              <a:noFill/>
              <a:prstDash val="solid"/>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b</a:t>
              </a:r>
              <a:r>
                <a:rPr lang="vi-VN" altLang="en-US" sz="2800" b="1"/>
                <a:t>ền</a:t>
              </a:r>
              <a:r>
                <a:rPr lang="en-US" altLang="en-US" sz="2800" b="1"/>
                <a:t> gan, b</a:t>
              </a:r>
              <a:r>
                <a:rPr lang="vi-VN" altLang="en-US" sz="2800" b="1"/>
                <a:t>ền</a:t>
              </a:r>
              <a:r>
                <a:rPr lang="en-US" altLang="en-US" sz="2800" b="1"/>
                <a:t> ch</a:t>
              </a:r>
              <a:r>
                <a:rPr lang="vi-VN" altLang="en-US" sz="2800" b="1"/>
                <a:t>í</a:t>
              </a:r>
              <a:r>
                <a:rPr lang="en-US" altLang="en-US" sz="2800" b="1"/>
                <a:t>, b</a:t>
              </a:r>
              <a:r>
                <a:rPr lang="vi-VN" altLang="en-US" sz="2800" b="1"/>
                <a:t>ền</a:t>
              </a:r>
              <a:r>
                <a:rPr lang="en-US" altLang="en-US" sz="2800" b="1"/>
                <a:t> l</a:t>
              </a:r>
              <a:r>
                <a:rPr lang="vi-VN" altLang="en-US" sz="2800" b="1"/>
                <a:t>òng, vững tâm, vững chí, vững dạ,</a:t>
              </a:r>
              <a:r>
                <a:rPr lang="en-US" altLang="en-US" sz="2800" b="1"/>
                <a:t> </a:t>
              </a:r>
              <a:r>
                <a:rPr lang="vi-VN" altLang="en-US" sz="2800" b="1"/>
                <a:t>vững lòng, quyết tâm, quyết chí, kiên nhẫn, kiên trì, kiên nghị, kiên tâm, kiên cường, kiên quyết,...</a:t>
              </a:r>
              <a:endParaRPr lang="en-US" altLang="en-US" sz="2800" b="1"/>
            </a:p>
          </p:txBody>
        </p:sp>
      </p:grpSp>
      <p:sp>
        <p:nvSpPr>
          <p:cNvPr id="7" name="AutoShape 28"/>
          <p:cNvSpPr>
            <a:spLocks noChangeArrowheads="1"/>
          </p:cNvSpPr>
          <p:nvPr/>
        </p:nvSpPr>
        <p:spPr bwMode="auto">
          <a:xfrm>
            <a:off x="775335" y="1512570"/>
            <a:ext cx="1117600" cy="680085"/>
          </a:xfrm>
          <a:prstGeom prst="wedgeRoundRectCallout">
            <a:avLst>
              <a:gd name="adj1" fmla="val 105182"/>
              <a:gd name="adj2" fmla="val 57147"/>
              <a:gd name="adj3" fmla="val 16667"/>
            </a:avLst>
          </a:prstGeom>
          <a:solidFill>
            <a:schemeClr val="accent1">
              <a:lumMod val="60000"/>
              <a:lumOff val="40000"/>
            </a:schemeClr>
          </a:solidFill>
          <a:ln w="12700" cmpd="sng">
            <a:solidFill>
              <a:schemeClr val="accent1"/>
            </a:solidFill>
            <a:prstDash val="solid"/>
            <a:miter lim="800000"/>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smtClean="0"/>
              <a:t>a</a:t>
            </a:r>
            <a:endParaRPr lang="en-US" altLang="en-US" sz="3200" b="1"/>
          </a:p>
        </p:txBody>
      </p:sp>
      <p:sp>
        <p:nvSpPr>
          <p:cNvPr id="8" name="AutoShape 30"/>
          <p:cNvSpPr>
            <a:spLocks noChangeArrowheads="1"/>
          </p:cNvSpPr>
          <p:nvPr/>
        </p:nvSpPr>
        <p:spPr bwMode="auto">
          <a:xfrm>
            <a:off x="6536130" y="3375977"/>
            <a:ext cx="791633" cy="914400"/>
          </a:xfrm>
          <a:prstGeom prst="rightArrow">
            <a:avLst>
              <a:gd name="adj1" fmla="val 50000"/>
              <a:gd name="adj2" fmla="val 27083"/>
            </a:avLst>
          </a:prstGeom>
          <a:solidFill>
            <a:schemeClr val="accent1">
              <a:lumMod val="40000"/>
              <a:lumOff val="60000"/>
            </a:schemeClr>
          </a:solidFill>
          <a:ln w="12700" cmpd="sng">
            <a:solidFill>
              <a:schemeClr val="accent1"/>
            </a:solidFill>
            <a:prstDash val="solid"/>
            <a:miter lim="800000"/>
          </a:ln>
        </p:spPr>
        <p:txBody>
          <a:bodyPr wrap="none" anchor="ctr"/>
          <a:lstStyle/>
          <a:p>
            <a:pPr algn="ctr">
              <a:defRPr/>
            </a:pPr>
            <a:r>
              <a:rPr lang="en-US" sz="3200" b="1"/>
              <a:t>VD:</a:t>
            </a:r>
          </a:p>
        </p:txBody>
      </p:sp>
      <p:sp>
        <p:nvSpPr>
          <p:cNvPr id="9" name="Text Box 31"/>
          <p:cNvSpPr txBox="1">
            <a:spLocks noChangeArrowheads="1"/>
          </p:cNvSpPr>
          <p:nvPr/>
        </p:nvSpPr>
        <p:spPr bwMode="auto">
          <a:xfrm>
            <a:off x="7327763" y="3122204"/>
            <a:ext cx="4286251" cy="1568450"/>
          </a:xfrm>
          <a:prstGeom prst="rect">
            <a:avLst/>
          </a:prstGeom>
          <a:solidFill>
            <a:schemeClr val="accent1">
              <a:lumMod val="20000"/>
              <a:lumOff val="80000"/>
            </a:schemeClr>
          </a:solidFill>
          <a:ln w="12700" cmpd="sng">
            <a:solidFill>
              <a:schemeClr val="accent1"/>
            </a:solidFill>
            <a:prstDash val="solid"/>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3200" b="1"/>
              <a:t>Lớp 4A2 quyết tâm giành nhiều điểm 10 trong đợt thi cuối kỳ I.</a:t>
            </a:r>
          </a:p>
        </p:txBody>
      </p:sp>
      <p:sp>
        <p:nvSpPr>
          <p:cNvPr id="10" name="Text Box 32"/>
          <p:cNvSpPr txBox="1">
            <a:spLocks noChangeArrowheads="1"/>
          </p:cNvSpPr>
          <p:nvPr/>
        </p:nvSpPr>
        <p:spPr bwMode="auto">
          <a:xfrm>
            <a:off x="3309090" y="3494899"/>
            <a:ext cx="1970073"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2800" b="1" u="sng">
                <a:solidFill>
                  <a:srgbClr val="FF3300"/>
                </a:solidFill>
              </a:rPr>
              <a:t>quyết tâm</a:t>
            </a:r>
            <a:endParaRPr lang="en-US" altLang="en-US" sz="2800" b="1" u="sng">
              <a:solidFill>
                <a:srgbClr val="FF3300"/>
              </a:solidFill>
            </a:endParaRPr>
          </a:p>
        </p:txBody>
      </p:sp>
      <p:sp>
        <p:nvSpPr>
          <p:cNvPr id="11" name="Text Box 33"/>
          <p:cNvSpPr txBox="1">
            <a:spLocks noChangeArrowheads="1"/>
          </p:cNvSpPr>
          <p:nvPr/>
        </p:nvSpPr>
        <p:spPr bwMode="auto">
          <a:xfrm>
            <a:off x="8947467" y="3122839"/>
            <a:ext cx="1981200" cy="583565"/>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vi-VN" altLang="en-US" sz="3200" b="1" u="sng">
                <a:solidFill>
                  <a:srgbClr val="FF3300"/>
                </a:solidFill>
              </a:rPr>
              <a:t>quyết tâm</a:t>
            </a:r>
            <a:endParaRPr lang="en-US" altLang="en-US" sz="3200" b="1" u="sng">
              <a:solidFill>
                <a:srgbClr val="FF3300"/>
              </a:solidFill>
            </a:endParaRPr>
          </a:p>
        </p:txBody>
      </p:sp>
      <p:sp>
        <p:nvSpPr>
          <p:cNvPr id="12" name="Pentagon 11"/>
          <p:cNvSpPr/>
          <p:nvPr/>
        </p:nvSpPr>
        <p:spPr>
          <a:xfrm>
            <a:off x="458470" y="511810"/>
            <a:ext cx="9783445" cy="5492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r>
              <a:rPr lang="vi-VN" altLang="en-US" sz="2800" b="1" smtClean="0">
                <a:solidFill>
                  <a:schemeClr val="bg1"/>
                </a:solidFill>
                <a:latin typeface="Times New Roman" panose="02020603050405020304" pitchFamily="18" charset="0"/>
                <a:cs typeface="Times New Roman" panose="02020603050405020304" pitchFamily="18" charset="0"/>
                <a:sym typeface="+mn-ea"/>
              </a:rPr>
              <a:t>Bài 2: Đặt </a:t>
            </a:r>
            <a:r>
              <a:rPr lang="vi-VN" altLang="en-US" sz="2800" b="1">
                <a:solidFill>
                  <a:schemeClr val="bg1"/>
                </a:solidFill>
                <a:latin typeface="Times New Roman" panose="02020603050405020304" pitchFamily="18" charset="0"/>
                <a:cs typeface="Times New Roman" panose="02020603050405020304" pitchFamily="18" charset="0"/>
                <a:sym typeface="+mn-ea"/>
              </a:rPr>
              <a:t>câu với một từ em vừa tìm được ở bài tập 1:</a:t>
            </a:r>
          </a:p>
        </p:txBody>
      </p:sp>
      <p:sp>
        <p:nvSpPr>
          <p:cNvPr id="2" name="Cloud 1"/>
          <p:cNvSpPr/>
          <p:nvPr/>
        </p:nvSpPr>
        <p:spPr>
          <a:xfrm>
            <a:off x="9759950" y="0"/>
            <a:ext cx="2432050" cy="159067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b="1"/>
              <a:t>LÀM VỞ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25"/>
          <p:cNvGrpSpPr/>
          <p:nvPr/>
        </p:nvGrpSpPr>
        <p:grpSpPr bwMode="auto">
          <a:xfrm>
            <a:off x="994697" y="2456497"/>
            <a:ext cx="5541433" cy="3810000"/>
            <a:chOff x="384" y="1632"/>
            <a:chExt cx="2352" cy="2400"/>
          </a:xfrm>
        </p:grpSpPr>
        <p:sp>
          <p:nvSpPr>
            <p:cNvPr id="5" name="Oval 26"/>
            <p:cNvSpPr>
              <a:spLocks noChangeArrowheads="1"/>
            </p:cNvSpPr>
            <p:nvPr/>
          </p:nvSpPr>
          <p:spPr bwMode="auto">
            <a:xfrm>
              <a:off x="384" y="1632"/>
              <a:ext cx="2352" cy="2400"/>
            </a:xfrm>
            <a:prstGeom prst="ellipse">
              <a:avLst/>
            </a:prstGeom>
            <a:solidFill>
              <a:schemeClr val="accent1">
                <a:lumMod val="40000"/>
                <a:lumOff val="60000"/>
              </a:schemeClr>
            </a:solidFill>
            <a:ln w="12700" cmpd="sng">
              <a:solidFill>
                <a:schemeClr val="accent1"/>
              </a:solidFill>
              <a:prstDash val="solid"/>
              <a:rou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sz="3200"/>
            </a:p>
          </p:txBody>
        </p:sp>
        <p:sp>
          <p:nvSpPr>
            <p:cNvPr id="6" name="Text Box 27"/>
            <p:cNvSpPr txBox="1">
              <a:spLocks noChangeArrowheads="1"/>
            </p:cNvSpPr>
            <p:nvPr/>
          </p:nvSpPr>
          <p:spPr bwMode="auto">
            <a:xfrm>
              <a:off x="720" y="2159"/>
              <a:ext cx="1680" cy="1144"/>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khó khăn, gian khó, gian khổ, gian nan, gian lao, gian truân, thử thách, thách thức, chông gai,...</a:t>
              </a:r>
            </a:p>
          </p:txBody>
        </p:sp>
      </p:grpSp>
      <p:sp>
        <p:nvSpPr>
          <p:cNvPr id="7" name="AutoShape 28"/>
          <p:cNvSpPr>
            <a:spLocks noChangeArrowheads="1"/>
          </p:cNvSpPr>
          <p:nvPr/>
        </p:nvSpPr>
        <p:spPr bwMode="auto">
          <a:xfrm>
            <a:off x="793750" y="1831975"/>
            <a:ext cx="1117600" cy="845185"/>
          </a:xfrm>
          <a:prstGeom prst="wedgeRoundRectCallout">
            <a:avLst>
              <a:gd name="adj1" fmla="val 105182"/>
              <a:gd name="adj2" fmla="val 57147"/>
              <a:gd name="adj3" fmla="val 16667"/>
            </a:avLst>
          </a:prstGeom>
          <a:solidFill>
            <a:schemeClr val="accent1">
              <a:lumMod val="60000"/>
              <a:lumOff val="40000"/>
            </a:schemeClr>
          </a:solidFill>
          <a:ln w="12700" cmpd="sng">
            <a:solidFill>
              <a:schemeClr val="accent1"/>
            </a:solidFill>
            <a:prstDash val="solid"/>
            <a:miter lim="800000"/>
          </a:ln>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r>
              <a:rPr lang="en-US" altLang="en-US" sz="3200" b="1" smtClean="0"/>
              <a:t>b</a:t>
            </a:r>
            <a:endParaRPr lang="en-US" altLang="en-US" sz="3200" b="1"/>
          </a:p>
        </p:txBody>
      </p:sp>
      <p:sp>
        <p:nvSpPr>
          <p:cNvPr id="8" name="AutoShape 30"/>
          <p:cNvSpPr>
            <a:spLocks noChangeArrowheads="1"/>
          </p:cNvSpPr>
          <p:nvPr/>
        </p:nvSpPr>
        <p:spPr bwMode="auto">
          <a:xfrm>
            <a:off x="6536130" y="3904297"/>
            <a:ext cx="791633" cy="914400"/>
          </a:xfrm>
          <a:prstGeom prst="rightArrow">
            <a:avLst>
              <a:gd name="adj1" fmla="val 50000"/>
              <a:gd name="adj2" fmla="val 27083"/>
            </a:avLst>
          </a:prstGeom>
          <a:solidFill>
            <a:schemeClr val="accent1">
              <a:lumMod val="40000"/>
              <a:lumOff val="60000"/>
            </a:schemeClr>
          </a:solidFill>
          <a:ln w="12700" cmpd="sng">
            <a:solidFill>
              <a:schemeClr val="accent1"/>
            </a:solidFill>
            <a:prstDash val="solid"/>
            <a:miter lim="800000"/>
          </a:ln>
        </p:spPr>
        <p:txBody>
          <a:bodyPr wrap="none" anchor="ctr"/>
          <a:lstStyle/>
          <a:p>
            <a:pPr algn="ctr">
              <a:defRPr/>
            </a:pPr>
            <a:r>
              <a:rPr lang="en-US" sz="3200" b="1"/>
              <a:t>VD:</a:t>
            </a:r>
          </a:p>
        </p:txBody>
      </p:sp>
      <p:sp>
        <p:nvSpPr>
          <p:cNvPr id="9" name="Text Box 31"/>
          <p:cNvSpPr txBox="1">
            <a:spLocks noChangeArrowheads="1"/>
          </p:cNvSpPr>
          <p:nvPr/>
        </p:nvSpPr>
        <p:spPr bwMode="auto">
          <a:xfrm>
            <a:off x="7327763" y="3540034"/>
            <a:ext cx="4286251" cy="1568450"/>
          </a:xfrm>
          <a:prstGeom prst="rect">
            <a:avLst/>
          </a:prstGeom>
          <a:solidFill>
            <a:schemeClr val="accent1">
              <a:lumMod val="20000"/>
              <a:lumOff val="80000"/>
            </a:schemeClr>
          </a:solidFill>
          <a:ln w="12700" cmpd="sng">
            <a:solidFill>
              <a:schemeClr val="accent1"/>
            </a:solidFill>
            <a:prstDash val="solid"/>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vi-VN" altLang="en-US" sz="3200" b="1"/>
              <a:t>Tuy g</a:t>
            </a:r>
            <a:r>
              <a:rPr lang="en-US" altLang="en-US" sz="3200" b="1"/>
              <a:t>ia đình</a:t>
            </a:r>
            <a:r>
              <a:rPr lang="vi-VN" altLang="en-US" sz="3200" b="1"/>
              <a:t> gặp nhiều</a:t>
            </a:r>
          </a:p>
          <a:p>
            <a:pPr eaLnBrk="1" hangingPunct="1"/>
            <a:r>
              <a:rPr lang="vi-VN" altLang="en-US" sz="3200" b="1"/>
              <a:t> </a:t>
            </a:r>
            <a:r>
              <a:rPr lang="en-US" altLang="en-US" sz="3200" b="1"/>
              <a:t> </a:t>
            </a:r>
            <a:r>
              <a:rPr lang="vi-VN" altLang="en-US" sz="3200" b="1"/>
              <a:t>                nhưng </a:t>
            </a:r>
            <a:r>
              <a:rPr lang="en-US" altLang="en-US" sz="3200" b="1"/>
              <a:t>Ngọc </a:t>
            </a:r>
          </a:p>
          <a:p>
            <a:pPr eaLnBrk="1" hangingPunct="1"/>
            <a:r>
              <a:rPr lang="en-US" altLang="en-US" sz="3200" b="1"/>
              <a:t>Thảo luôn học giỏi.</a:t>
            </a:r>
            <a:endParaRPr lang="en-US" altLang="en-US" sz="4400" b="1"/>
          </a:p>
        </p:txBody>
      </p:sp>
      <p:sp>
        <p:nvSpPr>
          <p:cNvPr id="10" name="Text Box 32"/>
          <p:cNvSpPr txBox="1">
            <a:spLocks noChangeArrowheads="1"/>
          </p:cNvSpPr>
          <p:nvPr/>
        </p:nvSpPr>
        <p:spPr bwMode="auto">
          <a:xfrm>
            <a:off x="1617663" y="3294687"/>
            <a:ext cx="1970073" cy="521970"/>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2800" b="1" u="sng">
                <a:solidFill>
                  <a:srgbClr val="FF0000"/>
                </a:solidFill>
              </a:rPr>
              <a:t>kh</a:t>
            </a:r>
            <a:r>
              <a:rPr lang="vi-VN" altLang="en-US" sz="2800" b="1" u="sng">
                <a:solidFill>
                  <a:srgbClr val="FF0000"/>
                </a:solidFill>
              </a:rPr>
              <a:t>ó</a:t>
            </a:r>
            <a:r>
              <a:rPr lang="en-US" altLang="en-US" sz="2800" b="1" u="sng">
                <a:solidFill>
                  <a:srgbClr val="FF0000"/>
                </a:solidFill>
              </a:rPr>
              <a:t> kh</a:t>
            </a:r>
            <a:r>
              <a:rPr lang="vi-VN" altLang="en-US" sz="2800" b="1" u="sng">
                <a:solidFill>
                  <a:srgbClr val="FF0000"/>
                </a:solidFill>
              </a:rPr>
              <a:t>ă</a:t>
            </a:r>
            <a:r>
              <a:rPr lang="en-US" altLang="en-US" sz="2800" b="1" u="sng">
                <a:solidFill>
                  <a:srgbClr val="FF0000"/>
                </a:solidFill>
              </a:rPr>
              <a:t>n</a:t>
            </a:r>
          </a:p>
        </p:txBody>
      </p:sp>
      <p:sp>
        <p:nvSpPr>
          <p:cNvPr id="11" name="Text Box 33"/>
          <p:cNvSpPr txBox="1">
            <a:spLocks noChangeArrowheads="1"/>
          </p:cNvSpPr>
          <p:nvPr/>
        </p:nvSpPr>
        <p:spPr bwMode="auto">
          <a:xfrm>
            <a:off x="7327945" y="4068927"/>
            <a:ext cx="1981200" cy="583565"/>
          </a:xfrm>
          <a:prstGeom prst="rect">
            <a:avLst/>
          </a:prstGeom>
          <a:noFill/>
          <a:ln w="12700" cmpd="sng">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sz="3200" b="1" u="sng">
                <a:solidFill>
                  <a:srgbClr val="FF0000"/>
                </a:solidFill>
              </a:rPr>
              <a:t>kh</a:t>
            </a:r>
            <a:r>
              <a:rPr lang="vi-VN" altLang="en-US" sz="3200" b="1" u="sng">
                <a:solidFill>
                  <a:srgbClr val="FF0000"/>
                </a:solidFill>
              </a:rPr>
              <a:t>ó</a:t>
            </a:r>
            <a:r>
              <a:rPr lang="en-US" altLang="en-US" sz="3200" b="1" u="sng">
                <a:solidFill>
                  <a:srgbClr val="FF0000"/>
                </a:solidFill>
              </a:rPr>
              <a:t> kh</a:t>
            </a:r>
            <a:r>
              <a:rPr lang="vi-VN" altLang="en-US" sz="3200" b="1" u="sng">
                <a:solidFill>
                  <a:srgbClr val="FF0000"/>
                </a:solidFill>
              </a:rPr>
              <a:t>ă</a:t>
            </a:r>
            <a:r>
              <a:rPr lang="en-US" altLang="en-US" sz="3200" b="1" u="sng">
                <a:solidFill>
                  <a:srgbClr val="FF0000"/>
                </a:solidFill>
              </a:rPr>
              <a:t>n</a:t>
            </a:r>
          </a:p>
        </p:txBody>
      </p:sp>
      <p:sp>
        <p:nvSpPr>
          <p:cNvPr id="12" name="Pentagon 11"/>
          <p:cNvSpPr/>
          <p:nvPr/>
        </p:nvSpPr>
        <p:spPr>
          <a:xfrm>
            <a:off x="458470" y="511810"/>
            <a:ext cx="9900920" cy="54927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eaLnBrk="1" hangingPunct="1"/>
            <a:r>
              <a:rPr lang="vi-VN" altLang="en-US" sz="2800" b="1" smtClean="0">
                <a:solidFill>
                  <a:schemeClr val="bg1"/>
                </a:solidFill>
                <a:latin typeface="Times New Roman" panose="02020603050405020304" pitchFamily="18" charset="0"/>
                <a:cs typeface="Times New Roman" panose="02020603050405020304" pitchFamily="18" charset="0"/>
                <a:sym typeface="+mn-ea"/>
              </a:rPr>
              <a:t>Bài 2: Đặt </a:t>
            </a:r>
            <a:r>
              <a:rPr lang="vi-VN" altLang="en-US" sz="2800" b="1">
                <a:solidFill>
                  <a:schemeClr val="bg1"/>
                </a:solidFill>
                <a:latin typeface="Times New Roman" panose="02020603050405020304" pitchFamily="18" charset="0"/>
                <a:cs typeface="Times New Roman" panose="02020603050405020304" pitchFamily="18" charset="0"/>
                <a:sym typeface="+mn-ea"/>
              </a:rPr>
              <a:t>câu với một từ em vừa tìm được ở bài tập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par>
                                <p:cTn id="8" presetID="24"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to="" calcmode="lin" valueType="num">
                                      <p:cBhvr>
                                        <p:cTn id="10" dur="1" fill="hold"/>
                                        <p:tgtEl>
                                          <p:spTgt spid="4"/>
                                        </p:tgtEl>
                                      </p:cBhvr>
                                    </p:anim>
                                  </p:childTnLst>
                                </p:cTn>
                              </p:par>
                              <p:par>
                                <p:cTn id="11" presetID="24"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to="" calcmode="lin" valueType="num">
                                      <p:cBhvr>
                                        <p:cTn id="13" dur="1" fill="hold"/>
                                        <p:tgtEl>
                                          <p:spTgt spid="8"/>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to="" calcmode="lin" valueType="num">
                                      <p:cBhvr>
                                        <p:cTn id="18" dur="1" fill="hold"/>
                                        <p:tgtEl>
                                          <p:spTgt spid="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smtClean="0">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438156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smtClean="0">
                  <a:solidFill>
                    <a:schemeClr val="tx1"/>
                  </a:solidFill>
                  <a:latin typeface="Times New Roman" panose="02020603050405020304" pitchFamily="18" charset="0"/>
                  <a:cs typeface="Times New Roman" panose="02020603050405020304" pitchFamily="18" charset="0"/>
                </a:rPr>
                <a:t> Có chí thì nên. </a:t>
              </a:r>
              <a:r>
                <a:rPr lang="en-US" sz="2800" smtClean="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2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10591342" y="1563328"/>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
        <p:nvSpPr>
          <p:cNvPr id="17" name="TextBox 16"/>
          <p:cNvSpPr txBox="1"/>
          <p:nvPr/>
        </p:nvSpPr>
        <p:spPr>
          <a:xfrm>
            <a:off x="10624261" y="2519512"/>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Text Box 21" descr="Divot"/>
          <p:cNvSpPr txBox="1">
            <a:spLocks noChangeArrowheads="1"/>
          </p:cNvSpPr>
          <p:nvPr/>
        </p:nvSpPr>
        <p:spPr bwMode="auto">
          <a:xfrm>
            <a:off x="1075095" y="556844"/>
            <a:ext cx="9983079" cy="953135"/>
          </a:xfrm>
          <a:prstGeom prst="rect">
            <a:avLst/>
          </a:prstGeom>
          <a:solidFill>
            <a:schemeClr val="bg1"/>
          </a:solidFill>
          <a:ln w="76200" cmpd="tri">
            <a:no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3. </a:t>
            </a:r>
            <a:r>
              <a:rPr lang="vi-VN" altLang="en-US" sz="2800" b="1"/>
              <a:t>Viết một đoạn văn ngắn nói về</a:t>
            </a:r>
            <a:r>
              <a:rPr lang="en-US" altLang="en-US" sz="2800" b="1"/>
              <a:t> </a:t>
            </a:r>
            <a:r>
              <a:rPr lang="vi-VN" altLang="en-US" sz="2800" b="1"/>
              <a:t>một người do có ý chí, nghị lực</a:t>
            </a:r>
            <a:r>
              <a:rPr lang="en-US" altLang="en-US" sz="2800" b="1"/>
              <a:t> </a:t>
            </a:r>
            <a:r>
              <a:rPr lang="vi-VN" altLang="en-US" sz="2800" b="1"/>
              <a:t>nên đã vượt qua nhiều thử thách, đạt được thành công.</a:t>
            </a:r>
          </a:p>
        </p:txBody>
      </p:sp>
      <p:grpSp>
        <p:nvGrpSpPr>
          <p:cNvPr id="18" name="Group 33"/>
          <p:cNvGrpSpPr/>
          <p:nvPr/>
        </p:nvGrpSpPr>
        <p:grpSpPr bwMode="auto">
          <a:xfrm>
            <a:off x="2255469" y="1003515"/>
            <a:ext cx="8716963" cy="430213"/>
            <a:chOff x="1086" y="1728"/>
            <a:chExt cx="5491" cy="271"/>
          </a:xfrm>
        </p:grpSpPr>
        <p:sp>
          <p:nvSpPr>
            <p:cNvPr id="19" name="Line 29"/>
            <p:cNvSpPr>
              <a:spLocks noChangeShapeType="1"/>
            </p:cNvSpPr>
            <p:nvPr/>
          </p:nvSpPr>
          <p:spPr bwMode="auto">
            <a:xfrm>
              <a:off x="3376" y="1728"/>
              <a:ext cx="3201"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sp>
          <p:nvSpPr>
            <p:cNvPr id="21" name="Line 31"/>
            <p:cNvSpPr>
              <a:spLocks noChangeShapeType="1"/>
            </p:cNvSpPr>
            <p:nvPr/>
          </p:nvSpPr>
          <p:spPr bwMode="auto">
            <a:xfrm>
              <a:off x="1086" y="1999"/>
              <a:ext cx="4496" cy="0"/>
            </a:xfrm>
            <a:prstGeom prst="line">
              <a:avLst/>
            </a:prstGeom>
            <a:noFill/>
            <a:ln w="28575">
              <a:solidFill>
                <a:srgbClr val="FF0000"/>
              </a:solidFill>
              <a:round/>
            </a:ln>
            <a:extLst>
              <a:ext uri="{909E8E84-426E-40DD-AFC4-6F175D3DCCD1}">
                <a14:hiddenFill xmlns:a14="http://schemas.microsoft.com/office/drawing/2010/main">
                  <a:noFill/>
                </a14:hiddenFill>
              </a:ext>
            </a:extLst>
          </p:spPr>
          <p:txBody>
            <a:bodyPr/>
            <a:lstStyle/>
            <a:p>
              <a:endParaRPr lang="en-US" sz="2800"/>
            </a:p>
          </p:txBody>
        </p:sp>
      </p:grpSp>
      <p:sp>
        <p:nvSpPr>
          <p:cNvPr id="23" name="TextBox 22"/>
          <p:cNvSpPr txBox="1">
            <a:spLocks noChangeArrowheads="1"/>
          </p:cNvSpPr>
          <p:nvPr/>
        </p:nvSpPr>
        <p:spPr bwMode="auto">
          <a:xfrm>
            <a:off x="1300503" y="1653130"/>
            <a:ext cx="56565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Đoạn văn yêu cầu viết về nội dung gì?</a:t>
            </a:r>
            <a:endParaRPr lang="vi-VN" altLang="en-US" sz="2800"/>
          </a:p>
        </p:txBody>
      </p:sp>
      <p:sp>
        <p:nvSpPr>
          <p:cNvPr id="24" name="TextBox 23"/>
          <p:cNvSpPr txBox="1">
            <a:spLocks noChangeArrowheads="1"/>
          </p:cNvSpPr>
          <p:nvPr/>
        </p:nvSpPr>
        <p:spPr bwMode="auto">
          <a:xfrm>
            <a:off x="1294153" y="2286542"/>
            <a:ext cx="62712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Bằng cách nào em biết được về người đó? </a:t>
            </a:r>
            <a:endParaRPr lang="vi-VN" altLang="en-US" sz="2800"/>
          </a:p>
        </p:txBody>
      </p:sp>
      <p:sp>
        <p:nvSpPr>
          <p:cNvPr id="25" name="TextBox 24"/>
          <p:cNvSpPr txBox="1">
            <a:spLocks noChangeArrowheads="1"/>
          </p:cNvSpPr>
          <p:nvPr/>
        </p:nvSpPr>
        <p:spPr bwMode="auto">
          <a:xfrm>
            <a:off x="1065553" y="2945355"/>
            <a:ext cx="100044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smtClean="0">
                <a:solidFill>
                  <a:srgbClr val="0000FF"/>
                </a:solidFill>
              </a:rPr>
              <a:t>  Xem </a:t>
            </a:r>
            <a:r>
              <a:rPr lang="en-US" altLang="en-US" sz="2800">
                <a:solidFill>
                  <a:srgbClr val="0000FF"/>
                </a:solidFill>
              </a:rPr>
              <a:t>qua sách, báo, thấy ở cuộc sống của những người xung quanh.</a:t>
            </a:r>
            <a:endParaRPr lang="vi-VN" altLang="en-US" sz="2800">
              <a:solidFill>
                <a:srgbClr val="0000FF"/>
              </a:solidFill>
            </a:endParaRPr>
          </a:p>
        </p:txBody>
      </p:sp>
      <p:sp>
        <p:nvSpPr>
          <p:cNvPr id="26" name="TextBox 25"/>
          <p:cNvSpPr txBox="1">
            <a:spLocks noChangeArrowheads="1"/>
          </p:cNvSpPr>
          <p:nvPr/>
        </p:nvSpPr>
        <p:spPr bwMode="auto">
          <a:xfrm>
            <a:off x="1241901" y="3633536"/>
            <a:ext cx="802894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a:t>Những câu tục ngữ nào có nội dung “ Có chí thì nên”? </a:t>
            </a:r>
            <a:endParaRPr lang="vi-VN" altLang="en-US" sz="2800"/>
          </a:p>
        </p:txBody>
      </p:sp>
      <p:sp>
        <p:nvSpPr>
          <p:cNvPr id="27" name="TextBox 26"/>
          <p:cNvSpPr txBox="1"/>
          <p:nvPr/>
        </p:nvSpPr>
        <p:spPr>
          <a:xfrm>
            <a:off x="1446553" y="4321717"/>
            <a:ext cx="6097905" cy="1814830"/>
          </a:xfrm>
          <a:prstGeom prst="rect">
            <a:avLst/>
          </a:prstGeom>
          <a:noFill/>
        </p:spPr>
        <p:txBody>
          <a:bodyPr wrap="none">
            <a:spAutoFit/>
          </a:bodyPr>
          <a:lstStyle/>
          <a:p>
            <a:pPr>
              <a:defRPr/>
            </a:pPr>
            <a:r>
              <a:rPr lang="en-US" sz="2800">
                <a:solidFill>
                  <a:srgbClr val="0000FF"/>
                </a:solidFill>
                <a:latin typeface="Times New Roman" panose="02020603050405020304" pitchFamily="18" charset="0"/>
                <a:cs typeface="Times New Roman" panose="02020603050405020304" pitchFamily="18" charset="0"/>
              </a:rPr>
              <a:t>- </a:t>
            </a:r>
            <a:r>
              <a:rPr lang="en-US" sz="2800" smtClean="0">
                <a:solidFill>
                  <a:srgbClr val="0000FF"/>
                </a:solidFill>
                <a:latin typeface="Times New Roman" panose="02020603050405020304" pitchFamily="18" charset="0"/>
                <a:cs typeface="Times New Roman" panose="02020603050405020304" pitchFamily="18" charset="0"/>
              </a:rPr>
              <a:t>  Có </a:t>
            </a:r>
            <a:r>
              <a:rPr lang="en-US" sz="2800">
                <a:solidFill>
                  <a:srgbClr val="0000FF"/>
                </a:solidFill>
                <a:latin typeface="Times New Roman" panose="02020603050405020304" pitchFamily="18" charset="0"/>
                <a:cs typeface="Times New Roman" panose="02020603050405020304" pitchFamily="18" charset="0"/>
              </a:rPr>
              <a:t>công mài sắt, có ngày nên kim.</a:t>
            </a: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Có chí thì nên.</a:t>
            </a: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Nhà có n</a:t>
            </a:r>
            <a:r>
              <a:rPr lang="vi-VN" altLang="en-US" sz="2800">
                <a:solidFill>
                  <a:srgbClr val="0000FF"/>
                </a:solidFill>
                <a:latin typeface="Times New Roman" panose="02020603050405020304" pitchFamily="18" charset="0"/>
                <a:cs typeface="Times New Roman" panose="02020603050405020304" pitchFamily="18" charset="0"/>
              </a:rPr>
              <a:t>ề</a:t>
            </a:r>
            <a:r>
              <a:rPr lang="en-US" sz="2800">
                <a:solidFill>
                  <a:srgbClr val="0000FF"/>
                </a:solidFill>
                <a:latin typeface="Times New Roman" panose="02020603050405020304" pitchFamily="18" charset="0"/>
                <a:cs typeface="Times New Roman" panose="02020603050405020304" pitchFamily="18" charset="0"/>
              </a:rPr>
              <a:t>n mới vững.</a:t>
            </a:r>
          </a:p>
          <a:p>
            <a:pPr marL="342900" indent="-342900">
              <a:buFontTx/>
              <a:buChar char="-"/>
              <a:defRPr/>
            </a:pPr>
            <a:r>
              <a:rPr lang="en-US" sz="2800">
                <a:solidFill>
                  <a:srgbClr val="0000FF"/>
                </a:solidFill>
                <a:latin typeface="Times New Roman" panose="02020603050405020304" pitchFamily="18" charset="0"/>
                <a:cs typeface="Times New Roman" panose="02020603050405020304" pitchFamily="18" charset="0"/>
              </a:rPr>
              <a:t>Chớ thấy sóng cả mà ngã</a:t>
            </a:r>
            <a:r>
              <a:rPr lang="vi-VN" altLang="en-US" sz="2800">
                <a:solidFill>
                  <a:srgbClr val="0000FF"/>
                </a:solidFill>
                <a:latin typeface="Times New Roman" panose="02020603050405020304" pitchFamily="18" charset="0"/>
                <a:cs typeface="Times New Roman" panose="02020603050405020304" pitchFamily="18" charset="0"/>
              </a:rPr>
              <a:t> (rã)</a:t>
            </a:r>
            <a:r>
              <a:rPr lang="en-US" sz="2800">
                <a:solidFill>
                  <a:srgbClr val="0000FF"/>
                </a:solidFill>
                <a:latin typeface="Times New Roman" panose="02020603050405020304" pitchFamily="18" charset="0"/>
                <a:cs typeface="Times New Roman" panose="02020603050405020304" pitchFamily="18" charset="0"/>
              </a:rPr>
              <a:t> tay chèo.</a:t>
            </a:r>
            <a:endParaRPr lang="vi-VN" sz="280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cBhvr>
                                    </p:anim>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to="" calcmode="lin" valueType="num">
                                      <p:cBhvr>
                                        <p:cTn id="17" dur="1" fill="hold"/>
                                        <p:tgtEl>
                                          <p:spTgt spid="18"/>
                                        </p:tgtEl>
                                      </p:cBhvr>
                                    </p:anim>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ircle(in)">
                                      <p:cBhvr>
                                        <p:cTn id="27" dur="20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ircle(in)">
                                      <p:cBhvr>
                                        <p:cTn id="32" dur="20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circle(in)">
                                      <p:cBhvr>
                                        <p:cTn id="3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23" grpId="0"/>
      <p:bldP spid="24" grpId="0"/>
      <p:bldP spid="25"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1168400" y="-2895600"/>
            <a:ext cx="6400800"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endParaRPr lang="vi-VN" altLang="en-US" sz="2800" b="1" i="1"/>
          </a:p>
        </p:txBody>
      </p:sp>
      <p:sp>
        <p:nvSpPr>
          <p:cNvPr id="4" name="Text Box 27"/>
          <p:cNvSpPr txBox="1">
            <a:spLocks noChangeArrowheads="1"/>
          </p:cNvSpPr>
          <p:nvPr/>
        </p:nvSpPr>
        <p:spPr bwMode="auto">
          <a:xfrm>
            <a:off x="485503" y="1771027"/>
            <a:ext cx="4953000" cy="3107690"/>
          </a:xfrm>
          <a:prstGeom prst="rect">
            <a:avLst/>
          </a:prstGeom>
          <a:solidFill>
            <a:schemeClr val="accent2">
              <a:lumMod val="20000"/>
              <a:lumOff val="80000"/>
            </a:schemeClr>
          </a:solidFill>
          <a:ln w="57150">
            <a:noFill/>
            <a:miter lim="800000"/>
          </a:ln>
          <a:effectLst/>
        </p:spPr>
        <p:txBody>
          <a:bodyPr>
            <a:spAutoFit/>
          </a:bodyPr>
          <a:lstStyle/>
          <a:p>
            <a:pPr algn="just">
              <a:spcBef>
                <a:spcPct val="50000"/>
              </a:spcBef>
              <a:defRPr/>
            </a:pPr>
            <a:r>
              <a:rPr lang="en-US" sz="2800" smtClean="0">
                <a:latin typeface="Times New Roman" panose="02020603050405020304" pitchFamily="18" charset="0"/>
                <a:cs typeface="Times New Roman" panose="02020603050405020304" pitchFamily="18" charset="0"/>
              </a:rPr>
              <a:t>Bạch Thái Bưởi là nhà kinh doanh rất có chí. Ông đã từng thất bại trên thương trường, có lúc mất trắng tay nhưng ông không nản chí. “Thua keo này, bày keo khác”, ông lại quyết chí làm lại từ đầu.</a:t>
            </a:r>
            <a:endParaRPr lang="en-US" sz="2800">
              <a:latin typeface="Times New Roman" panose="02020603050405020304" pitchFamily="18" charset="0"/>
              <a:cs typeface="Times New Roman" panose="02020603050405020304" pitchFamily="18" charset="0"/>
            </a:endParaRPr>
          </a:p>
        </p:txBody>
      </p:sp>
      <p:pic>
        <p:nvPicPr>
          <p:cNvPr id="5" name="Picture 28" descr="Vua_tau_thuy_Bach_Thai_Bu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041" y="522674"/>
            <a:ext cx="5582194" cy="5666944"/>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6" name="Text Box 29"/>
          <p:cNvSpPr txBox="1">
            <a:spLocks noChangeArrowheads="1"/>
          </p:cNvSpPr>
          <p:nvPr/>
        </p:nvSpPr>
        <p:spPr bwMode="auto">
          <a:xfrm>
            <a:off x="6374674" y="6265819"/>
            <a:ext cx="504226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i="1"/>
              <a:t>“Vua t</a:t>
            </a:r>
            <a:r>
              <a:rPr lang="vi-VN" altLang="en-US" sz="2800" b="1" i="1"/>
              <a:t>àu</a:t>
            </a:r>
            <a:r>
              <a:rPr lang="en-US" altLang="en-US" sz="2800" b="1" i="1"/>
              <a:t> thu</a:t>
            </a:r>
            <a:r>
              <a:rPr lang="vi-VN" altLang="en-US" sz="2800" b="1" i="1"/>
              <a:t>ỷ</a:t>
            </a:r>
            <a:r>
              <a:rPr lang="en-US" altLang="en-US" sz="2800" b="1" i="1"/>
              <a:t>” </a:t>
            </a:r>
            <a:r>
              <a:rPr lang="en-US" altLang="en-US" sz="2800" b="1"/>
              <a:t>B</a:t>
            </a:r>
            <a:r>
              <a:rPr lang="vi-VN" altLang="en-US" sz="2800" b="1"/>
              <a:t>ạch Thái Bưởi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cBhvr>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ext Box 1"/>
          <p:cNvSpPr txBox="1"/>
          <p:nvPr/>
        </p:nvSpPr>
        <p:spPr>
          <a:xfrm>
            <a:off x="697230" y="730250"/>
            <a:ext cx="10797540" cy="583565"/>
          </a:xfrm>
          <a:prstGeom prst="rect">
            <a:avLst/>
          </a:prstGeom>
          <a:noFill/>
        </p:spPr>
        <p:txBody>
          <a:bodyPr wrap="square" rtlCol="0">
            <a:spAutoFit/>
          </a:bodyPr>
          <a:lstStyle/>
          <a:p>
            <a:r>
              <a:rPr lang="vi-VN" altLang="en-US" sz="3200">
                <a:latin typeface="Times New Roman" panose="02020603050405020304" pitchFamily="18" charset="0"/>
                <a:cs typeface="Times New Roman" panose="02020603050405020304" pitchFamily="18" charset="0"/>
              </a:rPr>
              <a:t>Đọc đoạn văn đã viết đối chiếu với tiêu chí đánh giá để chữa bài</a:t>
            </a:r>
          </a:p>
        </p:txBody>
      </p:sp>
      <p:sp>
        <p:nvSpPr>
          <p:cNvPr id="3" name="Rectangles 2"/>
          <p:cNvSpPr/>
          <p:nvPr/>
        </p:nvSpPr>
        <p:spPr>
          <a:xfrm>
            <a:off x="1815465" y="1828165"/>
            <a:ext cx="8833485" cy="340169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tLang="en-US"/>
          </a:p>
        </p:txBody>
      </p:sp>
      <p:sp>
        <p:nvSpPr>
          <p:cNvPr id="4" name="Text Box 3"/>
          <p:cNvSpPr txBox="1"/>
          <p:nvPr/>
        </p:nvSpPr>
        <p:spPr>
          <a:xfrm>
            <a:off x="2035810" y="2322195"/>
            <a:ext cx="8201660" cy="2061210"/>
          </a:xfrm>
          <a:prstGeom prst="rect">
            <a:avLst/>
          </a:prstGeom>
          <a:noFill/>
        </p:spPr>
        <p:txBody>
          <a:bodyPr wrap="square" rtlCol="0">
            <a:spAutoFit/>
          </a:bodyPr>
          <a:lstStyle/>
          <a:p>
            <a:r>
              <a:rPr lang="vi-VN" altLang="en-US" sz="3200">
                <a:latin typeface="Times New Roman" panose="02020603050405020304" pitchFamily="18" charset="0"/>
                <a:cs typeface="Times New Roman" panose="02020603050405020304" pitchFamily="18" charset="0"/>
              </a:rPr>
              <a:t>1. Đúng nội dung: Kể về người có ý chí, nghị lực vượt qua thử thách và thành công.</a:t>
            </a:r>
          </a:p>
          <a:p>
            <a:r>
              <a:rPr lang="vi-VN" altLang="en-US" sz="3200">
                <a:latin typeface="Times New Roman" panose="02020603050405020304" pitchFamily="18" charset="0"/>
                <a:cs typeface="Times New Roman" panose="02020603050405020304" pitchFamily="18" charset="0"/>
              </a:rPr>
              <a:t>2. Câu văn đúng, ý diễn đạt mạch lạc.</a:t>
            </a:r>
          </a:p>
          <a:p>
            <a:r>
              <a:rPr lang="vi-VN" altLang="en-US" sz="3200">
                <a:latin typeface="Times New Roman" panose="02020603050405020304" pitchFamily="18" charset="0"/>
                <a:cs typeface="Times New Roman" panose="02020603050405020304" pitchFamily="18" charset="0"/>
              </a:rPr>
              <a:t>3. Đoạn văn viết có cảm xúc. </a:t>
            </a:r>
          </a:p>
        </p:txBody>
      </p:sp>
      <p:sp>
        <p:nvSpPr>
          <p:cNvPr id="5" name="Rectangles 4"/>
          <p:cNvSpPr/>
          <p:nvPr/>
        </p:nvSpPr>
        <p:spPr>
          <a:xfrm>
            <a:off x="4705350" y="1544320"/>
            <a:ext cx="3237230" cy="603885"/>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2400" b="1">
                <a:solidFill>
                  <a:srgbClr val="FF0000"/>
                </a:solidFill>
                <a:latin typeface="Times New Roman" panose="02020603050405020304" pitchFamily="18" charset="0"/>
                <a:cs typeface="Times New Roman" panose="02020603050405020304" pitchFamily="18" charset="0"/>
              </a:rPr>
              <a:t>TIÊU CHÍ ĐÁNH GIÁ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4" grpId="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descr="pp10"/>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3263265" y="3202305"/>
            <a:ext cx="6325235" cy="3441700"/>
          </a:xfrm>
          <a:prstGeom prst="rect">
            <a:avLst/>
          </a:prstGeom>
        </p:spPr>
      </p:pic>
      <p:sp>
        <p:nvSpPr>
          <p:cNvPr id="5" name="Cloud 4"/>
          <p:cNvSpPr/>
          <p:nvPr/>
        </p:nvSpPr>
        <p:spPr>
          <a:xfrm>
            <a:off x="3024505" y="614045"/>
            <a:ext cx="6427470" cy="2906395"/>
          </a:xfrm>
          <a:prstGeom prst="cloud">
            <a:avLst/>
          </a:prstGeom>
          <a:solidFill>
            <a:srgbClr val="FCB55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b="1">
                <a:solidFill>
                  <a:schemeClr val="tx1"/>
                </a:solidFill>
              </a:rPr>
              <a:t>KHỞI ĐỘNG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smtClean="0">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438156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smtClean="0">
                  <a:solidFill>
                    <a:schemeClr val="tx1"/>
                  </a:solidFill>
                  <a:latin typeface="Times New Roman" panose="02020603050405020304" pitchFamily="18" charset="0"/>
                  <a:cs typeface="Times New Roman" panose="02020603050405020304" pitchFamily="18" charset="0"/>
                </a:rPr>
                <a:t> Có chí thì nên. </a:t>
              </a:r>
              <a:r>
                <a:rPr lang="en-US" sz="2800" smtClean="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5" name="Rounded Rectangle 14"/>
          <p:cNvSpPr/>
          <p:nvPr/>
        </p:nvSpPr>
        <p:spPr>
          <a:xfrm>
            <a:off x="3169194" y="558684"/>
            <a:ext cx="6003834" cy="1004644"/>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solidFill>
                <a:latin typeface="Times New Roman" panose="02020603050405020304" pitchFamily="18" charset="0"/>
                <a:cs typeface="Times New Roman" panose="02020603050405020304" pitchFamily="18" charset="0"/>
              </a:rPr>
              <a:t>Bài 3 em đã đạt được mục tiêu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698364" y="4028955"/>
            <a:ext cx="1023540" cy="1861185"/>
          </a:xfrm>
          <a:prstGeom prst="rect">
            <a:avLst/>
          </a:prstGeom>
          <a:noFill/>
        </p:spPr>
        <p:txBody>
          <a:bodyPr wrap="square" rtlCol="0">
            <a:spAutoFit/>
          </a:bodyPr>
          <a:lstStyle/>
          <a:p>
            <a:r>
              <a:rPr lang="en-US" sz="11500" smtClean="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Rounded Rectangle 2"/>
          <p:cNvSpPr/>
          <p:nvPr/>
        </p:nvSpPr>
        <p:spPr>
          <a:xfrm>
            <a:off x="3263900" y="2049780"/>
            <a:ext cx="6315710" cy="247269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VẬN DỤNG</a:t>
            </a:r>
          </a:p>
        </p:txBody>
      </p:sp>
      <p:pic>
        <p:nvPicPr>
          <p:cNvPr id="2" name="Picture 1" descr="pp8"/>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2385695" y="1162050"/>
            <a:ext cx="2252345" cy="20726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524000" y="709295"/>
            <a:ext cx="10015220" cy="521970"/>
          </a:xfrm>
          <a:prstGeom prst="rect">
            <a:avLst/>
          </a:prstGeom>
          <a:gradFill rotWithShape="1">
            <a:gsLst>
              <a:gs pos="0">
                <a:srgbClr val="FF66FF"/>
              </a:gs>
              <a:gs pos="100000">
                <a:srgbClr val="FFFFFF"/>
              </a:gs>
            </a:gsLst>
            <a:path path="shape">
              <a:fillToRect l="50000" t="50000" r="50000" b="50000"/>
            </a:path>
          </a:gradFill>
          <a:ln w="57150">
            <a:solidFill>
              <a:schemeClr val="bg1"/>
            </a:solid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Câu tục ngữ nào khẳng định có ý chí thì nhất định thành công.</a:t>
            </a:r>
          </a:p>
        </p:txBody>
      </p:sp>
      <p:sp>
        <p:nvSpPr>
          <p:cNvPr id="19459" name="Text Box 3"/>
          <p:cNvSpPr txBox="1">
            <a:spLocks noChangeArrowheads="1"/>
          </p:cNvSpPr>
          <p:nvPr/>
        </p:nvSpPr>
        <p:spPr bwMode="auto">
          <a:xfrm>
            <a:off x="3298190" y="3181986"/>
            <a:ext cx="5791200" cy="521970"/>
          </a:xfrm>
          <a:prstGeom prst="rect">
            <a:avLst/>
          </a:prstGeom>
          <a:noFill/>
          <a:ln w="19050">
            <a:solidFill>
              <a:schemeClr val="bg1"/>
            </a:solidFill>
            <a:miter lim="800000"/>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2. Có công mài sắt, có ngày nên kim.</a:t>
            </a:r>
          </a:p>
        </p:txBody>
      </p:sp>
      <p:sp>
        <p:nvSpPr>
          <p:cNvPr id="19460" name="Text Box 4"/>
          <p:cNvSpPr txBox="1">
            <a:spLocks noChangeArrowheads="1"/>
          </p:cNvSpPr>
          <p:nvPr/>
        </p:nvSpPr>
        <p:spPr bwMode="auto">
          <a:xfrm>
            <a:off x="3191510" y="1734185"/>
            <a:ext cx="7677150" cy="521970"/>
          </a:xfrm>
          <a:prstGeom prst="rect">
            <a:avLst/>
          </a:prstGeom>
          <a:noFill/>
          <a:ln w="19050">
            <a:solidFill>
              <a:schemeClr val="bg1"/>
            </a:solidFill>
            <a:miter lim="800000"/>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pPr>
            <a:r>
              <a:rPr lang="en-US" altLang="en-US" sz="2800" b="1"/>
              <a:t>1. Chớ thấy s</a:t>
            </a:r>
            <a:r>
              <a:rPr lang="vi-VN" altLang="en-US" sz="2800" b="1"/>
              <a:t>o</a:t>
            </a:r>
            <a:r>
              <a:rPr lang="en-US" altLang="en-US" sz="2800" b="1"/>
              <a:t>ng cả mà</a:t>
            </a:r>
            <a:r>
              <a:rPr lang="vi-VN" altLang="en-US" sz="2800" b="1"/>
              <a:t> ngã</a:t>
            </a:r>
            <a:r>
              <a:rPr lang="en-US" altLang="en-US" sz="2800" b="1"/>
              <a:t> </a:t>
            </a:r>
            <a:r>
              <a:rPr lang="vi-VN" altLang="en-US" sz="2800" b="1"/>
              <a:t>(</a:t>
            </a:r>
            <a:r>
              <a:rPr lang="en-US" altLang="en-US" sz="2800" b="1"/>
              <a:t>rã</a:t>
            </a:r>
            <a:r>
              <a:rPr lang="vi-VN" altLang="en-US" sz="2800" b="1"/>
              <a:t>)</a:t>
            </a:r>
            <a:r>
              <a:rPr lang="en-US" altLang="en-US" sz="2800" b="1"/>
              <a:t> tay chèo.</a:t>
            </a:r>
          </a:p>
        </p:txBody>
      </p:sp>
      <p:sp>
        <p:nvSpPr>
          <p:cNvPr id="19461" name="Text Box 5"/>
          <p:cNvSpPr txBox="1">
            <a:spLocks noChangeArrowheads="1"/>
          </p:cNvSpPr>
          <p:nvPr/>
        </p:nvSpPr>
        <p:spPr bwMode="auto">
          <a:xfrm>
            <a:off x="3221990" y="4477385"/>
            <a:ext cx="5867400" cy="953135"/>
          </a:xfrm>
          <a:prstGeom prst="rect">
            <a:avLst/>
          </a:prstGeom>
          <a:noFill/>
          <a:ln w="12700">
            <a:solidFill>
              <a:schemeClr val="bg1"/>
            </a:solidFill>
            <a:miter lim="800000"/>
          </a:ln>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800" b="1"/>
              <a:t>3.          Hãy lo bền chí câu cua</a:t>
            </a:r>
          </a:p>
          <a:p>
            <a:pPr eaLnBrk="1" hangingPunct="1"/>
            <a:r>
              <a:rPr lang="en-US" altLang="en-US" sz="2800" b="1"/>
              <a:t>    Dù ai câu chạch, câu rùa mặc ai !</a:t>
            </a:r>
          </a:p>
        </p:txBody>
      </p:sp>
      <p:sp>
        <p:nvSpPr>
          <p:cNvPr id="2" name="Rectangles 1"/>
          <p:cNvSpPr/>
          <p:nvPr/>
        </p:nvSpPr>
        <p:spPr>
          <a:xfrm>
            <a:off x="2895600" y="2686685"/>
            <a:ext cx="6363970" cy="1572260"/>
          </a:xfrm>
          <a:prstGeom prst="rect">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Cloud Callout 2"/>
          <p:cNvSpPr/>
          <p:nvPr/>
        </p:nvSpPr>
        <p:spPr>
          <a:xfrm>
            <a:off x="2608289" y="1146262"/>
            <a:ext cx="7217882" cy="3028402"/>
          </a:xfrm>
          <a:prstGeom prst="cloudCallout">
            <a:avLst>
              <a:gd name="adj1" fmla="val -57577"/>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Times New Roman" panose="02020603050405020304" pitchFamily="18" charset="0"/>
                <a:cs typeface="Times New Roman" panose="02020603050405020304" pitchFamily="18" charset="0"/>
              </a:rPr>
              <a:t>Qua bài học hôm nay, em nắm được kiến thức gì?</a:t>
            </a:r>
            <a:endParaRPr lang="en-US" sz="3200" dirty="0">
              <a:solidFill>
                <a:schemeClr val="tx1"/>
              </a:solidFill>
            </a:endParaRPr>
          </a:p>
        </p:txBody>
      </p:sp>
      <p:sp>
        <p:nvSpPr>
          <p:cNvPr id="6" name="Double Wave 5"/>
          <p:cNvSpPr/>
          <p:nvPr/>
        </p:nvSpPr>
        <p:spPr>
          <a:xfrm>
            <a:off x="1964724" y="1146262"/>
            <a:ext cx="8505011"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smtClean="0">
              <a:solidFill>
                <a:schemeClr val="tx1"/>
              </a:solidFill>
              <a:latin typeface="Times New Roman" panose="02020603050405020304" pitchFamily="18" charset="0"/>
              <a:cs typeface="Times New Roman" panose="02020603050405020304" pitchFamily="18" charset="0"/>
            </a:endParaRPr>
          </a:p>
          <a:p>
            <a:pPr algn="ctr"/>
            <a:r>
              <a:rPr lang="en-US" sz="3200" b="1" smtClean="0">
                <a:solidFill>
                  <a:schemeClr val="tx1"/>
                </a:solidFill>
                <a:latin typeface="Times New Roman" panose="02020603050405020304" pitchFamily="18" charset="0"/>
                <a:cs typeface="Times New Roman" panose="02020603050405020304" pitchFamily="18" charset="0"/>
              </a:rPr>
              <a:t>Về nhà em cần:</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Ôn tập kiến thức bài học.</a:t>
            </a:r>
          </a:p>
          <a:p>
            <a:pPr marL="285750" indent="-285750" algn="just">
              <a:buFontTx/>
              <a:buChar char="-"/>
            </a:pPr>
            <a:r>
              <a:rPr lang="en-US" sz="3200" smtClean="0">
                <a:solidFill>
                  <a:schemeClr val="tx1"/>
                </a:solidFill>
                <a:latin typeface="Times New Roman" panose="02020603050405020304" pitchFamily="18" charset="0"/>
                <a:cs typeface="Times New Roman" panose="02020603050405020304" pitchFamily="18" charset="0"/>
              </a:rPr>
              <a:t>Chuẩn bị bài sau: </a:t>
            </a:r>
            <a:r>
              <a:rPr lang="en-US" sz="3200" b="1" smtClean="0">
                <a:solidFill>
                  <a:schemeClr val="tx1"/>
                </a:solidFill>
                <a:latin typeface="Times New Roman" panose="02020603050405020304" pitchFamily="18" charset="0"/>
                <a:cs typeface="Times New Roman" panose="02020603050405020304" pitchFamily="18" charset="0"/>
              </a:rPr>
              <a:t>Câu hỏi và dấu chấm hỏi</a:t>
            </a:r>
            <a:endParaRPr lang="vi-VN" sz="3200" b="1" smtClean="0">
              <a:solidFill>
                <a:schemeClr val="tx1"/>
              </a:solidFill>
              <a:latin typeface="Times New Roman" panose="02020603050405020304" pitchFamily="18" charset="0"/>
              <a:cs typeface="Times New Roman" panose="02020603050405020304" pitchFamily="18" charset="0"/>
            </a:endParaRPr>
          </a:p>
          <a:p>
            <a:pPr marL="285750" indent="-285750" algn="ctr">
              <a:buFontTx/>
              <a:buChar char="-"/>
            </a:pPr>
            <a:endParaRPr lang="en-US" smtClean="0"/>
          </a:p>
          <a:p>
            <a:pPr marL="285750" indent="-285750" algn="ctr">
              <a:buFontTx/>
              <a:buChar char="-"/>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0730" cy="68586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1175657" y="809897"/>
            <a:ext cx="9056913" cy="2090057"/>
            <a:chOff x="976087" y="1281114"/>
            <a:chExt cx="5791200" cy="2925702"/>
          </a:xfrm>
        </p:grpSpPr>
        <p:sp>
          <p:nvSpPr>
            <p:cNvPr id="5" name="Cloud 4"/>
            <p:cNvSpPr/>
            <p:nvPr/>
          </p:nvSpPr>
          <p:spPr>
            <a:xfrm>
              <a:off x="976087" y="1281114"/>
              <a:ext cx="5791200" cy="2925702"/>
            </a:xfrm>
            <a:prstGeom prst="cloud">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Box 6"/>
            <p:cNvSpPr txBox="1">
              <a:spLocks noChangeArrowheads="1"/>
            </p:cNvSpPr>
            <p:nvPr/>
          </p:nvSpPr>
          <p:spPr bwMode="auto">
            <a:xfrm>
              <a:off x="1393464" y="1990009"/>
              <a:ext cx="4956445" cy="1507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1" fontAlgn="base" hangingPunct="1">
                <a:spcBef>
                  <a:spcPct val="0"/>
                </a:spcBef>
                <a:spcAft>
                  <a:spcPct val="0"/>
                </a:spcAft>
                <a:defRPr/>
              </a:pPr>
              <a:r>
                <a:rPr lang="en-US" sz="3200" b="1">
                  <a:solidFill>
                    <a:prstClr val="black"/>
                  </a:solidFill>
                  <a:latin typeface="Times New Roman" panose="02020603050405020304" pitchFamily="18" charset="0"/>
                </a:rPr>
                <a:t>Câu tục ngữ dưới đây khuyên ta điều gì ?</a:t>
              </a:r>
            </a:p>
            <a:p>
              <a:pPr lvl="0" algn="ctr" eaLnBrk="1" fontAlgn="base" hangingPunct="1">
                <a:spcBef>
                  <a:spcPct val="0"/>
                </a:spcBef>
                <a:spcAft>
                  <a:spcPct val="0"/>
                </a:spcAft>
                <a:defRPr/>
              </a:pPr>
              <a:r>
                <a:rPr lang="en-US" sz="3200" b="1" i="1">
                  <a:solidFill>
                    <a:prstClr val="black"/>
                  </a:solidFill>
                  <a:latin typeface="Times New Roman" panose="02020603050405020304" pitchFamily="18" charset="0"/>
                </a:rPr>
                <a:t>Lửa thử vàng, gian nan thử sức</a:t>
              </a:r>
              <a:r>
                <a:rPr lang="en-US" sz="3200" b="1">
                  <a:solidFill>
                    <a:prstClr val="black"/>
                  </a:solidFill>
                  <a:latin typeface="Times New Roman" panose="02020603050405020304" pitchFamily="18" charset="0"/>
                </a:rPr>
                <a:t>.</a:t>
              </a:r>
            </a:p>
          </p:txBody>
        </p:sp>
      </p:grpSp>
      <p:sp>
        <p:nvSpPr>
          <p:cNvPr id="2" name="Rectangle 1"/>
          <p:cNvSpPr/>
          <p:nvPr/>
        </p:nvSpPr>
        <p:spPr>
          <a:xfrm>
            <a:off x="1567544" y="3406373"/>
            <a:ext cx="8987244" cy="1568450"/>
          </a:xfrm>
          <a:prstGeom prst="rect">
            <a:avLst/>
          </a:prstGeom>
          <a:solidFill>
            <a:srgbClr val="66FFFF"/>
          </a:solidFill>
        </p:spPr>
        <p:txBody>
          <a:bodyPr wrap="square">
            <a:spAutoFit/>
          </a:bodyPr>
          <a:lstStyle/>
          <a:p>
            <a:pPr algn="l">
              <a:defRPr/>
            </a:pPr>
            <a:r>
              <a:rPr lang="en-US" sz="3200">
                <a:latin typeface="Times New Roman" panose="02020603050405020304" pitchFamily="18" charset="0"/>
                <a:cs typeface="Times New Roman" panose="02020603050405020304" pitchFamily="18" charset="0"/>
              </a:rPr>
              <a:t> Khuyên người ta đừng sợ vất vả, gian nan. Gian nan,</a:t>
            </a:r>
          </a:p>
          <a:p>
            <a:pPr algn="l">
              <a:defRPr/>
            </a:pPr>
            <a:r>
              <a:rPr lang="en-US" sz="3200">
                <a:latin typeface="Times New Roman" panose="02020603050405020304" pitchFamily="18" charset="0"/>
                <a:cs typeface="Times New Roman" panose="02020603050405020304" pitchFamily="18" charset="0"/>
              </a:rPr>
              <a:t> vất vả thử thách con người, giúp con người vững </a:t>
            </a:r>
            <a:r>
              <a:rPr lang="en-US" sz="3200" smtClean="0">
                <a:latin typeface="Times New Roman" panose="02020603050405020304" pitchFamily="18" charset="0"/>
                <a:cs typeface="Times New Roman" panose="02020603050405020304" pitchFamily="18" charset="0"/>
              </a:rPr>
              <a:t>vàng</a:t>
            </a:r>
            <a:r>
              <a:rPr lang="en-US" sz="3200">
                <a:latin typeface="Times New Roman" panose="02020603050405020304" pitchFamily="18" charset="0"/>
                <a:cs typeface="Times New Roman" panose="02020603050405020304" pitchFamily="18" charset="0"/>
              </a:rPr>
              <a:t>, cứng cỏi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524001" y="1422400"/>
            <a:ext cx="30988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endParaRPr lang="vi-VN" altLang="en-US"/>
          </a:p>
        </p:txBody>
      </p:sp>
      <p:pic>
        <p:nvPicPr>
          <p:cNvPr id="4099" name="Picture 3" descr="http://vtc.vn/media/vtcnews/2010/07/06/67.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22514" y="496389"/>
            <a:ext cx="11181806" cy="521861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4100" name="Rectangle 4"/>
          <p:cNvSpPr>
            <a:spLocks noChangeArrowheads="1"/>
          </p:cNvSpPr>
          <p:nvPr/>
        </p:nvSpPr>
        <p:spPr bwMode="auto">
          <a:xfrm>
            <a:off x="3505200" y="5942013"/>
            <a:ext cx="508190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400" b="1" i="1">
                <a:solidFill>
                  <a:srgbClr val="002060"/>
                </a:solidFill>
                <a:cs typeface="Times New Roman" panose="02020603050405020304" pitchFamily="18" charset="0"/>
              </a:rPr>
              <a:t>Em Vi Văn Đại trong giờ học trên lớp.</a:t>
            </a:r>
            <a:r>
              <a:rPr lang="en-US" altLang="en-US" sz="2400" b="1">
                <a:solidFill>
                  <a:srgbClr val="002060"/>
                </a:solidFill>
                <a:cs typeface="Times New Roman" panose="02020603050405020304" pitchFamily="18" charset="0"/>
              </a:rPr>
              <a:t> </a:t>
            </a:r>
            <a:endParaRPr lang="en-US" altLang="en-US" sz="2400" b="1">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122" name="Picture 2" descr="NguyenNgoc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
            <a:ext cx="6087291" cy="3810001"/>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5123" name="Picture 3" descr="thay k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7289" y="3657600"/>
            <a:ext cx="6087291" cy="32004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descr="Thay Nguyen Ngoc Ky dung chan viet nen so ph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7290" y="0"/>
            <a:ext cx="6104710" cy="3810000"/>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6149" name="Text Box 5"/>
          <p:cNvSpPr txBox="1">
            <a:spLocks noChangeArrowheads="1"/>
          </p:cNvSpPr>
          <p:nvPr/>
        </p:nvSpPr>
        <p:spPr bwMode="auto">
          <a:xfrm>
            <a:off x="266700" y="4463144"/>
            <a:ext cx="5257800" cy="1814830"/>
          </a:xfrm>
          <a:prstGeom prst="rect">
            <a:avLst/>
          </a:prstGeom>
          <a:solidFill>
            <a:schemeClr val="accent2">
              <a:lumMod val="40000"/>
              <a:lumOff val="60000"/>
            </a:schemeClr>
          </a:solidFill>
          <a:ln w="57150">
            <a:noFill/>
            <a:miter lim="800000"/>
          </a:ln>
          <a:effectLst/>
        </p:spPr>
        <p:txBody>
          <a:bodyPr wrap="square">
            <a:spAutoFit/>
          </a:bodyPr>
          <a:lstStyle/>
          <a:p>
            <a:pPr algn="just">
              <a:spcBef>
                <a:spcPct val="50000"/>
              </a:spcBef>
              <a:defRPr/>
            </a:pPr>
            <a:r>
              <a:rPr lang="en-US" sz="2800">
                <a:latin typeface="Times New Roman" panose="02020603050405020304" pitchFamily="18" charset="0"/>
                <a:cs typeface="Times New Roman" panose="02020603050405020304" pitchFamily="18" charset="0"/>
              </a:rPr>
              <a:t>Nhà giáo ưu tú, nhà văn Nguyễn Ngọc </a:t>
            </a:r>
            <a:r>
              <a:rPr lang="en-US" sz="2800" smtClean="0">
                <a:latin typeface="Times New Roman" panose="02020603050405020304" pitchFamily="18" charset="0"/>
                <a:cs typeface="Times New Roman" panose="02020603050405020304" pitchFamily="18" charset="0"/>
              </a:rPr>
              <a:t>Kí</a:t>
            </a:r>
            <a:r>
              <a:rPr lang="en-US" sz="2800">
                <a:latin typeface="Times New Roman" panose="02020603050405020304" pitchFamily="18" charset="0"/>
                <a:cs typeface="Times New Roman" panose="02020603050405020304" pitchFamily="18" charset="0"/>
              </a:rPr>
              <a:t>. Năm lên 4 tuổi, một cơn sốt cao khiến cho đôi bàn tay của thầy bị bại liệt.</a:t>
            </a:r>
          </a:p>
        </p:txBody>
      </p:sp>
    </p:spTree>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194" name="Picture 2" descr="12442799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275" y="278673"/>
            <a:ext cx="5094514" cy="5233851"/>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8195" name="Picture 3" descr="0"/>
          <p:cNvPicPr>
            <a:picLocks noChangeAspect="1" noChangeArrowheads="1"/>
          </p:cNvPicPr>
          <p:nvPr/>
        </p:nvPicPr>
        <p:blipFill>
          <a:blip r:embed="rId4">
            <a:extLst>
              <a:ext uri="{28A0092B-C50C-407E-A947-70E740481C1C}">
                <a14:useLocalDpi xmlns:a14="http://schemas.microsoft.com/office/drawing/2010/main" val="0"/>
              </a:ext>
            </a:extLst>
          </a:blip>
          <a:srcRect b="20825"/>
          <a:stretch>
            <a:fillRect/>
          </a:stretch>
        </p:blipFill>
        <p:spPr bwMode="auto">
          <a:xfrm>
            <a:off x="5982789" y="278674"/>
            <a:ext cx="5303519" cy="52338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1638300" y="5725887"/>
            <a:ext cx="3886200" cy="9220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pPr>
            <a:r>
              <a:rPr lang="en-US" altLang="en-US">
                <a:solidFill>
                  <a:srgbClr val="0000CC"/>
                </a:solidFill>
                <a:cs typeface="Times New Roman" panose="02020603050405020304" pitchFamily="18" charset="0"/>
              </a:rPr>
              <a:t>Bạn Lê Thị Thắm –  Học sinh lớp 5A  Trường TH Đông Thịnh, Đông Sơn, Thanh Hóa.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3">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s 1"/>
          <p:cNvSpPr/>
          <p:nvPr/>
        </p:nvSpPr>
        <p:spPr>
          <a:xfrm>
            <a:off x="1404620" y="667385"/>
            <a:ext cx="918083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4000" dirty="0"/>
              <a:t>Thứ </a:t>
            </a:r>
            <a:r>
              <a:rPr lang="en-US" altLang="en-US" sz="4000" dirty="0" err="1" smtClean="0"/>
              <a:t>tư</a:t>
            </a:r>
            <a:r>
              <a:rPr lang="vi-VN" altLang="en-US" sz="4000" dirty="0" smtClean="0"/>
              <a:t> </a:t>
            </a:r>
            <a:r>
              <a:rPr lang="vi-VN" altLang="en-US" sz="4000" dirty="0"/>
              <a:t>ngày </a:t>
            </a:r>
            <a:r>
              <a:rPr lang="en-US" altLang="en-US" sz="4000" dirty="0" smtClean="0"/>
              <a:t>1</a:t>
            </a:r>
            <a:r>
              <a:rPr lang="vi-VN" altLang="en-US" sz="4000" dirty="0" smtClean="0"/>
              <a:t> </a:t>
            </a:r>
            <a:r>
              <a:rPr lang="vi-VN" altLang="en-US" sz="4000" dirty="0"/>
              <a:t>tháng 12 năm 2021</a:t>
            </a:r>
          </a:p>
          <a:p>
            <a:pPr algn="ctr"/>
            <a:r>
              <a:rPr lang="vi-VN" altLang="en-US" sz="4000" dirty="0"/>
              <a:t>Luyện từ và câu</a:t>
            </a:r>
          </a:p>
          <a:p>
            <a:pPr algn="ctr"/>
            <a:r>
              <a:rPr lang="vi-VN" altLang="en-US" sz="4000" dirty="0"/>
              <a:t>Mở rộng vốn từ: Ý chí - Nghị lực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899077" y="1903268"/>
            <a:ext cx="10737751" cy="1005680"/>
            <a:chOff x="-8052" y="1699617"/>
            <a:chExt cx="9469074" cy="1006257"/>
          </a:xfrm>
          <a:solidFill>
            <a:srgbClr val="FF99FF"/>
          </a:solidFill>
        </p:grpSpPr>
        <p:sp>
          <p:nvSpPr>
            <p:cNvPr id="5" name="Rectangle 4"/>
            <p:cNvSpPr/>
            <p:nvPr/>
          </p:nvSpPr>
          <p:spPr>
            <a:xfrm>
              <a:off x="678063" y="1699617"/>
              <a:ext cx="8782959" cy="1006257"/>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Củng cố và hệ thống hóa các từ ngữ đã học trong các bài thuộc chủ điểm </a:t>
              </a:r>
              <a:r>
                <a:rPr lang="en-US" sz="2800" i="1"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Có chí thì nên.</a:t>
              </a:r>
              <a:endParaRPr lang="en-US" sz="2800"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8052" y="1914449"/>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p>
          </p:txBody>
        </p:sp>
      </p:grpSp>
      <p:grpSp>
        <p:nvGrpSpPr>
          <p:cNvPr id="10" name="Group 9"/>
          <p:cNvGrpSpPr/>
          <p:nvPr/>
        </p:nvGrpSpPr>
        <p:grpSpPr bwMode="auto">
          <a:xfrm>
            <a:off x="899077" y="3118488"/>
            <a:ext cx="10715804" cy="910467"/>
            <a:chOff x="-8052" y="1747250"/>
            <a:chExt cx="8976506" cy="910989"/>
          </a:xfrm>
        </p:grpSpPr>
        <p:sp>
          <p:nvSpPr>
            <p:cNvPr id="13" name="Rectangle 12"/>
            <p:cNvSpPr/>
            <p:nvPr/>
          </p:nvSpPr>
          <p:spPr>
            <a:xfrm>
              <a:off x="657899" y="1747250"/>
              <a:ext cx="8310555" cy="910989"/>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Hiểu ý nghĩa của các từ ngữ thuộc chủ điểm </a:t>
              </a:r>
              <a:r>
                <a:rPr lang="en-US" sz="2800" i="1" smtClean="0">
                  <a:solidFill>
                    <a:schemeClr val="tx1"/>
                  </a:solidFill>
                  <a:latin typeface="Times New Roman" panose="02020603050405020304" pitchFamily="18" charset="0"/>
                  <a:cs typeface="Times New Roman" panose="02020603050405020304" pitchFamily="18" charset="0"/>
                </a:rPr>
                <a:t>Có chí thì nên.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8052" y="1914449"/>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smtClean="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22" name="Group 21"/>
          <p:cNvGrpSpPr/>
          <p:nvPr/>
        </p:nvGrpSpPr>
        <p:grpSpPr bwMode="auto">
          <a:xfrm>
            <a:off x="899077" y="4349300"/>
            <a:ext cx="10715804" cy="910467"/>
            <a:chOff x="-8052" y="1747250"/>
            <a:chExt cx="8976506" cy="910989"/>
          </a:xfrm>
        </p:grpSpPr>
        <p:sp>
          <p:nvSpPr>
            <p:cNvPr id="23" name="Rectangle 22"/>
            <p:cNvSpPr/>
            <p:nvPr/>
          </p:nvSpPr>
          <p:spPr>
            <a:xfrm>
              <a:off x="657899" y="1747250"/>
              <a:ext cx="8310555" cy="910989"/>
            </a:xfrm>
            <a:prstGeom prst="rect">
              <a:avLst/>
            </a:prstGeom>
            <a:solidFill>
              <a:srgbClr val="FFCCCC"/>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smtClean="0">
                  <a:solidFill>
                    <a:schemeClr val="tx1"/>
                  </a:solidFill>
                  <a:latin typeface="Times New Roman" panose="02020603050405020304" pitchFamily="18" charset="0"/>
                  <a:cs typeface="Times New Roman" panose="02020603050405020304" pitchFamily="18" charset="0"/>
                </a:rPr>
                <a:t>Luyện viết đoạn văn theo chủ đề </a:t>
              </a:r>
              <a:r>
                <a:rPr lang="en-US" sz="2800" i="1" smtClean="0">
                  <a:solidFill>
                    <a:schemeClr val="tx1"/>
                  </a:solidFill>
                  <a:latin typeface="Times New Roman" panose="02020603050405020304" pitchFamily="18" charset="0"/>
                  <a:cs typeface="Times New Roman" panose="02020603050405020304" pitchFamily="18" charset="0"/>
                </a:rPr>
                <a:t> Có chí thì nên. </a:t>
              </a:r>
              <a:r>
                <a:rPr lang="en-US" sz="2800" smtClean="0">
                  <a:solidFill>
                    <a:schemeClr val="tx1"/>
                  </a:solidFill>
                  <a:latin typeface="Times New Roman" panose="02020603050405020304" pitchFamily="18" charset="0"/>
                  <a:cs typeface="Times New Roman" panose="02020603050405020304" pitchFamily="18" charset="0"/>
                </a:rPr>
                <a:t>Câu văn đúng ngữ pháp, giàu hình ảnh, dùng từ hay.</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4" name="Oval 23"/>
            <p:cNvSpPr/>
            <p:nvPr/>
          </p:nvSpPr>
          <p:spPr>
            <a:xfrm>
              <a:off x="-8052" y="1914449"/>
              <a:ext cx="576299" cy="576593"/>
            </a:xfrm>
            <a:prstGeom prst="ellipse">
              <a:avLst/>
            </a:prstGeom>
            <a:solidFill>
              <a:schemeClr val="accent1">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smtClean="0">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500" fill="hold"/>
                                        <p:tgtEl>
                                          <p:spTgt spid="22"/>
                                        </p:tgtEl>
                                        <p:attrNameLst>
                                          <p:attrName>ppt_w</p:attrName>
                                        </p:attrNameLst>
                                      </p:cBhvr>
                                      <p:tavLst>
                                        <p:tav tm="0">
                                          <p:val>
                                            <p:fltVal val="0"/>
                                          </p:val>
                                        </p:tav>
                                        <p:tav tm="100000">
                                          <p:val>
                                            <p:strVal val="#ppt_w"/>
                                          </p:val>
                                        </p:tav>
                                      </p:tavLst>
                                    </p:anim>
                                    <p:anim calcmode="lin" valueType="num">
                                      <p:cBhvr>
                                        <p:cTn id="29" dur="500" fill="hold"/>
                                        <p:tgtEl>
                                          <p:spTgt spid="22"/>
                                        </p:tgtEl>
                                        <p:attrNameLst>
                                          <p:attrName>ppt_h</p:attrName>
                                        </p:attrNameLst>
                                      </p:cBhvr>
                                      <p:tavLst>
                                        <p:tav tm="0">
                                          <p:val>
                                            <p:fltVal val="0"/>
                                          </p:val>
                                        </p:tav>
                                        <p:tav tm="100000">
                                          <p:val>
                                            <p:strVal val="#ppt_h"/>
                                          </p:val>
                                        </p:tav>
                                      </p:tavLst>
                                    </p:anim>
                                    <p:animEffect transition="in" filter="fade">
                                      <p:cBhvr>
                                        <p:cTn id="3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ounded Rectangle 1"/>
          <p:cNvSpPr/>
          <p:nvPr/>
        </p:nvSpPr>
        <p:spPr>
          <a:xfrm>
            <a:off x="2822575" y="1470025"/>
            <a:ext cx="6913245" cy="309816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altLang="en-US" sz="3600" b="1">
                <a:solidFill>
                  <a:srgbClr val="FF0000"/>
                </a:solidFill>
              </a:rPr>
              <a:t>LUYỆN TẬP THỰC HÀNH</a:t>
            </a:r>
          </a:p>
        </p:txBody>
      </p:sp>
      <p:pic>
        <p:nvPicPr>
          <p:cNvPr id="3" name="Picture 2" descr="pp16"/>
          <p:cNvPicPr>
            <a:picLocks noChangeAspect="1"/>
          </p:cNvPicPr>
          <p:nvPr/>
        </p:nvPicPr>
        <p:blipFill>
          <a:blip r:embed="rId3">
            <a:clrChange>
              <a:clrFrom>
                <a:srgbClr val="FFFFFF">
                  <a:alpha val="100000"/>
                </a:srgbClr>
              </a:clrFrom>
              <a:clrTo>
                <a:srgbClr val="FFFFFF">
                  <a:alpha val="100000"/>
                  <a:alpha val="0"/>
                </a:srgbClr>
              </a:clrTo>
            </a:clrChange>
          </a:blip>
          <a:stretch>
            <a:fillRect/>
          </a:stretch>
        </p:blipFill>
        <p:spPr>
          <a:xfrm>
            <a:off x="7019290" y="3399790"/>
            <a:ext cx="4716780" cy="3002280"/>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1118</Words>
  <Application>Microsoft Office PowerPoint</Application>
  <PresentationFormat>Widescreen</PresentationFormat>
  <Paragraphs>102</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Tahoma</vt:lpstr>
      <vt:lpstr>Times New Roman</vt:lpstr>
      <vt:lpstr>Wingdings 2</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Admin</cp:lastModifiedBy>
  <cp:revision>224</cp:revision>
  <dcterms:created xsi:type="dcterms:W3CDTF">2021-08-04T18:52:00Z</dcterms:created>
  <dcterms:modified xsi:type="dcterms:W3CDTF">2021-12-01T12:05:19Z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25169E3AF841487D969662B23BFA49D3</vt:lpwstr>
  </property>
  <property fmtid="{D5CDD505-2E9C-101B-9397-08002B2CF9AE}" pid="3" name="KSOProductBuildVer">
    <vt:lpwstr>1033-11.2.0.10382</vt:lpwstr>
  </property>
</Properties>
</file>