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3"/>
  </p:notesMasterIdLst>
  <p:sldIdLst>
    <p:sldId id="445" r:id="rId3"/>
    <p:sldId id="496" r:id="rId4"/>
    <p:sldId id="386" r:id="rId5"/>
    <p:sldId id="446" r:id="rId6"/>
    <p:sldId id="283" r:id="rId7"/>
    <p:sldId id="278" r:id="rId8"/>
    <p:sldId id="498" r:id="rId9"/>
    <p:sldId id="499" r:id="rId10"/>
    <p:sldId id="447" r:id="rId11"/>
    <p:sldId id="534" r:id="rId12"/>
    <p:sldId id="449" r:id="rId13"/>
    <p:sldId id="536" r:id="rId14"/>
    <p:sldId id="535" r:id="rId15"/>
    <p:sldId id="459" r:id="rId16"/>
    <p:sldId id="538" r:id="rId17"/>
    <p:sldId id="539" r:id="rId18"/>
    <p:sldId id="461" r:id="rId19"/>
    <p:sldId id="462" r:id="rId20"/>
    <p:sldId id="556" r:id="rId21"/>
    <p:sldId id="479" r:id="rId22"/>
    <p:sldId id="463" r:id="rId23"/>
    <p:sldId id="480" r:id="rId24"/>
    <p:sldId id="465" r:id="rId25"/>
    <p:sldId id="481" r:id="rId26"/>
    <p:sldId id="540" r:id="rId27"/>
    <p:sldId id="466" r:id="rId28"/>
    <p:sldId id="478" r:id="rId29"/>
    <p:sldId id="468" r:id="rId30"/>
    <p:sldId id="293" r:id="rId31"/>
    <p:sldId id="2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BA59"/>
    <a:srgbClr val="FDFDFD"/>
    <a:srgbClr val="F9F9F9"/>
    <a:srgbClr val="F2F2F2"/>
    <a:srgbClr val="003FBC"/>
    <a:srgbClr val="FFFF99"/>
    <a:srgbClr val="66FFFF"/>
    <a:srgbClr val="004DE6"/>
    <a:srgbClr val="E0C0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2" autoAdjust="0"/>
    <p:restoredTop sz="90326" autoAdjust="0"/>
  </p:normalViewPr>
  <p:slideViewPr>
    <p:cSldViewPr snapToGrid="0">
      <p:cViewPr varScale="1">
        <p:scale>
          <a:sx n="104" d="100"/>
          <a:sy n="104" d="100"/>
        </p:scale>
        <p:origin x="804" y="10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076" y="1866007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819150" y="1334770"/>
            <a:ext cx="10935335" cy="7321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</a:rPr>
              <a:t>Câu hỏi (còn là câu nghi vấn) dùng để hỏi về những điều chưa biết.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00"/>
          <p:cNvGraphicFramePr/>
          <p:nvPr/>
        </p:nvGraphicFramePr>
        <p:xfrm>
          <a:off x="1141730" y="1447165"/>
          <a:ext cx="9691370" cy="4623435"/>
        </p:xfrm>
        <a:graphic>
          <a:graphicData uri="http://schemas.openxmlformats.org/drawingml/2006/table">
            <a:tbl>
              <a:tblPr/>
              <a:tblGrid>
                <a:gridCol w="311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9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2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hiệu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0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014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4504" y="263588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Xi-ôn-cốp-xki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6952" y="263588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hỏi mình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9900" y="452499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bạn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6686" y="452512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Xi-ôn-cốp-xki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6495" y="2174102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Vì sao quả bóng không có cánh mà vẫn bay được?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252220" y="3723502"/>
            <a:ext cx="30286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Cậu làm thế nào mà mua được nhiều sách và dụng cụ thí nghiệm như thế?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141730" y="494030"/>
            <a:ext cx="97097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3. Các câu hỏi này là của ai, để hỏi ai. Những dấu hiệu nào giúp em nhận ra điều đó?</a:t>
            </a:r>
          </a:p>
        </p:txBody>
      </p:sp>
      <p:sp>
        <p:nvSpPr>
          <p:cNvPr id="12" name="Text Box 126"/>
          <p:cNvSpPr txBox="1">
            <a:spLocks noChangeArrowheads="1"/>
          </p:cNvSpPr>
          <p:nvPr/>
        </p:nvSpPr>
        <p:spPr bwMode="auto">
          <a:xfrm>
            <a:off x="1141730" y="6134735"/>
            <a:ext cx="613283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    - Câu hỏi</a:t>
            </a:r>
            <a:r>
              <a:rPr lang="vi-VN" altLang="en-US" sz="2800" b="1">
                <a:latin typeface="Times New Roman" panose="02020603050405020304" pitchFamily="18" charset="0"/>
              </a:rPr>
              <a:t> thường</a:t>
            </a:r>
            <a:r>
              <a:rPr lang="en-US" sz="2800" b="1">
                <a:latin typeface="Times New Roman" panose="02020603050405020304" pitchFamily="18" charset="0"/>
              </a:rPr>
              <a:t> dùng để hỏi ai?</a:t>
            </a:r>
          </a:p>
        </p:txBody>
      </p:sp>
      <p:sp>
        <p:nvSpPr>
          <p:cNvPr id="13" name="Text Box 126"/>
          <p:cNvSpPr txBox="1">
            <a:spLocks noChangeArrowheads="1"/>
          </p:cNvSpPr>
          <p:nvPr/>
        </p:nvSpPr>
        <p:spPr bwMode="auto">
          <a:xfrm>
            <a:off x="401955" y="6070600"/>
            <a:ext cx="106807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    - Câu hỏi dùng để</a:t>
            </a:r>
            <a:r>
              <a:rPr lang="vi-VN" altLang="en-US" sz="2800" b="1">
                <a:latin typeface="Times New Roman" panose="02020603050405020304" pitchFamily="18" charset="0"/>
              </a:rPr>
              <a:t> hỏi người khác nhưng cũng có câu tự hỏi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 bldLvl="0" animBg="1"/>
      <p:bldP spid="12" grpId="1" bldLvl="0" animBg="1"/>
      <p:bldP spid="13" grpId="0" bldLvl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627380" y="1362075"/>
            <a:ext cx="11301095" cy="622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(còn là câu nghi vấn)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để hỏi về những điều chưa biết.</a:t>
            </a:r>
          </a:p>
        </p:txBody>
      </p:sp>
      <p:sp>
        <p:nvSpPr>
          <p:cNvPr id="3" name="Rectangles 2"/>
          <p:cNvSpPr/>
          <p:nvPr/>
        </p:nvSpPr>
        <p:spPr>
          <a:xfrm>
            <a:off x="1157605" y="2404745"/>
            <a:ext cx="10241280" cy="58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   Câu hỏi dùng để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hỏi người khác nhưng cũng có câu tự hỏi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00"/>
          <p:cNvGraphicFramePr/>
          <p:nvPr/>
        </p:nvGraphicFramePr>
        <p:xfrm>
          <a:off x="1141730" y="1447165"/>
          <a:ext cx="9691370" cy="4623435"/>
        </p:xfrm>
        <a:graphic>
          <a:graphicData uri="http://schemas.openxmlformats.org/drawingml/2006/table">
            <a:tbl>
              <a:tblPr/>
              <a:tblGrid>
                <a:gridCol w="311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9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2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hiệu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0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014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4504" y="263588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Xi-ôn-cốp-xki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6952" y="263588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hỏi mình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57895" y="229362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</a:t>
            </a:r>
          </a:p>
          <a:p>
            <a:endParaRPr lang="en-US" sz="2400" b="1">
              <a:solidFill>
                <a:srgbClr val="1207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Dấu chấm hỏi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57877" y="4155262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</a:t>
            </a:r>
          </a:p>
          <a:p>
            <a:endParaRPr lang="en-US" sz="24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Dấu chấm hỏi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9900" y="452499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bạn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6686" y="452512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Xi-ôn-cốp-xki</a:t>
            </a:r>
          </a:p>
        </p:txBody>
      </p:sp>
      <p:sp>
        <p:nvSpPr>
          <p:cNvPr id="16" name="Text Box 126"/>
          <p:cNvSpPr txBox="1">
            <a:spLocks noChangeArrowheads="1"/>
          </p:cNvSpPr>
          <p:nvPr/>
        </p:nvSpPr>
        <p:spPr bwMode="auto">
          <a:xfrm>
            <a:off x="1590675" y="6134736"/>
            <a:ext cx="821595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  - Dấu hiệu nào giúp em nhận ra câu hỏi?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1730" y="2175372"/>
            <a:ext cx="32004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Vì sao quả bóng không có cánh mà vẫn bay được?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252220" y="3723502"/>
            <a:ext cx="30286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Cậu làm thế nào mà mua được nhiều sách và dụng cụ thí nghiệm như thế?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141730" y="494030"/>
            <a:ext cx="97097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3. Các câu hỏi này là của ai, để hỏi ai. Những dấu hiệu nào giúp em nhận ra điều đó?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1132840" y="2167117"/>
            <a:ext cx="32004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</a:t>
            </a: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bóng không có cánh mà vẫn bay được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259840" y="3723502"/>
            <a:ext cx="30286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Cậu làm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 mua được nhiều sách và dụng cụ thí nghiệm như thế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6" grpId="0" bldLvl="0" animBg="1"/>
      <p:bldP spid="4" grpId="0"/>
      <p:bldP spid="4" grpId="1"/>
      <p:bldP spid="2" grpId="0" animBg="1"/>
      <p:bldP spid="2" grpId="1" animBg="1"/>
      <p:bldP spid="13" grpId="0"/>
      <p:bldP spid="13" grpId="1"/>
      <p:bldP spid="17" grpId="0" bldLvl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583055" y="171450"/>
            <a:ext cx="3979545" cy="1276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Vì sao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quả bóng không có cánh mà vẫn bay được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81600" y="3886200"/>
            <a:ext cx="1752600" cy="21805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làm vỡ chiếc cốc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458200" y="2209800"/>
            <a:ext cx="1676400" cy="228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 em ăn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34200" y="381000"/>
            <a:ext cx="30480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</a:p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chơi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8830" y="2554605"/>
            <a:ext cx="2228215" cy="32702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Cậu làm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 nào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mà mua được nhiều sách và dụng cụ thí nghiệm như thế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sp>
        <p:nvSpPr>
          <p:cNvPr id="17" name="Oval 16"/>
          <p:cNvSpPr/>
          <p:nvPr/>
        </p:nvSpPr>
        <p:spPr>
          <a:xfrm>
            <a:off x="1826895" y="106680"/>
            <a:ext cx="1109980" cy="502920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168765" y="3581400"/>
            <a:ext cx="532130" cy="609600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8830" y="3124200"/>
            <a:ext cx="1525905" cy="457200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96288" y="900113"/>
            <a:ext cx="1160462" cy="563562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996690"/>
            <a:ext cx="665480" cy="563880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2324735" y="3124200"/>
            <a:ext cx="2611120" cy="219075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WordArt 30"/>
          <p:cNvSpPr>
            <a:spLocks noChangeArrowheads="1" noChangeShapeType="1" noTextEdit="1"/>
          </p:cNvSpPr>
          <p:nvPr/>
        </p:nvSpPr>
        <p:spPr bwMode="auto">
          <a:xfrm>
            <a:off x="4876800" y="2038034"/>
            <a:ext cx="2819400" cy="1101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fromWordArt="1">
            <a:prstTxWarp prst="textDoubleWave1">
              <a:avLst>
                <a:gd name="adj1" fmla="val 6500"/>
                <a:gd name="adj2" fmla="val 11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</a:ln>
                <a:solidFill>
                  <a:srgbClr val="FF3300"/>
                </a:solidFill>
                <a:latin typeface="Times New Roman" panose="02020603050405020304"/>
                <a:cs typeface="Times New Roman" panose="02020603050405020304"/>
              </a:rPr>
              <a:t>Từ nghi vấn</a:t>
            </a: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2877185" y="473075"/>
            <a:ext cx="2852420" cy="184150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6934200" y="1007110"/>
            <a:ext cx="1524635" cy="120269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 flipV="1">
            <a:off x="6858000" y="3124200"/>
            <a:ext cx="2310130" cy="57150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7" name="Elbow Connector 46"/>
          <p:cNvCxnSpPr>
            <a:stCxn id="22" idx="0"/>
          </p:cNvCxnSpPr>
          <p:nvPr/>
        </p:nvCxnSpPr>
        <p:spPr>
          <a:xfrm rot="16200000">
            <a:off x="5299075" y="3428365"/>
            <a:ext cx="1012190" cy="124460"/>
          </a:xfrm>
          <a:prstGeom prst="bentConnector3">
            <a:avLst>
              <a:gd name="adj1" fmla="val 49937"/>
            </a:avLst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hevron 1"/>
          <p:cNvSpPr/>
          <p:nvPr/>
        </p:nvSpPr>
        <p:spPr>
          <a:xfrm>
            <a:off x="581025" y="6170295"/>
            <a:ext cx="10624820" cy="61531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thường có các từ nghi vấn (ai, gì, nào, sao, không,....?</a:t>
            </a:r>
          </a:p>
        </p:txBody>
      </p:sp>
      <p:sp>
        <p:nvSpPr>
          <p:cNvPr id="3" name="Oval 2"/>
          <p:cNvSpPr/>
          <p:nvPr/>
        </p:nvSpPr>
        <p:spPr>
          <a:xfrm>
            <a:off x="8331835" y="381000"/>
            <a:ext cx="565785" cy="56324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Chevron 3"/>
          <p:cNvSpPr/>
          <p:nvPr/>
        </p:nvSpPr>
        <p:spPr>
          <a:xfrm>
            <a:off x="581025" y="6170295"/>
            <a:ext cx="10624820" cy="61531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câu hỏi thường có dấu nào?</a:t>
            </a:r>
          </a:p>
        </p:txBody>
      </p:sp>
      <p:sp>
        <p:nvSpPr>
          <p:cNvPr id="5" name="Chevron 4"/>
          <p:cNvSpPr/>
          <p:nvPr/>
        </p:nvSpPr>
        <p:spPr>
          <a:xfrm>
            <a:off x="581025" y="6170295"/>
            <a:ext cx="10624820" cy="61531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câu hỏi thường có dấu chấm hỏi.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4" grpId="1" bldLvl="0" animBg="1"/>
      <p:bldP spid="26" grpId="0" bldLvl="0" animBg="1"/>
      <p:bldP spid="27" grpId="0" bldLvl="0" animBg="1"/>
      <p:bldP spid="28" grpId="0" bldLvl="0" animBg="1"/>
      <p:bldP spid="2" grpId="0" bldLvl="0" animBg="1"/>
      <p:bldP spid="2" grpId="1" animBg="1"/>
      <p:bldP spid="2" grpId="2" animBg="1"/>
      <p:bldP spid="3" grpId="0" bldLvl="0" animBg="1"/>
      <p:bldP spid="4" grpId="0" bldLvl="0" animBg="1"/>
      <p:bldP spid="4" grpId="1" animBg="1"/>
      <p:bldP spid="4" grpId="2" animBg="1"/>
      <p:bldP spid="5" grpId="0" bldLvl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627380" y="1746250"/>
            <a:ext cx="11301095" cy="622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(còn là câu nghi vấn)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để hỏi về những điều chưa biết.</a:t>
            </a:r>
          </a:p>
        </p:txBody>
      </p:sp>
      <p:sp>
        <p:nvSpPr>
          <p:cNvPr id="3" name="Rectangles 2"/>
          <p:cNvSpPr/>
          <p:nvPr/>
        </p:nvSpPr>
        <p:spPr>
          <a:xfrm>
            <a:off x="1157605" y="2788920"/>
            <a:ext cx="10241280" cy="58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   Câu hỏi dùng để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hỏi người khác nhưng cũng có câu tự hỏi mình.</a:t>
            </a:r>
          </a:p>
        </p:txBody>
      </p:sp>
      <p:sp>
        <p:nvSpPr>
          <p:cNvPr id="4" name="Rectangles 3"/>
          <p:cNvSpPr/>
          <p:nvPr/>
        </p:nvSpPr>
        <p:spPr>
          <a:xfrm>
            <a:off x="580390" y="3794760"/>
            <a:ext cx="11348085" cy="8966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Câu hỏi thường có các từ nghi vấn (ai, gì, nào, sao, không,…). Khi viết, cuối câu hỏi có dấu chấm hỏi (?).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9490" y="410845"/>
            <a:ext cx="2889885" cy="841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bldLvl="0" animBg="1"/>
      <p:bldP spid="4" grpId="1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2575" y="1470025"/>
            <a:ext cx="6913245" cy="30981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LUYỆN TẬP THỰC HÀNH</a:t>
            </a:r>
          </a:p>
        </p:txBody>
      </p:sp>
      <p:pic>
        <p:nvPicPr>
          <p:cNvPr id="3" name="Picture 2" descr="pp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290" y="3399790"/>
            <a:ext cx="4716780" cy="30022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304665" y="292587"/>
            <a:ext cx="95724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  <a:latin typeface="Times New Roman" panose="02020603050405020304" pitchFamily="18" charset="0"/>
              </a:rPr>
              <a:t>      Tìm câu hỏi trong các bài </a:t>
            </a:r>
            <a:r>
              <a:rPr lang="en-US" sz="3200" b="1" i="1">
                <a:solidFill>
                  <a:srgbClr val="1207E9"/>
                </a:solidFill>
                <a:latin typeface="Times New Roman" panose="02020603050405020304" pitchFamily="18" charset="0"/>
              </a:rPr>
              <a:t>Thưa chuyện với mẹ, Hai bàn tay</a:t>
            </a:r>
            <a:r>
              <a:rPr lang="en-US" sz="3200" b="1" i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3300"/>
                </a:solidFill>
                <a:latin typeface="Times New Roman" panose="02020603050405020304" pitchFamily="18" charset="0"/>
              </a:rPr>
              <a:t>và ghi vào bảng có mẫu như sau</a:t>
            </a:r>
            <a:r>
              <a:rPr lang="en-US" sz="2800" b="1">
                <a:solidFill>
                  <a:srgbClr val="0033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Group 100"/>
          <p:cNvGraphicFramePr/>
          <p:nvPr/>
        </p:nvGraphicFramePr>
        <p:xfrm>
          <a:off x="564776" y="1677145"/>
          <a:ext cx="11053483" cy="5029200"/>
        </p:xfrm>
        <a:graphic>
          <a:graphicData uri="http://schemas.openxmlformats.org/drawingml/2006/table">
            <a:tbl>
              <a:tblPr/>
              <a:tblGrid>
                <a:gridCol w="514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nghi vấn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Bài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Thưa chuyện với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1) Con vừa bảo gì?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……………………………..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Cương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Bài 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bàn tay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…………………………....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0" y="0"/>
            <a:ext cx="2194560" cy="6216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21977" y="36493"/>
            <a:ext cx="97069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  <a:latin typeface="Times New Roman" panose="02020603050405020304" pitchFamily="18" charset="0"/>
              </a:rPr>
              <a:t>      Tìm câu hỏi trong các bài </a:t>
            </a:r>
            <a:r>
              <a:rPr lang="en-US" sz="2800" b="1" i="1">
                <a:solidFill>
                  <a:srgbClr val="1207E9"/>
                </a:solidFill>
                <a:latin typeface="Times New Roman" panose="02020603050405020304" pitchFamily="18" charset="0"/>
              </a:rPr>
              <a:t>Thưa chuyện với mẹ, Hai bàn tay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3300"/>
                </a:solidFill>
                <a:latin typeface="Times New Roman" panose="02020603050405020304" pitchFamily="18" charset="0"/>
              </a:rPr>
              <a:t>và ghi vào bảng có mẫu như sau:</a:t>
            </a:r>
          </a:p>
        </p:txBody>
      </p:sp>
      <p:graphicFrame>
        <p:nvGraphicFramePr>
          <p:cNvPr id="4" name="Group 100"/>
          <p:cNvGraphicFramePr/>
          <p:nvPr/>
        </p:nvGraphicFramePr>
        <p:xfrm>
          <a:off x="618565" y="990600"/>
          <a:ext cx="10999694" cy="5577840"/>
        </p:xfrm>
        <a:graphic>
          <a:graphicData uri="http://schemas.openxmlformats.org/drawingml/2006/table">
            <a:tbl>
              <a:tblPr/>
              <a:tblGrid>
                <a:gridCol w="5122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nghi vấn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Bài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Thưa chuyện với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1) Con vừa bảo gì?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Ai xui con thế?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mẹ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Cương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Cương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thế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Bài 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bàn tay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Anh có yêu nước không?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Anh có thể giữ bí mật không?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Anh có muốn đi với tôi không?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Nhưng chúng ta lấy đâu ra tiền?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Anh sẽ đi với tôi chứ?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 Hồ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 Hồ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 Hồ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 Lê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 Hồ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bác Lê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bác Lê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bác Lê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Bác Hồ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bác Lê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có...không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có...không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có...không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05150" y="1453515"/>
            <a:ext cx="5998845" cy="17100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BT1 người ta sử dụng câu hỏi để làm gì?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96895" y="1499870"/>
            <a:ext cx="5998845" cy="17100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dùng câu hỏi để hỏi về những điều chưa biết.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ldLvl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265" y="3202305"/>
            <a:ext cx="6325235" cy="344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024505" y="614045"/>
            <a:ext cx="6427470" cy="2906395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000" b="1">
                <a:solidFill>
                  <a:schemeClr val="tx1"/>
                </a:solidFill>
              </a:rPr>
              <a:t>KHỞI ĐỘNG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695878" y="1475169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tác dụng của câu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5878" y="2743577"/>
            <a:ext cx="10668809" cy="910467"/>
            <a:chOff x="-8052" y="1747250"/>
            <a:chExt cx="8937139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dấu hiệu chính của câu hỏi là từ nghi vấn và dấu chấm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95878" y="3916772"/>
            <a:ext cx="10668809" cy="910467"/>
            <a:chOff x="-8052" y="1747250"/>
            <a:chExt cx="8937139" cy="910989"/>
          </a:xfrm>
        </p:grpSpPr>
        <p:sp>
          <p:nvSpPr>
            <p:cNvPr id="12" name="Rectangle 11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câu hỏi trong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695878" y="5127008"/>
            <a:ext cx="10668809" cy="910467"/>
            <a:chOff x="-8052" y="1747250"/>
            <a:chExt cx="8937139" cy="910989"/>
          </a:xfrm>
        </p:grpSpPr>
        <p:sp>
          <p:nvSpPr>
            <p:cNvPr id="17" name="Rectangle 16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phù hợp với nội dung và mục đích.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DDBA5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082108" y="456262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16569" y="1040903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57122" y="3313866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71638" y="2214098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6"/>
          <p:cNvSpPr txBox="1">
            <a:spLocks noChangeArrowheads="1"/>
          </p:cNvSpPr>
          <p:nvPr/>
        </p:nvSpPr>
        <p:spPr bwMode="auto">
          <a:xfrm>
            <a:off x="806823" y="912006"/>
            <a:ext cx="108114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b="1">
                <a:latin typeface="Times New Roman" panose="02020603050405020304" pitchFamily="18" charset="0"/>
              </a:rPr>
              <a:t>    Chọn khoảng 3 câu trong bài</a:t>
            </a:r>
            <a:r>
              <a:rPr lang="en-US" sz="3200" b="1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>
                <a:solidFill>
                  <a:srgbClr val="1207E9"/>
                </a:solidFill>
                <a:latin typeface="Times New Roman" panose="02020603050405020304" pitchFamily="18" charset="0"/>
              </a:rPr>
              <a:t>Văn hay chữ tốt.</a:t>
            </a:r>
            <a:r>
              <a:rPr lang="en-US" sz="3200" b="1" i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</a:rPr>
              <a:t>Đặt câu hỏi để trao đổi với bạn về các nội dung liên quan đến từng câu.</a:t>
            </a:r>
          </a:p>
        </p:txBody>
      </p:sp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847163" y="2293154"/>
            <a:ext cx="10730753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M: Thưở đi học, Cao Bá Quát viết chữ rất xấu nên nhiều bài văn dù hay vẫn bị thầy cho điểm kém.</a:t>
            </a:r>
          </a:p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    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Câu hỏi:</a:t>
            </a:r>
          </a:p>
          <a:p>
            <a:pPr algn="just">
              <a:spcBef>
                <a:spcPts val="6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  </a:t>
            </a: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 - Thuở đi học, chữ Cao Bá Quát thế nào?</a:t>
            </a:r>
          </a:p>
          <a:p>
            <a:pPr algn="just"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    - Chữ ai xấu?</a:t>
            </a:r>
          </a:p>
          <a:p>
            <a:pPr algn="just"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    - Vì sao Cao Bá Quát thường bị điểm kém?</a:t>
            </a:r>
          </a:p>
          <a:p>
            <a:pPr algn="just"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    - Vì sao nhiều bài văn của Cao Ba Quát dù hay vẫn bị điểm kém?</a:t>
            </a:r>
          </a:p>
        </p:txBody>
      </p:sp>
      <p:sp>
        <p:nvSpPr>
          <p:cNvPr id="5" name="Pentagon 4"/>
          <p:cNvSpPr/>
          <p:nvPr/>
        </p:nvSpPr>
        <p:spPr>
          <a:xfrm>
            <a:off x="0" y="0"/>
            <a:ext cx="2194560" cy="6216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</p:txBody>
      </p:sp>
      <p:sp>
        <p:nvSpPr>
          <p:cNvPr id="2" name="Cloud 1"/>
          <p:cNvSpPr/>
          <p:nvPr/>
        </p:nvSpPr>
        <p:spPr>
          <a:xfrm>
            <a:off x="7949565" y="128270"/>
            <a:ext cx="4653280" cy="169164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dấu hiệu nhận biết câu hỏi?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bldLvl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695878" y="1475169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tác dụng của câu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5878" y="2743577"/>
            <a:ext cx="10668809" cy="910467"/>
            <a:chOff x="-8052" y="1747250"/>
            <a:chExt cx="8937139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dấu hiệu chính của câu hỏi là từ nghi vấn và dấu chấm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95878" y="3916772"/>
            <a:ext cx="10668809" cy="910467"/>
            <a:chOff x="-8052" y="1747250"/>
            <a:chExt cx="8937139" cy="910989"/>
          </a:xfrm>
        </p:grpSpPr>
        <p:sp>
          <p:nvSpPr>
            <p:cNvPr id="12" name="Rectangle 11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câu hỏi trong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695878" y="5127008"/>
            <a:ext cx="10668809" cy="910467"/>
            <a:chOff x="-8052" y="1747250"/>
            <a:chExt cx="8937139" cy="910989"/>
          </a:xfrm>
        </p:grpSpPr>
        <p:sp>
          <p:nvSpPr>
            <p:cNvPr id="17" name="Rectangle 16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phù hợp với nội dung và mục đích.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DDBA5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082108" y="456262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35584" y="4499982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42838" y="1264694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Em hãy đặt một câu hỏi để tự hỏi mình.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04916" y="1981201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M: </a:t>
            </a:r>
            <a:r>
              <a:rPr lang="en-US" sz="3200" b="1" i="1">
                <a:solidFill>
                  <a:srgbClr val="C00000"/>
                </a:solidFill>
                <a:latin typeface="Times New Roman" panose="02020603050405020304" pitchFamily="18" charset="0"/>
              </a:rPr>
              <a:t>Mình đã đọc truyện này ở đâu rồi ấy nhỉ?</a:t>
            </a:r>
          </a:p>
        </p:txBody>
      </p:sp>
      <p:sp>
        <p:nvSpPr>
          <p:cNvPr id="2" name="Pentagon 1"/>
          <p:cNvSpPr/>
          <p:nvPr/>
        </p:nvSpPr>
        <p:spPr>
          <a:xfrm>
            <a:off x="0" y="0"/>
            <a:ext cx="2194560" cy="6216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</a:p>
        </p:txBody>
      </p:sp>
      <p:sp>
        <p:nvSpPr>
          <p:cNvPr id="5" name="Cloud 4"/>
          <p:cNvSpPr/>
          <p:nvPr/>
        </p:nvSpPr>
        <p:spPr>
          <a:xfrm>
            <a:off x="9538970" y="-100965"/>
            <a:ext cx="2432685" cy="15722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/>
              <a:t>LÀM 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695878" y="1475169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tác dụng của câu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5878" y="2743577"/>
            <a:ext cx="10668809" cy="910467"/>
            <a:chOff x="-8052" y="1747250"/>
            <a:chExt cx="8937139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dấu hiệu chính của câu hỏi là từ nghi vấn và dấu chấm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95878" y="3916772"/>
            <a:ext cx="10668809" cy="910467"/>
            <a:chOff x="-8052" y="1747250"/>
            <a:chExt cx="8937139" cy="910989"/>
          </a:xfrm>
        </p:grpSpPr>
        <p:sp>
          <p:nvSpPr>
            <p:cNvPr id="12" name="Rectangle 11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câu hỏi trong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695878" y="5127008"/>
            <a:ext cx="10668809" cy="910467"/>
            <a:chOff x="-8052" y="1747250"/>
            <a:chExt cx="8937139" cy="910989"/>
          </a:xfrm>
        </p:grpSpPr>
        <p:sp>
          <p:nvSpPr>
            <p:cNvPr id="17" name="Rectangle 16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phù hợp với nội dung và mục đích.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DDBA5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082108" y="456262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35584" y="4499982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63900" y="2049780"/>
            <a:ext cx="6315710" cy="2472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VẬN DỤNG</a:t>
            </a:r>
          </a:p>
        </p:txBody>
      </p:sp>
      <p:pic>
        <p:nvPicPr>
          <p:cNvPr id="2" name="Picture 1" descr="pp8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5695" y="1162050"/>
            <a:ext cx="2252345" cy="20726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18765" y="1080248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hay sai với các câu sau.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066365" y="2223246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Comic Sans MS" panose="030F0702030302020204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66365" y="2985247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66365" y="3889229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066365" y="4737847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52165" y="2159459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Câu hỏi còn gọi là câu nghi vấn.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75965" y="2909048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Câu hỏi dùng để hỏi những điều đã biết.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6365" y="214135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3661" y="2860143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673689" y="381303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Cuối câu hỏi thường có dấu chấm hỏi.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6365" y="379449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752165" y="4575029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Câu  hỏi thường có các từ nghi vấn (ai, gì, nào, sao, không, chứ, thế, đâu,…).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6365" y="465221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6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7543800" cy="2590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88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Chiếc nón kỳ diệu</a:t>
            </a:r>
          </a:p>
        </p:txBody>
      </p:sp>
      <p:sp>
        <p:nvSpPr>
          <p:cNvPr id="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494213" y="5788657"/>
            <a:ext cx="2438400" cy="533400"/>
          </a:xfrm>
          <a:prstGeom prst="actionButtonBlank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49058"/>
            <a:ext cx="3197226" cy="31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437640" y="268605"/>
            <a:ext cx="3276600" cy="3276600"/>
          </a:xfrm>
          <a:prstGeom prst="rect">
            <a:avLst/>
          </a:prstGeom>
          <a:solidFill>
            <a:schemeClr val="tx1"/>
          </a:solidFill>
          <a:ln w="47625" cmpd="dbl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05" y="445770"/>
            <a:ext cx="29352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G_submit"/>
          <p:cNvSpPr>
            <a:spLocks noChangeArrowheads="1"/>
          </p:cNvSpPr>
          <p:nvPr/>
        </p:nvSpPr>
        <p:spPr bwMode="auto">
          <a:xfrm>
            <a:off x="2970672" y="6172272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1</a:t>
            </a:r>
          </a:p>
        </p:txBody>
      </p:sp>
      <p:sp>
        <p:nvSpPr>
          <p:cNvPr id="6162" name="SG_submit"/>
          <p:cNvSpPr>
            <a:spLocks noChangeArrowheads="1"/>
          </p:cNvSpPr>
          <p:nvPr/>
        </p:nvSpPr>
        <p:spPr bwMode="auto">
          <a:xfrm>
            <a:off x="375428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2</a:t>
            </a:r>
          </a:p>
        </p:txBody>
      </p:sp>
      <p:sp>
        <p:nvSpPr>
          <p:cNvPr id="6163" name="SG_submit"/>
          <p:cNvSpPr>
            <a:spLocks noChangeArrowheads="1"/>
          </p:cNvSpPr>
          <p:nvPr/>
        </p:nvSpPr>
        <p:spPr bwMode="auto">
          <a:xfrm>
            <a:off x="452594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3</a:t>
            </a:r>
          </a:p>
        </p:txBody>
      </p:sp>
      <p:sp>
        <p:nvSpPr>
          <p:cNvPr id="4" name="SG_submit"/>
          <p:cNvSpPr>
            <a:spLocks noChangeArrowheads="1"/>
          </p:cNvSpPr>
          <p:nvPr/>
        </p:nvSpPr>
        <p:spPr bwMode="auto">
          <a:xfrm>
            <a:off x="531523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4</a:t>
            </a:r>
          </a:p>
        </p:txBody>
      </p:sp>
      <p:sp>
        <p:nvSpPr>
          <p:cNvPr id="5" name="SG_submit"/>
          <p:cNvSpPr>
            <a:spLocks noChangeArrowheads="1"/>
          </p:cNvSpPr>
          <p:nvPr/>
        </p:nvSpPr>
        <p:spPr bwMode="auto">
          <a:xfrm>
            <a:off x="6091456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5</a:t>
            </a:r>
          </a:p>
        </p:txBody>
      </p:sp>
      <p:sp>
        <p:nvSpPr>
          <p:cNvPr id="6166" name="SG_submit"/>
          <p:cNvSpPr>
            <a:spLocks noChangeArrowheads="1"/>
          </p:cNvSpPr>
          <p:nvPr/>
        </p:nvSpPr>
        <p:spPr bwMode="auto">
          <a:xfrm>
            <a:off x="686596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6</a:t>
            </a:r>
          </a:p>
        </p:txBody>
      </p:sp>
      <p:sp>
        <p:nvSpPr>
          <p:cNvPr id="7" name="SG_submit"/>
          <p:cNvSpPr>
            <a:spLocks noChangeArrowheads="1"/>
          </p:cNvSpPr>
          <p:nvPr/>
        </p:nvSpPr>
        <p:spPr bwMode="auto">
          <a:xfrm>
            <a:off x="764160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7</a:t>
            </a:r>
          </a:p>
        </p:txBody>
      </p:sp>
      <p:sp>
        <p:nvSpPr>
          <p:cNvPr id="6168" name="SG_submit"/>
          <p:cNvSpPr>
            <a:spLocks noChangeArrowheads="1"/>
          </p:cNvSpPr>
          <p:nvPr/>
        </p:nvSpPr>
        <p:spPr bwMode="auto">
          <a:xfrm>
            <a:off x="8458200" y="6248400"/>
            <a:ext cx="685800" cy="533400"/>
          </a:xfrm>
          <a:prstGeom prst="bevel">
            <a:avLst>
              <a:gd name="adj" fmla="val 9942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1</a:t>
            </a:r>
          </a:p>
        </p:txBody>
      </p:sp>
      <p:sp>
        <p:nvSpPr>
          <p:cNvPr id="6169" name="SG_submit"/>
          <p:cNvSpPr>
            <a:spLocks noChangeArrowheads="1"/>
          </p:cNvSpPr>
          <p:nvPr/>
        </p:nvSpPr>
        <p:spPr bwMode="auto">
          <a:xfrm>
            <a:off x="8414984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8</a:t>
            </a:r>
          </a:p>
        </p:txBody>
      </p:sp>
      <p:sp>
        <p:nvSpPr>
          <p:cNvPr id="6170" name="SG_submit"/>
          <p:cNvSpPr>
            <a:spLocks noChangeArrowheads="1"/>
          </p:cNvSpPr>
          <p:nvPr/>
        </p:nvSpPr>
        <p:spPr bwMode="auto">
          <a:xfrm>
            <a:off x="919859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9</a:t>
            </a:r>
          </a:p>
        </p:txBody>
      </p:sp>
      <p:sp>
        <p:nvSpPr>
          <p:cNvPr id="11" name="SG_submit"/>
          <p:cNvSpPr>
            <a:spLocks noChangeArrowheads="1"/>
          </p:cNvSpPr>
          <p:nvPr/>
        </p:nvSpPr>
        <p:spPr bwMode="auto">
          <a:xfrm>
            <a:off x="998220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10</a:t>
            </a: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5603240" y="321310"/>
            <a:ext cx="4516755" cy="2243455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Câu 4: Câu hỏi dùng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       để làm gì?</a:t>
            </a:r>
          </a:p>
          <a:p>
            <a:endParaRPr lang="en-US" sz="3200" b="1">
              <a:solidFill>
                <a:srgbClr val="008000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542280" y="2637790"/>
            <a:ext cx="4944745" cy="21844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A. Để hỏi những điều đã biết. </a:t>
            </a:r>
          </a:p>
          <a:p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B. Để hỏi những điều chưa biết.</a:t>
            </a:r>
          </a:p>
          <a:p>
            <a:pPr marL="342900" indent="-342900"/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C. Để kể về sự việc. </a:t>
            </a:r>
          </a:p>
        </p:txBody>
      </p:sp>
      <p:pic>
        <p:nvPicPr>
          <p:cNvPr id="10270" name="Picture 30" descr="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5105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 descr="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Line 3"/>
          <p:cNvSpPr>
            <a:spLocks noChangeShapeType="1"/>
          </p:cNvSpPr>
          <p:nvPr/>
        </p:nvSpPr>
        <p:spPr bwMode="auto">
          <a:xfrm flipV="1">
            <a:off x="3200400" y="3505200"/>
            <a:ext cx="1588" cy="7508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4"/>
          <p:cNvSpPr txBox="1">
            <a:spLocks noChangeArrowheads="1"/>
          </p:cNvSpPr>
          <p:nvPr/>
        </p:nvSpPr>
        <p:spPr bwMode="auto">
          <a:xfrm>
            <a:off x="2286000" y="4191000"/>
            <a:ext cx="18351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2667000" y="4216400"/>
            <a:ext cx="1219200" cy="369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Start</a:t>
            </a:r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5788025" y="283845"/>
            <a:ext cx="4836795" cy="228092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Câu 7: Cuối câu hỏi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  thường có dấu gì?</a:t>
            </a:r>
            <a:r>
              <a:rPr lang="en-US" sz="3600" b="1">
                <a:solidFill>
                  <a:srgbClr val="FF3300"/>
                </a:solidFill>
              </a:rPr>
              <a:t> </a:t>
            </a:r>
            <a:endParaRPr lang="en-US" sz="3600" b="1">
              <a:solidFill>
                <a:srgbClr val="008000"/>
              </a:solidFill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5840069" y="2873375"/>
            <a:ext cx="48006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chấm </a:t>
            </a: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phẩy</a:t>
            </a: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chấm hỏi</a:t>
            </a: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5734050" y="229870"/>
            <a:ext cx="4674235" cy="226314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Câu 1: Câu hỏi dùng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            để hỏi ai?</a:t>
            </a:r>
            <a:endParaRPr lang="en-US" sz="3200" b="1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5560695" y="2740660"/>
            <a:ext cx="4686300" cy="21710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200" b="1">
                <a:solidFill>
                  <a:srgbClr val="FF0000"/>
                </a:solidFill>
              </a:rPr>
              <a:t> Hỏi người khác</a:t>
            </a: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B. Tự hỏi mình</a:t>
            </a: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C. Cả A và B đều đúng</a:t>
            </a:r>
          </a:p>
        </p:txBody>
      </p:sp>
      <p:pic>
        <p:nvPicPr>
          <p:cNvPr id="10279" name="Picture 39" descr="c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5584825" y="355600"/>
            <a:ext cx="5280660" cy="2287905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Câu 5: Câu nào sau đây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            là câu hỏi?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257801" y="2770414"/>
            <a:ext cx="5292271" cy="190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Các em làm bài xong chưa?</a:t>
            </a:r>
          </a:p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Các em chăm học quá!</a:t>
            </a:r>
          </a:p>
          <a:p>
            <a:pPr marL="342900" indent="-342900"/>
            <a:r>
              <a:rPr lang="en-US" sz="2800" b="1">
                <a:solidFill>
                  <a:srgbClr val="FF0000"/>
                </a:solidFill>
              </a:rPr>
              <a:t>C. Các em làm bài tập.</a:t>
            </a: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5698490" y="355600"/>
            <a:ext cx="5414645" cy="213741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Câu 10: Câu hỏi còn gọi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                 là câu gì?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5698506" y="2873739"/>
            <a:ext cx="39624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Câu kể.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 .  Câu nghi vấn.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C.  Câu cảm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88" name="AutoShape 4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1524001" y="6248400"/>
            <a:ext cx="758825" cy="5476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268" grpId="0" bldLvl="0" animBg="1"/>
      <p:bldP spid="10268" grpId="1" bldLvl="0" animBg="1"/>
      <p:bldP spid="10269" grpId="0" bldLvl="0" animBg="1"/>
      <p:bldP spid="10269" grpId="1" bldLvl="0" animBg="1"/>
      <p:bldP spid="10275" grpId="0" bldLvl="0" animBg="1"/>
      <p:bldP spid="10275" grpId="1" bldLvl="0" animBg="1"/>
      <p:bldP spid="10276" grpId="0" bldLvl="0" animBg="1"/>
      <p:bldP spid="10276" grpId="1" bldLvl="0" animBg="1"/>
      <p:bldP spid="10277" grpId="0" bldLvl="0" animBg="1"/>
      <p:bldP spid="10277" grpId="1" bldLvl="0" animBg="1"/>
      <p:bldP spid="10278" grpId="0" bldLvl="0" animBg="1"/>
      <p:bldP spid="10278" grpId="1" bldLvl="0" animBg="1"/>
      <p:bldP spid="10280" grpId="0" bldLvl="0" animBg="1"/>
      <p:bldP spid="10280" grpId="1" bldLvl="0" animBg="1"/>
      <p:bldP spid="10281" grpId="0" animBg="1"/>
      <p:bldP spid="10281" grpId="1" animBg="1"/>
      <p:bldP spid="10282" grpId="0" bldLvl="0" animBg="1"/>
      <p:bldP spid="10282" grpId="1" bldLvl="0" animBg="1"/>
      <p:bldP spid="10283" grpId="0" bldLvl="0" animBg="1"/>
      <p:bldP spid="10283" grpId="1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026228" y="1262376"/>
            <a:ext cx="5174343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 em biết được điều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378858" y="1262376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đã học.</a:t>
            </a:r>
            <a:endParaRPr lang="en-US" alt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</a:p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câu hỏi</a:t>
            </a:r>
            <a:endParaRPr lang="vi-VN" sz="3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62200" y="1312016"/>
            <a:ext cx="82296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anose="02020603050405020304" pitchFamily="18" charset="0"/>
              </a:rPr>
              <a:t>thử</a:t>
            </a:r>
            <a:r>
              <a:rPr lang="en-US" sz="3200" b="1" dirty="0" smtClean="0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anose="02020603050405020304" pitchFamily="18" charset="0"/>
              </a:rPr>
              <a:t>thách</a:t>
            </a:r>
            <a:r>
              <a:rPr lang="en-US" sz="3200" b="1" dirty="0" smtClean="0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anose="02020603050405020304" pitchFamily="18" charset="0"/>
              </a:rPr>
              <a:t>đối</a:t>
            </a:r>
            <a:r>
              <a:rPr lang="en-US" sz="3200" b="1" dirty="0" smtClean="0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1207E9"/>
                </a:solidFill>
                <a:latin typeface="Times New Roman" panose="02020603050405020304" pitchFamily="18" charset="0"/>
              </a:rPr>
              <a:t>ý </a:t>
            </a:r>
            <a:r>
              <a:rPr lang="en-US" sz="3200" b="1" dirty="0" err="1">
                <a:solidFill>
                  <a:srgbClr val="1207E9"/>
                </a:solidFill>
                <a:latin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1207E9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207E9"/>
                </a:solidFill>
                <a:latin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207E9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1207E9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1207E9"/>
                </a:solidFill>
                <a:latin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       A.   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nan</a:t>
            </a:r>
            <a:endParaRPr lang="en-US" sz="3200" b="1" dirty="0" smtClean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       B.   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q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uyết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chí</a:t>
            </a:r>
            <a:endParaRPr lang="en-US" sz="3200" b="1" dirty="0" smtClean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       C.   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kiên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trì</a:t>
            </a:r>
            <a:endParaRPr lang="en-US" sz="3200" b="1" dirty="0" smtClean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       D.   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chông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gai</a:t>
            </a:r>
            <a:endParaRPr lang="en-US" sz="3200" b="1" dirty="0" smtClean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76449" y="2436975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90303" y="4646775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057400" y="2776767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>
                <a:solidFill>
                  <a:srgbClr val="003300"/>
                </a:solidFill>
                <a:latin typeface="Times New Roman" panose="02020603050405020304" pitchFamily="18" charset="0"/>
              </a:rPr>
              <a:t>Em đã chuẩn bị bài hôm nay chưa?</a:t>
            </a:r>
            <a:endParaRPr lang="en-US" sz="3200" b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s 2"/>
          <p:cNvSpPr/>
          <p:nvPr/>
        </p:nvSpPr>
        <p:spPr>
          <a:xfrm>
            <a:off x="1386205" y="1149985"/>
            <a:ext cx="918083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000"/>
              <a:t>Thứ tư ngày 1 tháng 12 năm 2021</a:t>
            </a:r>
          </a:p>
          <a:p>
            <a:pPr algn="ctr"/>
            <a:r>
              <a:rPr lang="vi-VN" altLang="en-US" sz="4000"/>
              <a:t>Luyện từ và câu</a:t>
            </a:r>
          </a:p>
          <a:p>
            <a:pPr algn="ctr"/>
            <a:r>
              <a:rPr lang="vi-VN" altLang="en-US" sz="4000"/>
              <a:t>Câu hỏi và dấu chấm hỏi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95878" y="1475169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tác dụng của câu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5878" y="2743577"/>
            <a:ext cx="10668809" cy="910467"/>
            <a:chOff x="-8052" y="1747250"/>
            <a:chExt cx="8937139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dấu hiệu chính của câu hỏi là từ nghi vấn và dấu chấm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95878" y="3916772"/>
            <a:ext cx="10668809" cy="910467"/>
            <a:chOff x="-8052" y="1747250"/>
            <a:chExt cx="8937139" cy="910989"/>
          </a:xfrm>
        </p:grpSpPr>
        <p:sp>
          <p:nvSpPr>
            <p:cNvPr id="12" name="Rectangle 11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câu hỏi trong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695878" y="5127008"/>
            <a:ext cx="10668809" cy="910467"/>
            <a:chOff x="-8052" y="1747250"/>
            <a:chExt cx="8937139" cy="910989"/>
          </a:xfrm>
        </p:grpSpPr>
        <p:sp>
          <p:nvSpPr>
            <p:cNvPr id="17" name="Rectangle 16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phù hợp với nội dung và mục đích.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DDBA5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3815" y="3154045"/>
            <a:ext cx="4989830" cy="328866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13685" y="1129665"/>
            <a:ext cx="7069455" cy="21786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</a:rPr>
              <a:t>HÌNH THÀNH KIẾN THỨC MỚI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79850" y="1663065"/>
            <a:ext cx="6057900" cy="29235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800" b="1">
                <a:solidFill>
                  <a:srgbClr val="FF0000"/>
                </a:solidFill>
              </a:rPr>
              <a:t>NHẬN XÉT</a:t>
            </a:r>
          </a:p>
        </p:txBody>
      </p:sp>
      <p:pic>
        <p:nvPicPr>
          <p:cNvPr id="2" name="Picture 1" descr="p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8444"/>
          <a:stretch>
            <a:fillRect/>
          </a:stretch>
        </p:blipFill>
        <p:spPr>
          <a:xfrm>
            <a:off x="1633220" y="3068955"/>
            <a:ext cx="2997835" cy="3256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80918" y="719455"/>
            <a:ext cx="82296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Ghi lại các câu hỏi trong bài tập đọc   </a:t>
            </a:r>
          </a:p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“Người tìm đường lên các vì sao”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76350" y="2395855"/>
            <a:ext cx="9811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Vì sao quả bóng không có cánh mà vẫn bay được?</a:t>
            </a:r>
            <a:endParaRPr lang="en-US" altLang="en-US" sz="2800" b="1">
              <a:solidFill>
                <a:srgbClr val="1207E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276350" y="3255010"/>
            <a:ext cx="89681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2800" b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Cậu làm thế nào mà mua được nhiều sách và dụng cụ thí nghiệm như thế?</a:t>
            </a:r>
            <a:endParaRPr lang="en-US" sz="2800" b="1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8591550" y="521335"/>
            <a:ext cx="3274060" cy="202057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Câu hỏi dùng để làm gì?</a:t>
            </a:r>
          </a:p>
        </p:txBody>
      </p:sp>
      <p:sp>
        <p:nvSpPr>
          <p:cNvPr id="6" name="Pentagon 5"/>
          <p:cNvSpPr/>
          <p:nvPr/>
        </p:nvSpPr>
        <p:spPr>
          <a:xfrm>
            <a:off x="948055" y="5470525"/>
            <a:ext cx="10139680" cy="5270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>
                <a:solidFill>
                  <a:schemeClr val="tx1"/>
                </a:solidFill>
                <a:sym typeface="+mn-ea"/>
              </a:rPr>
              <a:t>Câu hỏi dùng để hỏi về những điều chưa biết.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2" grpId="1"/>
      <p:bldP spid="4" grpId="0"/>
      <p:bldP spid="4" grpId="1"/>
      <p:bldP spid="5" grpId="0" animBg="1"/>
      <p:bldP spid="5" grpId="1" animBg="1"/>
      <p:bldP spid="6" grpId="0" animBg="1"/>
      <p:bldP spid="6" grpId="1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1552</Words>
  <Application>Microsoft Office PowerPoint</Application>
  <PresentationFormat>Widescreen</PresentationFormat>
  <Paragraphs>292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Comic Sans MS</vt:lpstr>
      <vt:lpstr>Garamond</vt:lpstr>
      <vt:lpstr>Tahoma</vt:lpstr>
      <vt:lpstr>Times New Roman</vt:lpstr>
      <vt:lpstr>Verdana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Admin</cp:lastModifiedBy>
  <cp:revision>208</cp:revision>
  <dcterms:created xsi:type="dcterms:W3CDTF">2021-08-04T18:52:00Z</dcterms:created>
  <dcterms:modified xsi:type="dcterms:W3CDTF">2021-12-01T12:26:40Z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5BA2B11A03504A339C0DEA264CA95E38</vt:lpwstr>
  </property>
  <property fmtid="{D5CDD505-2E9C-101B-9397-08002B2CF9AE}" pid="3" name="KSOProductBuildVer">
    <vt:lpwstr>1033-11.2.0.10382</vt:lpwstr>
  </property>
</Properties>
</file>