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5"/>
  </p:notesMasterIdLst>
  <p:sldIdLst>
    <p:sldId id="461" r:id="rId3"/>
    <p:sldId id="280" r:id="rId4"/>
    <p:sldId id="386" r:id="rId5"/>
    <p:sldId id="283" r:id="rId6"/>
    <p:sldId id="278" r:id="rId7"/>
    <p:sldId id="366" r:id="rId8"/>
    <p:sldId id="460" r:id="rId9"/>
    <p:sldId id="418" r:id="rId10"/>
    <p:sldId id="525" r:id="rId11"/>
    <p:sldId id="524" r:id="rId12"/>
    <p:sldId id="432" r:id="rId13"/>
    <p:sldId id="433" r:id="rId14"/>
    <p:sldId id="492" r:id="rId15"/>
    <p:sldId id="493" r:id="rId16"/>
    <p:sldId id="494" r:id="rId17"/>
    <p:sldId id="435" r:id="rId18"/>
    <p:sldId id="310" r:id="rId19"/>
    <p:sldId id="424" r:id="rId20"/>
    <p:sldId id="495" r:id="rId21"/>
    <p:sldId id="442" r:id="rId22"/>
    <p:sldId id="512" r:id="rId23"/>
    <p:sldId id="425" r:id="rId24"/>
    <p:sldId id="548" r:id="rId25"/>
    <p:sldId id="436" r:id="rId26"/>
    <p:sldId id="437" r:id="rId27"/>
    <p:sldId id="438" r:id="rId28"/>
    <p:sldId id="444" r:id="rId29"/>
    <p:sldId id="292" r:id="rId30"/>
    <p:sldId id="440" r:id="rId31"/>
    <p:sldId id="441" r:id="rId32"/>
    <p:sldId id="293" r:id="rId33"/>
    <p:sldId id="277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37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DDC9E2"/>
    <a:srgbClr val="ADE195"/>
    <a:srgbClr val="FCB55B"/>
    <a:srgbClr val="FDFDFD"/>
    <a:srgbClr val="F9F9F9"/>
    <a:srgbClr val="003FBC"/>
    <a:srgbClr val="FFFF99"/>
    <a:srgbClr val="66FFFF"/>
    <a:srgbClr val="004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8" autoAdjust="0"/>
    <p:restoredTop sz="90326" autoAdjust="0"/>
  </p:normalViewPr>
  <p:slideViewPr>
    <p:cSldViewPr snapToGrid="0">
      <p:cViewPr varScale="1">
        <p:scale>
          <a:sx n="104" d="100"/>
          <a:sy n="104" d="100"/>
        </p:scale>
        <p:origin x="792" y="108"/>
      </p:cViewPr>
      <p:guideLst>
        <p:guide orient="horz" pos="2188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24/11/2021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control" Target="../activeX/activeX2.xml"/><Relationship Id="rId7" Type="http://schemas.openxmlformats.org/officeDocument/2006/relationships/image" Target="../media/image12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slideLayout" Target="../slideLayouts/slideLayout18.xml"/><Relationship Id="rId4" Type="http://schemas.openxmlformats.org/officeDocument/2006/relationships/control" Target="../activeX/activeX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05660" y="1397000"/>
            <a:ext cx="7593330" cy="3419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4400" b="1"/>
              <a:t>LUYỆN TỪ VÀ CÂU</a:t>
            </a:r>
          </a:p>
          <a:p>
            <a:pPr algn="ctr"/>
            <a:r>
              <a:rPr lang="vi-VN" altLang="en-US" sz="4400" b="1"/>
              <a:t>LỚP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69440" y="1029335"/>
            <a:ext cx="2209800" cy="2703195"/>
          </a:xfrm>
          <a:prstGeom prst="rect">
            <a:avLst/>
          </a:prstGeom>
          <a:solidFill>
            <a:srgbClr val="F9F9F9"/>
          </a:solidFill>
          <a:ln w="6350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2" t="19925" r="10406" b="14619"/>
          <a:stretch>
            <a:fillRect/>
          </a:stretch>
        </p:blipFill>
        <p:spPr bwMode="auto">
          <a:xfrm>
            <a:off x="8218805" y="1012825"/>
            <a:ext cx="2280920" cy="2701925"/>
          </a:xfrm>
          <a:prstGeom prst="rect">
            <a:avLst/>
          </a:prstGeom>
          <a:solidFill>
            <a:srgbClr val="5FA326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4993640" y="1002665"/>
            <a:ext cx="2209800" cy="2703195"/>
          </a:xfrm>
          <a:prstGeom prst="rect">
            <a:avLst/>
          </a:prstGeom>
          <a:solidFill>
            <a:srgbClr val="FDFDFD"/>
          </a:solidFill>
          <a:ln w="6350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4735013" y="3868738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Tờ giấy này trắng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135833" y="3848735"/>
            <a:ext cx="3352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Tờ giấy này trăng trắng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7758883" y="3896360"/>
            <a:ext cx="320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/>
              <a:t>Tờ giấy này trắng tinh</a:t>
            </a:r>
          </a:p>
        </p:txBody>
      </p:sp>
      <p:cxnSp>
        <p:nvCxnSpPr>
          <p:cNvPr id="2" name="Straight Connector 1"/>
          <p:cNvCxnSpPr/>
          <p:nvPr/>
        </p:nvCxnSpPr>
        <p:spPr>
          <a:xfrm>
            <a:off x="6642735" y="4246880"/>
            <a:ext cx="621665" cy="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448935" y="4492399"/>
            <a:ext cx="224663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accent1">
                    <a:lumMod val="50000"/>
                  </a:schemeClr>
                </a:solidFill>
              </a:rPr>
              <a:t>Mức độ trung bình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3086735" y="5095649"/>
            <a:ext cx="1000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33CC"/>
                </a:solidFill>
              </a:rPr>
              <a:t>Từ láy</a:t>
            </a: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6228080" y="5054374"/>
            <a:ext cx="111379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33CC"/>
                </a:solidFill>
              </a:rPr>
              <a:t>Từ đơn</a:t>
            </a: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9482773" y="5082949"/>
            <a:ext cx="16113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33CC"/>
                </a:solidFill>
              </a:rPr>
              <a:t>Từ ghép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9369425" y="4496844"/>
            <a:ext cx="151384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accent1">
                    <a:lumMod val="50000"/>
                  </a:schemeClr>
                </a:solidFill>
              </a:rPr>
              <a:t>Mức độ cao 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2757805" y="4462554"/>
            <a:ext cx="164020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chemeClr val="accent1">
                    <a:lumMod val="50000"/>
                  </a:schemeClr>
                </a:solidFill>
              </a:rPr>
              <a:t>Mức độ </a:t>
            </a:r>
            <a:r>
              <a:rPr lang="vi-VN" altLang="en-US" sz="2000" b="1">
                <a:solidFill>
                  <a:schemeClr val="accent1">
                    <a:lumMod val="50000"/>
                  </a:schemeClr>
                </a:solidFill>
              </a:rPr>
              <a:t>thấp</a:t>
            </a:r>
            <a:r>
              <a:rPr lang="en-US" altLang="en-US" sz="2000" b="1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2953385" y="4246880"/>
            <a:ext cx="1414145" cy="635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460230" y="4308475"/>
            <a:ext cx="1414145" cy="635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entagon 21"/>
          <p:cNvSpPr/>
          <p:nvPr/>
        </p:nvSpPr>
        <p:spPr>
          <a:xfrm>
            <a:off x="554990" y="5678170"/>
            <a:ext cx="11256010" cy="850900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 tính từ</a:t>
            </a:r>
            <a:r>
              <a:rPr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</a:t>
            </a:r>
            <a:r>
              <a:rPr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trắng</a:t>
            </a:r>
            <a:r>
              <a:rPr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đã cho, ta có thể tạo ra các mức độ trắng cao thấp khác nhau bằng</a:t>
            </a:r>
            <a:r>
              <a:rPr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cách tạo ra</a:t>
            </a:r>
            <a:r>
              <a:rPr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 ghép</a:t>
            </a:r>
            <a:r>
              <a:rPr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trắng tinh</a:t>
            </a:r>
            <a:r>
              <a:rPr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hoặc</a:t>
            </a:r>
            <a:r>
              <a:rPr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 láy </a:t>
            </a:r>
            <a:r>
              <a:rPr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trăng trắng</a:t>
            </a:r>
            <a:r>
              <a:rPr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</a:t>
            </a:r>
            <a:r>
              <a:rPr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từ gốc</a:t>
            </a:r>
            <a:r>
              <a:rPr alt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r>
              <a:rPr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trắng</a:t>
            </a:r>
            <a:r>
              <a:rPr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3" name="Right Arrow 22"/>
          <p:cNvSpPr/>
          <p:nvPr/>
        </p:nvSpPr>
        <p:spPr>
          <a:xfrm rot="5400000">
            <a:off x="6821170" y="4326255"/>
            <a:ext cx="264795" cy="228600"/>
          </a:xfrm>
          <a:prstGeom prst="rightArrow">
            <a:avLst>
              <a:gd name="adj1" fmla="val 50000"/>
              <a:gd name="adj2" fmla="val 49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5400000">
            <a:off x="6820535" y="4889500"/>
            <a:ext cx="264795" cy="228600"/>
          </a:xfrm>
          <a:prstGeom prst="rightArrow">
            <a:avLst>
              <a:gd name="adj1" fmla="val 50000"/>
              <a:gd name="adj2" fmla="val 49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5400000">
            <a:off x="3444875" y="4326255"/>
            <a:ext cx="264795" cy="228600"/>
          </a:xfrm>
          <a:prstGeom prst="rightArrow">
            <a:avLst>
              <a:gd name="adj1" fmla="val 50000"/>
              <a:gd name="adj2" fmla="val 49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25"/>
          <p:cNvSpPr/>
          <p:nvPr/>
        </p:nvSpPr>
        <p:spPr>
          <a:xfrm rot="5400000">
            <a:off x="3444875" y="4850765"/>
            <a:ext cx="264795" cy="228600"/>
          </a:xfrm>
          <a:prstGeom prst="rightArrow">
            <a:avLst>
              <a:gd name="adj1" fmla="val 50000"/>
              <a:gd name="adj2" fmla="val 49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Arrow 26"/>
          <p:cNvSpPr/>
          <p:nvPr/>
        </p:nvSpPr>
        <p:spPr>
          <a:xfrm rot="5400000">
            <a:off x="9984740" y="4353560"/>
            <a:ext cx="264795" cy="228600"/>
          </a:xfrm>
          <a:prstGeom prst="rightArrow">
            <a:avLst>
              <a:gd name="adj1" fmla="val 50000"/>
              <a:gd name="adj2" fmla="val 49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 rot="5400000">
            <a:off x="9984740" y="4847590"/>
            <a:ext cx="264795" cy="228600"/>
          </a:xfrm>
          <a:prstGeom prst="rightArrow">
            <a:avLst>
              <a:gd name="adj1" fmla="val 50000"/>
              <a:gd name="adj2" fmla="val 49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loud 28"/>
          <p:cNvSpPr/>
          <p:nvPr/>
        </p:nvSpPr>
        <p:spPr>
          <a:xfrm>
            <a:off x="8656320" y="63500"/>
            <a:ext cx="3264535" cy="19113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1 từ đơn trắng để tạo ra các mức độ khác nhau ng</a:t>
            </a:r>
            <a:r>
              <a:rPr lang="vi-VN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</a:t>
            </a:r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đã dùng cách nào?</a:t>
            </a:r>
          </a:p>
        </p:txBody>
      </p:sp>
      <p:sp>
        <p:nvSpPr>
          <p:cNvPr id="30" name="Cloud 29"/>
          <p:cNvSpPr/>
          <p:nvPr/>
        </p:nvSpPr>
        <p:spPr>
          <a:xfrm>
            <a:off x="8656320" y="78105"/>
            <a:ext cx="3264535" cy="19113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1 từ đơn trắng để tạo ra các mức độ khác nhau ng</a:t>
            </a:r>
            <a:r>
              <a:rPr lang="vi-VN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ười ta tạo ra </a:t>
            </a:r>
            <a:r>
              <a:rPr lang="vi-VN" altLang="en-US"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ghép</a:t>
            </a:r>
            <a:r>
              <a:rPr lang="vi-VN" altLang="en-US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vi-VN" altLang="en-US" sz="20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láy.</a:t>
            </a:r>
            <a:endParaRPr lang="en-US" sz="2000" b="1" i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764405" y="63500"/>
            <a:ext cx="2577465" cy="9512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câu “</a:t>
            </a: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 giấy này trắng”, từ miêu tả màu sắc của tờ giấy là từ nào?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64405" y="78105"/>
            <a:ext cx="2577465" cy="9512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trắng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từ đơn hay</a:t>
            </a:r>
          </a:p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phức?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790065" y="78105"/>
            <a:ext cx="2577465" cy="9512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“</a:t>
            </a:r>
            <a:r>
              <a:rPr lang="vi-VN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 giấy này trăng trắng” có từ miêu tả  màu sắc là từ nào?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719580" y="78105"/>
            <a:ext cx="2769235" cy="9512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 trắng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biểu thị mức độ trắng </a:t>
            </a: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thế nào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790065" y="78105"/>
            <a:ext cx="2769235" cy="9512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 trắng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 loại từ nào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027035" y="63500"/>
            <a:ext cx="2769235" cy="9512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 tinh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biểu thị độ trắng ở mức n</a:t>
            </a: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 thế nào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8027035" y="78105"/>
            <a:ext cx="2769235" cy="9512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 tinh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 loại từ  nào</a:t>
            </a:r>
            <a:r>
              <a: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16" grpId="0"/>
      <p:bldP spid="17" grpId="0"/>
      <p:bldP spid="19" grpId="0"/>
      <p:bldP spid="22" grpId="0" bldLvl="0" animBg="1"/>
      <p:bldP spid="22" grpId="1" animBg="1"/>
      <p:bldP spid="23" grpId="0" bldLvl="0" animBg="1"/>
      <p:bldP spid="23" grpId="1" animBg="1"/>
      <p:bldP spid="24" grpId="0" bldLvl="0" animBg="1"/>
      <p:bldP spid="24" grpId="1" animBg="1"/>
      <p:bldP spid="25" grpId="0" bldLvl="0" animBg="1"/>
      <p:bldP spid="25" grpId="1" animBg="1"/>
      <p:bldP spid="26" grpId="0" bldLvl="0" animBg="1"/>
      <p:bldP spid="26" grpId="1" animBg="1"/>
      <p:bldP spid="27" grpId="0" bldLvl="0" animBg="1"/>
      <p:bldP spid="27" grpId="1" animBg="1"/>
      <p:bldP spid="28" grpId="0" bldLvl="0" animBg="1"/>
      <p:bldP spid="28" grpId="1" animBg="1"/>
      <p:bldP spid="29" grpId="0" animBg="1"/>
      <p:bldP spid="29" grpId="1" animBg="1"/>
      <p:bldP spid="29" grpId="2" animBg="1"/>
      <p:bldP spid="30" grpId="0" bldLvl="0" animBg="1"/>
      <p:bldP spid="30" grpId="1" animBg="1"/>
      <p:bldP spid="30" grpId="2" bldLvl="0" animBg="1"/>
      <p:bldP spid="6" grpId="0" animBg="1"/>
      <p:bldP spid="6" grpId="1" animBg="1"/>
      <p:bldP spid="6" grpId="2" animBg="1"/>
      <p:bldP spid="13" grpId="0" bldLvl="0" animBg="1"/>
      <p:bldP spid="13" grpId="1" animBg="1"/>
      <p:bldP spid="13" grpId="2" bldLvl="0" animBg="1"/>
      <p:bldP spid="14" grpId="0" bldLvl="0" animBg="1"/>
      <p:bldP spid="14" grpId="1" animBg="1"/>
      <p:bldP spid="14" grpId="2" bldLvl="0" animBg="1"/>
      <p:bldP spid="15" grpId="0" bldLvl="0" animBg="1"/>
      <p:bldP spid="15" grpId="1" animBg="1"/>
      <p:bldP spid="15" grpId="2" bldLvl="0" animBg="1"/>
      <p:bldP spid="18" grpId="0" bldLvl="0" animBg="1"/>
      <p:bldP spid="18" grpId="1" animBg="1"/>
      <p:bldP spid="18" grpId="2" bldLvl="0" animBg="1"/>
      <p:bldP spid="31" grpId="0" bldLvl="0" animBg="1"/>
      <p:bldP spid="31" grpId="1" animBg="1"/>
      <p:bldP spid="31" grpId="2" bldLvl="0" animBg="1"/>
      <p:bldP spid="32" grpId="0" bldLvl="0" animBg="1"/>
      <p:bldP spid="32" grpId="1" animBg="1"/>
      <p:bldP spid="32" grpId="2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070912" y="784000"/>
            <a:ext cx="9002002" cy="1856509"/>
          </a:xfrm>
          <a:prstGeom prst="cloudCallout">
            <a:avLst>
              <a:gd name="adj1" fmla="val -51858"/>
              <a:gd name="adj2" fmla="val 86388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50000"/>
              </a:spcBef>
            </a:pPr>
            <a:r>
              <a:rPr lang="en-US" alt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Nêu cách thể hiện mức độ khác nhau từ tính từ đã cho.</a:t>
            </a:r>
          </a:p>
        </p:txBody>
      </p:sp>
      <p:sp>
        <p:nvSpPr>
          <p:cNvPr id="7" name="Subtitle 11"/>
          <p:cNvSpPr txBox="1"/>
          <p:nvPr/>
        </p:nvSpPr>
        <p:spPr bwMode="auto">
          <a:xfrm>
            <a:off x="1841742" y="3812700"/>
            <a:ext cx="8739172" cy="7012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ra các 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ghép </a:t>
            </a: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láy </a:t>
            </a: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tính từ đã cho.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944880" y="520700"/>
            <a:ext cx="1009713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FF0000"/>
                </a:solidFill>
              </a:rPr>
              <a:t> 2.</a:t>
            </a:r>
            <a:r>
              <a:rPr lang="en-US" altLang="en-US" sz="2800" b="1">
                <a:solidFill>
                  <a:srgbClr val="FF0000"/>
                </a:solidFill>
              </a:rPr>
              <a:t> Trong các câu dưới đây, ý nghĩa mức độ trắng được thể hiện bằng cách thêm những từ nào đứng trước hoặc sau tính từ trắng?</a:t>
            </a:r>
          </a:p>
        </p:txBody>
      </p:sp>
      <p:cxnSp>
        <p:nvCxnSpPr>
          <p:cNvPr id="11" name="Straight Connector 29"/>
          <p:cNvCxnSpPr>
            <a:cxnSpLocks noChangeShapeType="1"/>
          </p:cNvCxnSpPr>
          <p:nvPr/>
        </p:nvCxnSpPr>
        <p:spPr bwMode="auto">
          <a:xfrm>
            <a:off x="4192270" y="2715895"/>
            <a:ext cx="539115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589949" y="2218327"/>
            <a:ext cx="5334000" cy="20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sz="3200" b="1"/>
              <a:t>Tờ giấy này rất trắng.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b. Tờ giấy này trắng</a:t>
            </a:r>
            <a:r>
              <a:rPr lang="vi-VN" altLang="en-US" sz="3200" b="1"/>
              <a:t> lắm</a:t>
            </a:r>
            <a:r>
              <a:rPr lang="en-US" altLang="en-US" sz="3200" b="1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c. Tờ giấy này trắng </a:t>
            </a:r>
            <a:r>
              <a:rPr lang="vi-VN" altLang="en-US" sz="3200" b="1"/>
              <a:t>quá</a:t>
            </a:r>
            <a:r>
              <a:rPr lang="en-US" altLang="en-US" sz="3200" b="1"/>
              <a:t>.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1589949" y="2218327"/>
            <a:ext cx="5334000" cy="20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sz="3200" b="1"/>
              <a:t>Tờ giấy này rất </a:t>
            </a:r>
            <a:r>
              <a:rPr lang="en-US" altLang="en-US" sz="3200" b="1">
                <a:solidFill>
                  <a:srgbClr val="C00000"/>
                </a:solidFill>
              </a:rPr>
              <a:t>trắng</a:t>
            </a:r>
            <a:r>
              <a:rPr lang="en-US" altLang="en-US" sz="3200" b="1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b. Tờ giấy này </a:t>
            </a:r>
            <a:r>
              <a:rPr lang="en-US" altLang="en-US" sz="3200" b="1">
                <a:solidFill>
                  <a:srgbClr val="C00000"/>
                </a:solidFill>
              </a:rPr>
              <a:t>trắng</a:t>
            </a:r>
            <a:r>
              <a:rPr lang="vi-VN" altLang="en-US" sz="3200" b="1">
                <a:solidFill>
                  <a:srgbClr val="C00000"/>
                </a:solidFill>
              </a:rPr>
              <a:t> </a:t>
            </a:r>
            <a:r>
              <a:rPr lang="vi-VN" altLang="en-US" sz="3200" b="1">
                <a:solidFill>
                  <a:schemeClr val="tx1"/>
                </a:solidFill>
              </a:rPr>
              <a:t>lắm. </a:t>
            </a:r>
            <a:endParaRPr lang="en-US" altLang="en-US" sz="3200" b="1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c. Tờ giấy này </a:t>
            </a:r>
            <a:r>
              <a:rPr lang="en-US" altLang="en-US" sz="3200" b="1">
                <a:solidFill>
                  <a:srgbClr val="C00000"/>
                </a:solidFill>
              </a:rPr>
              <a:t>trắng</a:t>
            </a:r>
            <a:r>
              <a:rPr lang="en-US" altLang="en-US" sz="3200" b="1"/>
              <a:t> </a:t>
            </a:r>
            <a:r>
              <a:rPr lang="vi-VN" altLang="en-US" sz="3200" b="1"/>
              <a:t>quá</a:t>
            </a:r>
            <a:r>
              <a:rPr lang="en-US" altLang="en-US" sz="3200" b="1"/>
              <a:t>.</a:t>
            </a:r>
          </a:p>
        </p:txBody>
      </p:sp>
      <p:sp>
        <p:nvSpPr>
          <p:cNvPr id="14" name="Cloud 13"/>
          <p:cNvSpPr/>
          <p:nvPr/>
        </p:nvSpPr>
        <p:spPr>
          <a:xfrm>
            <a:off x="7220585" y="1905000"/>
            <a:ext cx="4016375" cy="185356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 độ trắng đc tạo ra bằng cách thêm các từ 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rất,  lắm</a:t>
            </a:r>
            <a:r>
              <a:rPr lang="vi-VN" alt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quá</a:t>
            </a:r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sp>
        <p:nvSpPr>
          <p:cNvPr id="16" name="Cloud 15"/>
          <p:cNvSpPr/>
          <p:nvPr/>
        </p:nvSpPr>
        <p:spPr>
          <a:xfrm>
            <a:off x="7087870" y="1541780"/>
            <a:ext cx="4281170" cy="234886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ngoài cách </a:t>
            </a:r>
            <a:r>
              <a:rPr lang="en-US" sz="2400" b="1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từ ghép, từ láy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có cách thứ 2 để tạo mức độ cho tính từ. Đó là cách nào?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598285" y="959485"/>
            <a:ext cx="1974215" cy="952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636260" y="1380490"/>
            <a:ext cx="1619250" cy="889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287385" y="1353185"/>
            <a:ext cx="2442845" cy="5334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9"/>
          <p:cNvCxnSpPr>
            <a:cxnSpLocks noChangeShapeType="1"/>
          </p:cNvCxnSpPr>
          <p:nvPr/>
        </p:nvCxnSpPr>
        <p:spPr bwMode="auto">
          <a:xfrm>
            <a:off x="5316855" y="3429000"/>
            <a:ext cx="539115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9"/>
          <p:cNvCxnSpPr>
            <a:cxnSpLocks noChangeShapeType="1"/>
          </p:cNvCxnSpPr>
          <p:nvPr/>
        </p:nvCxnSpPr>
        <p:spPr bwMode="auto">
          <a:xfrm>
            <a:off x="5316855" y="4205605"/>
            <a:ext cx="539115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1"/>
      <p:bldP spid="13" grpId="1"/>
      <p:bldP spid="14" grpId="0" bldLvl="0" animBg="1"/>
      <p:bldP spid="14" grpId="1" animBg="1"/>
      <p:bldP spid="14" grpId="2" bldLvl="0" animBg="1"/>
      <p:bldP spid="16" grpId="0" bldLvl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11"/>
          <p:cNvSpPr txBox="1"/>
          <p:nvPr/>
        </p:nvSpPr>
        <p:spPr bwMode="auto">
          <a:xfrm>
            <a:off x="1841742" y="1240950"/>
            <a:ext cx="8739172" cy="7012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ra các 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ghép </a:t>
            </a: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láy </a:t>
            </a: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tính từ đã cho.</a:t>
            </a:r>
          </a:p>
        </p:txBody>
      </p:sp>
      <p:sp>
        <p:nvSpPr>
          <p:cNvPr id="2" name="Subtitle 11"/>
          <p:cNvSpPr txBox="1"/>
          <p:nvPr/>
        </p:nvSpPr>
        <p:spPr bwMode="auto">
          <a:xfrm>
            <a:off x="1841500" y="2484120"/>
            <a:ext cx="8738870" cy="1076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Thêm các từ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rất, quá, lắm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... vào trước hoặc sau tính từ.</a:t>
            </a:r>
            <a:endParaRPr lang="en-US" altLang="en-US" b="1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899795" y="520700"/>
            <a:ext cx="1009713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i="1">
                <a:solidFill>
                  <a:srgbClr val="FF0000"/>
                </a:solidFill>
              </a:rPr>
              <a:t> </a:t>
            </a:r>
            <a:r>
              <a:rPr lang="vi-VN" altLang="en-US" sz="2800" b="1" i="1">
                <a:solidFill>
                  <a:srgbClr val="FF0000"/>
                </a:solidFill>
              </a:rPr>
              <a:t>3</a:t>
            </a:r>
            <a:r>
              <a:rPr lang="en-US" altLang="en-US" sz="2800" b="1" i="1">
                <a:solidFill>
                  <a:srgbClr val="FF0000"/>
                </a:solidFill>
              </a:rPr>
              <a:t>.</a:t>
            </a:r>
            <a:r>
              <a:rPr lang="en-US" altLang="en-US" sz="2800" b="1">
                <a:solidFill>
                  <a:srgbClr val="FF0000"/>
                </a:solidFill>
              </a:rPr>
              <a:t> Trong các câu dưới đây, </a:t>
            </a:r>
            <a:r>
              <a:rPr lang="en-US" altLang="en-US" sz="2800" b="1" u="sng">
                <a:solidFill>
                  <a:srgbClr val="FF0000"/>
                </a:solidFill>
              </a:rPr>
              <a:t>ý nghĩa mức độ trắng </a:t>
            </a:r>
            <a:r>
              <a:rPr lang="en-US" altLang="en-US" sz="2800" b="1">
                <a:solidFill>
                  <a:srgbClr val="FF0000"/>
                </a:solidFill>
              </a:rPr>
              <a:t>được thể hiện bằng cách </a:t>
            </a:r>
            <a:r>
              <a:rPr lang="en-US" altLang="en-US" sz="2800" b="1" u="sng">
                <a:solidFill>
                  <a:srgbClr val="FF0000"/>
                </a:solidFill>
              </a:rPr>
              <a:t>thêm những từ</a:t>
            </a:r>
            <a:r>
              <a:rPr lang="en-US" altLang="en-US" sz="2800" b="1">
                <a:solidFill>
                  <a:srgbClr val="FF0000"/>
                </a:solidFill>
              </a:rPr>
              <a:t> nào </a:t>
            </a:r>
            <a:r>
              <a:rPr lang="en-US" altLang="en-US" sz="2800" b="1" u="sng">
                <a:solidFill>
                  <a:srgbClr val="FF0000"/>
                </a:solidFill>
              </a:rPr>
              <a:t>đứng sau</a:t>
            </a:r>
            <a:r>
              <a:rPr lang="en-US" altLang="en-US" sz="2800" b="1">
                <a:solidFill>
                  <a:srgbClr val="FF0000"/>
                </a:solidFill>
              </a:rPr>
              <a:t> </a:t>
            </a:r>
            <a:r>
              <a:rPr lang="en-US" altLang="en-US" sz="2800" b="1" u="sng">
                <a:solidFill>
                  <a:srgbClr val="FF0000"/>
                </a:solidFill>
              </a:rPr>
              <a:t>tính từ trắng</a:t>
            </a:r>
            <a:r>
              <a:rPr lang="en-US" altLang="en-US" sz="28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2018574" y="2398667"/>
            <a:ext cx="5334000" cy="20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sz="3200" b="1"/>
              <a:t>Tờ giấy này trắng.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b. Tờ giấy này trắng</a:t>
            </a:r>
            <a:r>
              <a:rPr lang="vi-VN" altLang="en-US" sz="3200" b="1"/>
              <a:t> hơn</a:t>
            </a:r>
            <a:r>
              <a:rPr lang="en-US" altLang="en-US" sz="3200" b="1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c. Tờ giấy này trắng </a:t>
            </a:r>
            <a:r>
              <a:rPr lang="vi-VN" altLang="en-US" sz="3200" b="1"/>
              <a:t>nhất</a:t>
            </a:r>
            <a:r>
              <a:rPr lang="en-US" altLang="en-US" sz="3200" b="1"/>
              <a:t>.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2020479" y="2396762"/>
            <a:ext cx="5334000" cy="20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sz="3200" b="1"/>
              <a:t>Tờ giấy này </a:t>
            </a:r>
            <a:r>
              <a:rPr lang="en-US" altLang="en-US" sz="3200" b="1">
                <a:solidFill>
                  <a:srgbClr val="C00000"/>
                </a:solidFill>
              </a:rPr>
              <a:t>trắng</a:t>
            </a:r>
            <a:r>
              <a:rPr lang="en-US" altLang="en-US" sz="3200" b="1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b. Tờ giấy này </a:t>
            </a:r>
            <a:r>
              <a:rPr lang="en-US" altLang="en-US" sz="3200" b="1">
                <a:solidFill>
                  <a:srgbClr val="C00000"/>
                </a:solidFill>
              </a:rPr>
              <a:t>trắng</a:t>
            </a:r>
            <a:r>
              <a:rPr lang="vi-VN" altLang="en-US" sz="3200" b="1">
                <a:solidFill>
                  <a:srgbClr val="C00000"/>
                </a:solidFill>
              </a:rPr>
              <a:t> </a:t>
            </a:r>
            <a:r>
              <a:rPr lang="vi-VN" altLang="en-US" sz="3200" b="1">
                <a:solidFill>
                  <a:schemeClr val="tx1"/>
                </a:solidFill>
              </a:rPr>
              <a:t>hơn. </a:t>
            </a:r>
            <a:endParaRPr lang="en-US" altLang="en-US" sz="3200" b="1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c. Tờ giấy này </a:t>
            </a:r>
            <a:r>
              <a:rPr lang="en-US" altLang="en-US" sz="3200" b="1">
                <a:solidFill>
                  <a:srgbClr val="C00000"/>
                </a:solidFill>
              </a:rPr>
              <a:t>trắng</a:t>
            </a:r>
            <a:r>
              <a:rPr lang="en-US" altLang="en-US" sz="3200" b="1"/>
              <a:t> </a:t>
            </a:r>
            <a:r>
              <a:rPr lang="vi-VN" altLang="en-US" sz="3200" b="1"/>
              <a:t>nhất</a:t>
            </a:r>
            <a:r>
              <a:rPr lang="en-US" altLang="en-US" sz="3200" b="1"/>
              <a:t>.</a:t>
            </a:r>
          </a:p>
        </p:txBody>
      </p:sp>
      <p:sp>
        <p:nvSpPr>
          <p:cNvPr id="14" name="Cloud 13"/>
          <p:cNvSpPr/>
          <p:nvPr/>
        </p:nvSpPr>
        <p:spPr>
          <a:xfrm>
            <a:off x="7435850" y="1400175"/>
            <a:ext cx="4601210" cy="185356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Việc thêm các từ “hơn, nhất” tạo ra sự so sánh về mức độ trắng của các tờ giấy.</a:t>
            </a:r>
          </a:p>
        </p:txBody>
      </p:sp>
      <p:sp>
        <p:nvSpPr>
          <p:cNvPr id="16" name="Cloud 15"/>
          <p:cNvSpPr/>
          <p:nvPr/>
        </p:nvSpPr>
        <p:spPr>
          <a:xfrm>
            <a:off x="7824470" y="1348740"/>
            <a:ext cx="3823970" cy="1955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Vậy để  tạo mức độ cho tính từ, ta có cách thứ 3. Cách đó là gì?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705475" y="3648075"/>
            <a:ext cx="731520" cy="889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730240" y="4342130"/>
            <a:ext cx="731520" cy="889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2" grpId="1"/>
      <p:bldP spid="13" grpId="1"/>
      <p:bldP spid="14" grpId="0" bldLvl="0" animBg="1"/>
      <p:bldP spid="14" grpId="1" animBg="1"/>
      <p:bldP spid="14" grpId="2" bldLvl="0" animBg="1"/>
      <p:bldP spid="16" grpId="0" bldLvl="0" animBg="1"/>
      <p:bldP spid="16" grpId="1" animBg="1"/>
      <p:bldP spid="16" grpId="2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11"/>
          <p:cNvSpPr txBox="1"/>
          <p:nvPr/>
        </p:nvSpPr>
        <p:spPr bwMode="auto">
          <a:xfrm>
            <a:off x="1841742" y="1240950"/>
            <a:ext cx="8739172" cy="7012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>
              <a:spcBef>
                <a:spcPct val="50000"/>
              </a:spcBef>
              <a:buNone/>
            </a:pP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ra các 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ghép </a:t>
            </a: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en-US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láy </a:t>
            </a:r>
            <a:r>
              <a:rPr lang="en-US" alt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tính từ đã cho.</a:t>
            </a:r>
          </a:p>
        </p:txBody>
      </p:sp>
      <p:sp>
        <p:nvSpPr>
          <p:cNvPr id="2" name="Subtitle 11"/>
          <p:cNvSpPr txBox="1"/>
          <p:nvPr/>
        </p:nvSpPr>
        <p:spPr bwMode="auto">
          <a:xfrm>
            <a:off x="1841500" y="2484120"/>
            <a:ext cx="8738870" cy="1076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Thêm các từ 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rất, quá, lắm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... vào trước hoặc sau tính từ.</a:t>
            </a:r>
            <a:endParaRPr lang="en-US" altLang="en-US" b="1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Subtitle 11"/>
          <p:cNvSpPr txBox="1"/>
          <p:nvPr/>
        </p:nvSpPr>
        <p:spPr bwMode="auto">
          <a:xfrm>
            <a:off x="1841500" y="3872865"/>
            <a:ext cx="8738870" cy="1076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just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Tạo ra </a:t>
            </a:r>
            <a:r>
              <a:rPr lang="vi-VN" altLang="en-US" b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</a:rPr>
              <a:t>phép so sánh</a:t>
            </a:r>
            <a:r>
              <a:rPr lang="vi-VN" altLang="en-US" b="1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vi-VN" altLang="en-US" b="1">
              <a:solidFill>
                <a:srgbClr val="7030A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" grpId="0" bldLvl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596453" y="2466387"/>
            <a:ext cx="6999031" cy="1856509"/>
          </a:xfrm>
          <a:prstGeom prst="cloudCallout">
            <a:avLst>
              <a:gd name="adj1" fmla="val -51858"/>
              <a:gd name="adj2" fmla="val 86388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	Có mấy cách thể hiện mức độ của đặc điểm, tính chất?Là những cách nào?</a:t>
            </a:r>
            <a:endParaRPr lang="en-US" altLang="en-US" sz="2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5953760" y="1838960"/>
            <a:ext cx="5112385" cy="953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b="1"/>
              <a:t> Tạo ra các </a:t>
            </a:r>
            <a:r>
              <a:rPr lang="en-US" altLang="en-US" sz="2800" b="1">
                <a:solidFill>
                  <a:srgbClr val="0000FF"/>
                </a:solidFill>
              </a:rPr>
              <a:t>từ ghép</a:t>
            </a:r>
            <a:r>
              <a:rPr lang="en-US" altLang="en-US" sz="2800" b="1">
                <a:solidFill>
                  <a:srgbClr val="FF0000"/>
                </a:solidFill>
              </a:rPr>
              <a:t> </a:t>
            </a:r>
            <a:r>
              <a:rPr lang="en-US" altLang="en-US" sz="2800" b="1"/>
              <a:t>hoặc </a:t>
            </a:r>
            <a:r>
              <a:rPr lang="en-US" altLang="en-US" sz="2800" b="1">
                <a:solidFill>
                  <a:srgbClr val="0000FF"/>
                </a:solidFill>
              </a:rPr>
              <a:t>từ láy</a:t>
            </a:r>
            <a:r>
              <a:rPr lang="en-US" altLang="en-US" sz="2800" b="1"/>
              <a:t> với tính từ đã cho.</a:t>
            </a: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953125" y="3369945"/>
            <a:ext cx="5113020" cy="953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b="1"/>
              <a:t>Thêm các từ </a:t>
            </a:r>
            <a:r>
              <a:rPr lang="en-US" altLang="en-US" sz="2800" b="1" i="1">
                <a:solidFill>
                  <a:srgbClr val="0000FF"/>
                </a:solidFill>
              </a:rPr>
              <a:t>rất, quá, lắm</a:t>
            </a:r>
            <a:r>
              <a:rPr lang="en-US" altLang="en-US" sz="2800" b="1" i="1"/>
              <a:t>,</a:t>
            </a:r>
            <a:r>
              <a:rPr lang="en-US" altLang="en-US" sz="2800" b="1" i="1">
                <a:solidFill>
                  <a:srgbClr val="FF0000"/>
                </a:solidFill>
              </a:rPr>
              <a:t> </a:t>
            </a:r>
            <a:r>
              <a:rPr lang="en-US" altLang="en-US" sz="2800" b="1" i="1"/>
              <a:t>... </a:t>
            </a:r>
            <a:r>
              <a:rPr lang="en-US" altLang="en-US" sz="2800" b="1"/>
              <a:t>vào trước hoặc sau tính từ.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953760" y="5219065"/>
            <a:ext cx="5112385" cy="5219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b="1"/>
              <a:t>Tạo ra </a:t>
            </a:r>
            <a:r>
              <a:rPr lang="en-US" altLang="en-US" sz="2800" b="1" i="1">
                <a:solidFill>
                  <a:srgbClr val="0000FF"/>
                </a:solidFill>
              </a:rPr>
              <a:t>phép</a:t>
            </a:r>
            <a:r>
              <a:rPr lang="en-US" altLang="en-US" sz="2800" b="1" i="1"/>
              <a:t> </a:t>
            </a:r>
            <a:r>
              <a:rPr lang="en-US" altLang="en-US" sz="2800" b="1" i="1">
                <a:solidFill>
                  <a:srgbClr val="0000FF"/>
                </a:solidFill>
              </a:rPr>
              <a:t>so sánh</a:t>
            </a:r>
            <a:r>
              <a:rPr lang="en-US" altLang="en-US" sz="2800" b="1" i="1"/>
              <a:t>.</a:t>
            </a: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026160" y="2872105"/>
            <a:ext cx="3288030" cy="1383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sz="2800" b="1"/>
              <a:t>Có ba cách thể hiện mức độ của đặc điểm, tính chất </a:t>
            </a:r>
            <a:endParaRPr lang="en-US" altLang="en-US" sz="2800" b="1" i="1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4314190" y="2279015"/>
            <a:ext cx="1639570" cy="12484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5" idx="1"/>
          </p:cNvCxnSpPr>
          <p:nvPr/>
        </p:nvCxnSpPr>
        <p:spPr>
          <a:xfrm>
            <a:off x="4293870" y="3529330"/>
            <a:ext cx="1659255" cy="317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9" idx="3"/>
            <a:endCxn id="8" idx="1"/>
          </p:cNvCxnSpPr>
          <p:nvPr/>
        </p:nvCxnSpPr>
        <p:spPr>
          <a:xfrm>
            <a:off x="4314190" y="3564255"/>
            <a:ext cx="1639570" cy="19157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11"/>
          <p:cNvSpPr txBox="1"/>
          <p:nvPr/>
        </p:nvSpPr>
        <p:spPr>
          <a:xfrm>
            <a:off x="4266565" y="264795"/>
            <a:ext cx="3145790" cy="5835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 b="1">
                <a:solidFill>
                  <a:srgbClr val="FF0000"/>
                </a:solidFill>
              </a:rPr>
              <a:t>GHI NHỚ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  <p:bldP spid="4" grpId="0" bldLvl="0" animBg="1"/>
      <p:bldP spid="4" grpId="1" animBg="1"/>
      <p:bldP spid="5" grpId="0" bldLvl="0" animBg="1"/>
      <p:bldP spid="5" grpId="1" animBg="1"/>
      <p:bldP spid="8" grpId="0" bldLvl="0" animBg="1"/>
      <p:bldP spid="8" grpId="1" animBg="1"/>
      <p:bldP spid="9" grpId="0" bldLvl="0" animBg="1"/>
      <p:bldP spid="9" grpId="1" animBg="1"/>
      <p:bldP spid="12" grpId="0" animBg="1"/>
      <p:bldP spid="1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22575" y="1470025"/>
            <a:ext cx="6913245" cy="309816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>
                <a:solidFill>
                  <a:srgbClr val="FF0000"/>
                </a:solidFill>
              </a:rPr>
              <a:t>LUYỆN TẬP THỰC HÀNH</a:t>
            </a:r>
          </a:p>
        </p:txBody>
      </p:sp>
      <p:pic>
        <p:nvPicPr>
          <p:cNvPr id="3" name="Picture 2" descr="pp1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9290" y="3399790"/>
            <a:ext cx="4716780" cy="300228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1600200" y="1665515"/>
            <a:ext cx="8763000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b="1"/>
              <a:t>	</a:t>
            </a:r>
            <a:r>
              <a:rPr lang="vi-VN" altLang="en-US" b="1"/>
              <a:t>                                                                                                       </a:t>
            </a:r>
            <a:r>
              <a:rPr lang="en-US" altLang="en-US" b="1"/>
              <a:t> </a:t>
            </a:r>
            <a:r>
              <a:rPr lang="vi-VN" altLang="en-US" b="1"/>
              <a:t>            </a:t>
            </a:r>
            <a:r>
              <a:rPr lang="vi-VN" altLang="en-US" b="1">
                <a:solidFill>
                  <a:schemeClr val="bg1">
                    <a:lumMod val="95000"/>
                  </a:schemeClr>
                </a:solidFill>
              </a:rPr>
              <a:t>v</a:t>
            </a:r>
            <a:r>
              <a:rPr lang="vi-VN" altLang="en-US" b="1"/>
              <a:t>                  </a:t>
            </a:r>
            <a:r>
              <a:rPr lang="en-US" altLang="en-US" b="1"/>
              <a:t>Nhà thơ Xuân Diệu chỉ một lần đến đây ngắm nhìn vẻ đẹp của cà phê phải thốt lên: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/>
              <a:t>			Hoa cà phê </a:t>
            </a:r>
            <a:r>
              <a:rPr lang="en-US" altLang="en-US" b="1" i="1">
                <a:solidFill>
                  <a:srgbClr val="0000FF"/>
                </a:solidFill>
              </a:rPr>
              <a:t>thơm</a:t>
            </a:r>
            <a:r>
              <a:rPr lang="en-US" altLang="en-US" b="1" i="1"/>
              <a:t> </a:t>
            </a:r>
            <a:r>
              <a:rPr lang="en-US" altLang="en-US" b="1"/>
              <a:t>lắm em ơi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/>
              <a:t>			Hoa cùng một điệu với hoa nhài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 i="1"/>
              <a:t>			</a:t>
            </a:r>
            <a:r>
              <a:rPr lang="en-US" altLang="en-US" b="1" i="1">
                <a:solidFill>
                  <a:srgbClr val="0000FF"/>
                </a:solidFill>
              </a:rPr>
              <a:t>Trong</a:t>
            </a:r>
            <a:r>
              <a:rPr lang="en-US" altLang="en-US" b="1" i="1"/>
              <a:t>  </a:t>
            </a:r>
            <a:r>
              <a:rPr lang="en-US" altLang="en-US" b="1"/>
              <a:t>ngà </a:t>
            </a:r>
            <a:r>
              <a:rPr lang="en-US" altLang="en-US" b="1" i="1">
                <a:solidFill>
                  <a:srgbClr val="0000FF"/>
                </a:solidFill>
              </a:rPr>
              <a:t>trắng</a:t>
            </a:r>
            <a:r>
              <a:rPr lang="en-US" altLang="en-US" b="1" i="1"/>
              <a:t> </a:t>
            </a:r>
            <a:r>
              <a:rPr lang="en-US" altLang="en-US" b="1"/>
              <a:t>ngọc</a:t>
            </a:r>
            <a:r>
              <a:rPr lang="en-US" altLang="en-US" b="1" i="1"/>
              <a:t>, </a:t>
            </a:r>
            <a:r>
              <a:rPr lang="en-US" altLang="en-US" b="1"/>
              <a:t>xinh và sáng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 i="1"/>
              <a:t>			</a:t>
            </a:r>
            <a:r>
              <a:rPr lang="en-US" altLang="en-US" b="1"/>
              <a:t>Như miệng em cười đâu đây thôi.</a:t>
            </a:r>
          </a:p>
          <a:p>
            <a:pPr algn="just" eaLnBrk="1" hangingPunct="1">
              <a:buClr>
                <a:schemeClr val="tx2"/>
              </a:buClr>
              <a:buSzPct val="95000"/>
            </a:pPr>
            <a:r>
              <a:rPr lang="en-US" altLang="en-US" b="1"/>
              <a:t>	Mỗi mùa xuân, Đắk Lắk lại khoác lên mình một màu </a:t>
            </a:r>
          </a:p>
          <a:p>
            <a:pPr algn="just" eaLnBrk="1" hangingPunct="1">
              <a:buClr>
                <a:schemeClr val="tx2"/>
              </a:buClr>
              <a:buSzPct val="95000"/>
            </a:pPr>
            <a:r>
              <a:rPr lang="en-US" altLang="en-US" b="1" i="1">
                <a:solidFill>
                  <a:srgbClr val="0000FF"/>
                </a:solidFill>
              </a:rPr>
              <a:t>trắng</a:t>
            </a:r>
            <a:r>
              <a:rPr lang="en-US" altLang="en-US" b="1" i="1"/>
              <a:t> </a:t>
            </a:r>
            <a:r>
              <a:rPr lang="en-US" altLang="en-US" b="1"/>
              <a:t> ngà ngọc và toả ra mùi hương ngan</a:t>
            </a:r>
            <a:r>
              <a:rPr lang="en-US" altLang="en-US" b="1" i="1"/>
              <a:t> </a:t>
            </a:r>
            <a:r>
              <a:rPr lang="en-US" altLang="en-US" b="1"/>
              <a:t>ngát khiến đất trời trong những ngày xuân</a:t>
            </a:r>
            <a:r>
              <a:rPr lang="en-US" altLang="en-US" b="1" i="1"/>
              <a:t> </a:t>
            </a:r>
            <a:r>
              <a:rPr lang="en-US" altLang="en-US" b="1" i="1">
                <a:solidFill>
                  <a:srgbClr val="0000FF"/>
                </a:solidFill>
              </a:rPr>
              <a:t>đẹp</a:t>
            </a:r>
            <a:r>
              <a:rPr lang="en-US" altLang="en-US" b="1"/>
              <a:t> hơn, </a:t>
            </a:r>
            <a:r>
              <a:rPr lang="en-US" altLang="en-US" b="1" i="1">
                <a:solidFill>
                  <a:srgbClr val="0000FF"/>
                </a:solidFill>
              </a:rPr>
              <a:t>lộng lẫy</a:t>
            </a:r>
            <a:r>
              <a:rPr lang="en-US" altLang="en-US" b="1"/>
              <a:t>  hơn và </a:t>
            </a:r>
            <a:r>
              <a:rPr lang="en-US" altLang="en-US" b="1" i="1">
                <a:solidFill>
                  <a:srgbClr val="0000FF"/>
                </a:solidFill>
              </a:rPr>
              <a:t>tinh khiết</a:t>
            </a:r>
            <a:r>
              <a:rPr lang="en-US" altLang="en-US" b="1"/>
              <a:t> hơn.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617980" y="1666875"/>
            <a:ext cx="88665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Hoa cà phê </a:t>
            </a: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thơm</a:t>
            </a: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đậm và ngọt nên mùi hương thường theo gió bay rất </a:t>
            </a:r>
            <a:r>
              <a:rPr lang="en-US" altLang="en-US" sz="24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xa</a:t>
            </a:r>
            <a:r>
              <a:rPr lang="en-US" altLang="en-US" sz="2400" b="1" i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600200" y="701675"/>
            <a:ext cx="916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/>
              <a:t> 1: Tìm những từ ngữ biểu thị mức độ của đặc điểm, tính chất (được in nghiêng) trong đoạn văn sau:</a:t>
            </a:r>
          </a:p>
        </p:txBody>
      </p:sp>
      <p:cxnSp>
        <p:nvCxnSpPr>
          <p:cNvPr id="22" name="Straight Connector 29"/>
          <p:cNvCxnSpPr>
            <a:cxnSpLocks noChangeShapeType="1"/>
          </p:cNvCxnSpPr>
          <p:nvPr/>
        </p:nvCxnSpPr>
        <p:spPr bwMode="auto">
          <a:xfrm>
            <a:off x="5257800" y="4027715"/>
            <a:ext cx="6096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9"/>
          <p:cNvCxnSpPr>
            <a:cxnSpLocks noChangeShapeType="1"/>
          </p:cNvCxnSpPr>
          <p:nvPr/>
        </p:nvCxnSpPr>
        <p:spPr bwMode="auto">
          <a:xfrm>
            <a:off x="2601684" y="5170715"/>
            <a:ext cx="11430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9"/>
          <p:cNvCxnSpPr>
            <a:cxnSpLocks noChangeShapeType="1"/>
          </p:cNvCxnSpPr>
          <p:nvPr/>
        </p:nvCxnSpPr>
        <p:spPr bwMode="auto">
          <a:xfrm>
            <a:off x="2220684" y="2400210"/>
            <a:ext cx="3810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29"/>
          <p:cNvCxnSpPr>
            <a:cxnSpLocks noChangeShapeType="1"/>
          </p:cNvCxnSpPr>
          <p:nvPr/>
        </p:nvCxnSpPr>
        <p:spPr bwMode="auto">
          <a:xfrm>
            <a:off x="6629400" y="4027715"/>
            <a:ext cx="6858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9"/>
          <p:cNvCxnSpPr>
            <a:cxnSpLocks noChangeShapeType="1"/>
          </p:cNvCxnSpPr>
          <p:nvPr/>
        </p:nvCxnSpPr>
        <p:spPr bwMode="auto">
          <a:xfrm>
            <a:off x="6705600" y="3189515"/>
            <a:ext cx="4572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9"/>
          <p:cNvCxnSpPr>
            <a:cxnSpLocks noChangeShapeType="1"/>
          </p:cNvCxnSpPr>
          <p:nvPr/>
        </p:nvCxnSpPr>
        <p:spPr bwMode="auto">
          <a:xfrm>
            <a:off x="7162800" y="5475515"/>
            <a:ext cx="4572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9"/>
          <p:cNvCxnSpPr>
            <a:cxnSpLocks noChangeShapeType="1"/>
          </p:cNvCxnSpPr>
          <p:nvPr/>
        </p:nvCxnSpPr>
        <p:spPr bwMode="auto">
          <a:xfrm>
            <a:off x="4209415" y="2081440"/>
            <a:ext cx="6858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9"/>
          <p:cNvCxnSpPr>
            <a:cxnSpLocks noChangeShapeType="1"/>
          </p:cNvCxnSpPr>
          <p:nvPr/>
        </p:nvCxnSpPr>
        <p:spPr bwMode="auto">
          <a:xfrm>
            <a:off x="5334000" y="5475515"/>
            <a:ext cx="5334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>
            <a:off x="9372600" y="5475515"/>
            <a:ext cx="5334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29"/>
          <p:cNvCxnSpPr>
            <a:cxnSpLocks noChangeShapeType="1"/>
          </p:cNvCxnSpPr>
          <p:nvPr/>
        </p:nvCxnSpPr>
        <p:spPr bwMode="auto">
          <a:xfrm>
            <a:off x="5295900" y="2082075"/>
            <a:ext cx="533400" cy="0"/>
          </a:xfrm>
          <a:prstGeom prst="line">
            <a:avLst/>
          </a:prstGeom>
          <a:noFill/>
          <a:ln w="38100" algn="ctr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1600200" y="701675"/>
            <a:ext cx="916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/>
              <a:t> 1: Tìm những </a:t>
            </a:r>
            <a:r>
              <a:rPr lang="en-US" altLang="en-US" b="1">
                <a:solidFill>
                  <a:srgbClr val="FF0000"/>
                </a:solidFill>
              </a:rPr>
              <a:t>từ ngữ biểu thị mức độ </a:t>
            </a:r>
            <a:r>
              <a:rPr lang="en-US" altLang="en-US" b="1"/>
              <a:t>của đặc điểm, tính chất (được in nghiêng) trong đoạn văn sau: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617980" y="1670050"/>
            <a:ext cx="88665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 b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en-US" altLang="en-US" sz="2400" b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Hoa cà phê </a:t>
            </a:r>
            <a:r>
              <a:rPr lang="en-US" altLang="en-US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thơm</a:t>
            </a:r>
            <a:r>
              <a:rPr lang="en-US" altLang="en-US" sz="2400" b="1" i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đậm và ngọt nên mùi hương thường theo gió bay rất</a:t>
            </a:r>
            <a:r>
              <a:rPr lang="en-US" alt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xa</a:t>
            </a:r>
            <a:r>
              <a:rPr lang="en-US" altLang="en-US" sz="2400" b="1" i="1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1" grpId="1"/>
      <p:bldP spid="33" grpId="0"/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/>
          <p:nvPr/>
        </p:nvGraphicFramePr>
        <p:xfrm>
          <a:off x="230505" y="442595"/>
          <a:ext cx="11715750" cy="5973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0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9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/>
                        <a:t>Tính từ gốc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/>
                        <a:t>Tính từ có mức độ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/>
                        <a:t>Cách tạo ra tính từ biểu thị mức độ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4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/>
                        <a:t>thơm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/>
                        <a:t>thơm đậm, thơm ngọt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/>
                        <a:t>thơm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/>
                        <a:t>thơm lắm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4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/>
                        <a:t>xa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/>
                        <a:t>rất xa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/>
                        <a:t>trong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/>
                        <a:t>trong ngà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/>
                        <a:t>trắng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/>
                        <a:t>trắng ngọc, trắng ngà ngọc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/>
                        <a:t>đẹp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/>
                        <a:t>đẹp hơn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24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/>
                        <a:t>lộng lẫy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/>
                        <a:t>lộng lẫy hơn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31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/>
                        <a:t>tinh khiết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vi-VN" altLang="en-US"/>
                        <a:t>tinh khiết hơn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 Box 5"/>
          <p:cNvSpPr txBox="1"/>
          <p:nvPr/>
        </p:nvSpPr>
        <p:spPr>
          <a:xfrm>
            <a:off x="8155305" y="1186815"/>
            <a:ext cx="3309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Tạo ra các từ ghép.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8227695" y="1861820"/>
            <a:ext cx="3309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Thêm từ lắm vào sau tính từ.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8227695" y="2620010"/>
            <a:ext cx="3309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Thêm từ rất vào trước tính từ.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8155305" y="3871595"/>
            <a:ext cx="3309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Tạo ra phép so sánh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8155305" y="4547235"/>
            <a:ext cx="3309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Tạo ra phép so sánh.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8155305" y="5123180"/>
            <a:ext cx="3309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Tạo ra phép so sánh.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8227695" y="5799455"/>
            <a:ext cx="3309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Tạo ra phép so sánh.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8227695" y="3295015"/>
            <a:ext cx="3309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/>
              <a:t>Tạo ra phép so sánh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3265" y="3202305"/>
            <a:ext cx="6325235" cy="34417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3024505" y="614045"/>
            <a:ext cx="6427470" cy="2906395"/>
          </a:xfrm>
          <a:prstGeom prst="cloud">
            <a:avLst/>
          </a:prstGeom>
          <a:solidFill>
            <a:srgbClr val="FCB5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4000" b="1">
                <a:solidFill>
                  <a:schemeClr val="tx1"/>
                </a:solidFill>
              </a:rPr>
              <a:t>KHỞI ĐỘNG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82108" y="699302"/>
            <a:ext cx="5713549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em 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695878" y="1816183"/>
            <a:ext cx="10668809" cy="1005680"/>
            <a:chOff x="-8052" y="1699617"/>
            <a:chExt cx="9408277" cy="1006257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22162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 được một số tính từ thể hiện mức độ của đặc điểm, tính chất.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695878" y="3219606"/>
            <a:ext cx="10668809" cy="910467"/>
            <a:chOff x="-8052" y="1747250"/>
            <a:chExt cx="8937139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dùng các tính từ biểu thị mức độ của đặc điểm, tính chất.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16569" y="1357558"/>
            <a:ext cx="106743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78"/>
          <p:cNvGraphicFramePr>
            <a:graphicFrameLocks noGrp="1"/>
          </p:cNvGraphicFramePr>
          <p:nvPr/>
        </p:nvGraphicFramePr>
        <p:xfrm>
          <a:off x="1891393" y="2184400"/>
          <a:ext cx="8458200" cy="3809882"/>
        </p:xfrm>
        <a:graphic>
          <a:graphicData uri="http://schemas.openxmlformats.org/drawingml/2006/table">
            <a:tbl>
              <a:tblPr/>
              <a:tblGrid>
                <a:gridCol w="162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6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0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Tính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từ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Tạo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ra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từ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ghép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hay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từ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láy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Thêm các từ quá, rất, lắm,...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Tạo ra phép 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so sánh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1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cao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vui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501775" y="795020"/>
            <a:ext cx="980757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800" b="1">
                <a:sym typeface="+mn-ea"/>
              </a:rPr>
              <a:t>Bài </a:t>
            </a:r>
            <a:r>
              <a:rPr lang="en-US" altLang="en-US" sz="2800" b="1">
                <a:sym typeface="+mn-ea"/>
              </a:rPr>
              <a:t>2</a:t>
            </a:r>
            <a:r>
              <a:rPr lang="vi-VN" altLang="en-US" sz="2800" b="1">
                <a:sym typeface="+mn-ea"/>
              </a:rPr>
              <a:t>,3.</a:t>
            </a:r>
            <a:r>
              <a:rPr lang="en-US" altLang="en-US" sz="2800" b="1">
                <a:sym typeface="+mn-ea"/>
              </a:rPr>
              <a:t> Hãy tìm những từ ngữ miêu tả mức độ khác nhau của các đặc điểm sau: </a:t>
            </a:r>
            <a:r>
              <a:rPr lang="en-US" altLang="en-US" sz="2800" b="1">
                <a:solidFill>
                  <a:srgbClr val="FF0000"/>
                </a:solidFill>
                <a:sym typeface="+mn-ea"/>
              </a:rPr>
              <a:t>đỏ, cao, vui.</a:t>
            </a:r>
            <a:r>
              <a:rPr lang="vi-VN" altLang="en-US" sz="2800" b="1">
                <a:solidFill>
                  <a:srgbClr val="FF0000"/>
                </a:solidFill>
                <a:sym typeface="+mn-ea"/>
              </a:rPr>
              <a:t> </a:t>
            </a:r>
            <a:r>
              <a:rPr lang="vi-VN" altLang="en-US" sz="2800" b="1">
                <a:sym typeface="+mn-ea"/>
              </a:rPr>
              <a:t>Và đặt câu với các từ ngữ đó.</a:t>
            </a:r>
            <a:endParaRPr lang="vi-VN" altLang="en-US" sz="2800" b="1">
              <a:solidFill>
                <a:srgbClr val="FF0000"/>
              </a:solidFill>
              <a:sym typeface="+mn-ea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4" name="TextBox1" r:id="rId2" imgW="2152800" imgH="1028880"/>
        </mc:Choice>
        <mc:Fallback>
          <p:control name="TextBox1" r:id="rId2" imgW="2152800" imgH="1028880">
            <p:pic>
              <p:nvPicPr>
                <p:cNvPr id="2" name="TextBox1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606165" y="3273425"/>
                  <a:ext cx="2150745" cy="10287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5" name="TextBox2" r:id="rId3" imgW="1981080" imgH="1028880"/>
        </mc:Choice>
        <mc:Fallback>
          <p:control name="TextBox2" r:id="rId3" imgW="1981080" imgH="1028880">
            <p:pic>
              <p:nvPicPr>
                <p:cNvPr id="3" name="TextBox2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50255" y="3273425"/>
                  <a:ext cx="1984375" cy="10287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6" name="TextBox3" r:id="rId4" imgW="2371680" imgH="1028880"/>
        </mc:Choice>
        <mc:Fallback>
          <p:control name="TextBox3" r:id="rId4" imgW="2371680" imgH="1028880">
            <p:pic>
              <p:nvPicPr>
                <p:cNvPr id="4" name="TextBox3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27975" y="3273425"/>
                  <a:ext cx="2373630" cy="10287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112"/>
          <p:cNvGraphicFramePr>
            <a:graphicFrameLocks noGrp="1"/>
          </p:cNvGraphicFramePr>
          <p:nvPr/>
        </p:nvGraphicFramePr>
        <p:xfrm>
          <a:off x="1619250" y="1896745"/>
          <a:ext cx="9189085" cy="3010535"/>
        </p:xfrm>
        <a:graphic>
          <a:graphicData uri="http://schemas.openxmlformats.org/drawingml/2006/table">
            <a:tbl>
              <a:tblPr/>
              <a:tblGrid>
                <a:gridCol w="1767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9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Tính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từ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Tạo ra từ ghép hay từ láy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Thêm các từ: quá, rất, lắm,...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Tạo ra</a:t>
                      </a:r>
                      <a:r>
                        <a:rPr kumimoji="0" lang="vi-V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phép        so sánh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đỏ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chót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đỏ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thắm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đỏ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lè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đỏ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hồng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đo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đỏ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,…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rất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đỏ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,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    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đỏ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quá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,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    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đỏ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lắm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,...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vi-VN" alt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hơn, đỏ nhất,...</a:t>
                      </a:r>
                      <a:endParaRPr kumimoji="0" lang="vi-V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1609725" y="5083810"/>
            <a:ext cx="92081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>
                <a:sym typeface="+mn-ea"/>
              </a:rPr>
              <a:t>- Chiếc khăn quàng đỏ thắm.</a:t>
            </a:r>
            <a:endParaRPr lang="vi-VN" altLang="en-US" sz="2400"/>
          </a:p>
          <a:p>
            <a:r>
              <a:rPr lang="vi-VN" altLang="en-US" sz="2400"/>
              <a:t>- Áo bạn Lan màu đỏ quá.</a:t>
            </a:r>
          </a:p>
          <a:p>
            <a:r>
              <a:rPr lang="vi-VN" altLang="en-US" sz="2400"/>
              <a:t>- Áo bạn Như màu đỏ nhất.</a:t>
            </a: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1501775" y="795020"/>
            <a:ext cx="980757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800" b="1">
                <a:sym typeface="+mn-ea"/>
              </a:rPr>
              <a:t>Bài </a:t>
            </a:r>
            <a:r>
              <a:rPr lang="en-US" altLang="en-US" sz="2800" b="1">
                <a:sym typeface="+mn-ea"/>
              </a:rPr>
              <a:t>2</a:t>
            </a:r>
            <a:r>
              <a:rPr lang="vi-VN" altLang="en-US" sz="2800" b="1">
                <a:sym typeface="+mn-ea"/>
              </a:rPr>
              <a:t>,3.</a:t>
            </a:r>
            <a:r>
              <a:rPr lang="en-US" altLang="en-US" sz="2800" b="1">
                <a:sym typeface="+mn-ea"/>
              </a:rPr>
              <a:t> Hãy tìm những từ ngữ miêu tả mức độ khác nhau của các đặc điểm sau: </a:t>
            </a:r>
            <a:r>
              <a:rPr lang="en-US" altLang="en-US" sz="2800" b="1">
                <a:solidFill>
                  <a:srgbClr val="FF0000"/>
                </a:solidFill>
                <a:sym typeface="+mn-ea"/>
              </a:rPr>
              <a:t>đỏ, cao, vui.</a:t>
            </a:r>
            <a:r>
              <a:rPr lang="vi-VN" altLang="en-US" sz="2800" b="1">
                <a:solidFill>
                  <a:srgbClr val="FF0000"/>
                </a:solidFill>
                <a:sym typeface="+mn-ea"/>
              </a:rPr>
              <a:t> </a:t>
            </a:r>
            <a:r>
              <a:rPr lang="vi-VN" altLang="en-US" sz="2800" b="1">
                <a:sym typeface="+mn-ea"/>
              </a:rPr>
              <a:t>Và đặt câu với các từ ngữ đó.</a:t>
            </a:r>
            <a:endParaRPr lang="vi-VN" altLang="en-US" sz="28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78"/>
          <p:cNvGraphicFramePr>
            <a:graphicFrameLocks noGrp="1"/>
          </p:cNvGraphicFramePr>
          <p:nvPr/>
        </p:nvGraphicFramePr>
        <p:xfrm>
          <a:off x="1891393" y="2184400"/>
          <a:ext cx="8458200" cy="3600528"/>
        </p:xfrm>
        <a:graphic>
          <a:graphicData uri="http://schemas.openxmlformats.org/drawingml/2006/table">
            <a:tbl>
              <a:tblPr/>
              <a:tblGrid>
                <a:gridCol w="162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6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01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Tính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từ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Tạo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ra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từ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ghép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hay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từ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láy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Thêm các từ quá, rất, lắm,...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Tạo ra phép 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so sánh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1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cao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vui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 Box 14"/>
          <p:cNvSpPr txBox="1">
            <a:spLocks noChangeArrowheads="1"/>
          </p:cNvSpPr>
          <p:nvPr/>
        </p:nvSpPr>
        <p:spPr bwMode="auto">
          <a:xfrm>
            <a:off x="1501775" y="795020"/>
            <a:ext cx="980757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800" b="1">
                <a:sym typeface="+mn-ea"/>
              </a:rPr>
              <a:t>Bài </a:t>
            </a:r>
            <a:r>
              <a:rPr lang="en-US" altLang="en-US" sz="2800" b="1">
                <a:sym typeface="+mn-ea"/>
              </a:rPr>
              <a:t>2</a:t>
            </a:r>
            <a:r>
              <a:rPr lang="vi-VN" altLang="en-US" sz="2800" b="1">
                <a:sym typeface="+mn-ea"/>
              </a:rPr>
              <a:t>,3.</a:t>
            </a:r>
            <a:r>
              <a:rPr lang="en-US" altLang="en-US" sz="2800" b="1">
                <a:sym typeface="+mn-ea"/>
              </a:rPr>
              <a:t> Hãy tìm những từ ngữ miêu tả mức độ khác nhau của các đặc điểm sau: </a:t>
            </a:r>
            <a:r>
              <a:rPr lang="en-US" altLang="en-US" sz="2800" b="1">
                <a:solidFill>
                  <a:srgbClr val="FF0000"/>
                </a:solidFill>
                <a:sym typeface="+mn-ea"/>
              </a:rPr>
              <a:t>đỏ, cao, vui.</a:t>
            </a:r>
            <a:r>
              <a:rPr lang="vi-VN" altLang="en-US" sz="2800" b="1">
                <a:solidFill>
                  <a:srgbClr val="FF0000"/>
                </a:solidFill>
                <a:sym typeface="+mn-ea"/>
              </a:rPr>
              <a:t> </a:t>
            </a:r>
            <a:r>
              <a:rPr lang="vi-VN" altLang="en-US" sz="2800" b="1">
                <a:sym typeface="+mn-ea"/>
              </a:rPr>
              <a:t>Và đặt câu với các từ ngữ đó.</a:t>
            </a:r>
            <a:endParaRPr lang="vi-VN" altLang="en-US" sz="28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5"/>
          <p:cNvGraphicFramePr>
            <a:graphicFrameLocks noGrp="1"/>
          </p:cNvGraphicFramePr>
          <p:nvPr/>
        </p:nvGraphicFramePr>
        <p:xfrm>
          <a:off x="1989002" y="2129609"/>
          <a:ext cx="8458200" cy="3044825"/>
        </p:xfrm>
        <a:graphic>
          <a:graphicData uri="http://schemas.openxmlformats.org/drawingml/2006/table">
            <a:tbl>
              <a:tblPr/>
              <a:tblGrid>
                <a:gridCol w="162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5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7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9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Tính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từ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Tạo ra từ ghép hay từ láy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Thêm các từ: quá, rất, lắm,...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Tạo ra</a:t>
                      </a:r>
                      <a:r>
                        <a:rPr kumimoji="0" lang="vi-V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phép      so sánh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53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cao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c</a:t>
                      </a:r>
                      <a:r>
                        <a:rPr lang="vi-VN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ao vút,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   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cao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ráo</a:t>
                      </a:r>
                      <a:r>
                        <a:rPr lang="vi-VN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,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    </a:t>
                      </a:r>
                      <a:r>
                        <a:rPr lang="vi-VN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cao chót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vi-VN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vót,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    </a:t>
                      </a:r>
                      <a:r>
                        <a:rPr lang="vi-VN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cao v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ờ</a:t>
                      </a:r>
                      <a:r>
                        <a:rPr lang="vi-VN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i v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ợ</a:t>
                      </a:r>
                      <a:r>
                        <a:rPr lang="vi-VN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i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,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   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cao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cao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,...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rất cao,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cao quá,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cao lắm,...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cao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hơn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,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   </a:t>
                      </a:r>
                      <a:r>
                        <a:rPr lang="vi-VN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cao như núi,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   </a:t>
                      </a:r>
                      <a:r>
                        <a:rPr lang="vi-VN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cao 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h</a:t>
                      </a:r>
                      <a:r>
                        <a:rPr lang="vi-VN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ơn núi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,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  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cao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nhất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,...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1613535" y="5174615"/>
            <a:ext cx="92081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>
                <a:sym typeface="+mn-ea"/>
              </a:rPr>
              <a:t>- Mùa thu, bầu trời trong và cao vời vợi.</a:t>
            </a:r>
            <a:endParaRPr lang="vi-VN" altLang="en-US" sz="2400"/>
          </a:p>
          <a:p>
            <a:r>
              <a:rPr lang="vi-VN" altLang="en-US" sz="2400"/>
              <a:t>- Ngọn núi này rất cao.</a:t>
            </a:r>
          </a:p>
          <a:p>
            <a:r>
              <a:rPr lang="vi-VN" altLang="en-US" sz="2400"/>
              <a:t>- Bạn Hùng cao hơn bạn Lương.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501775" y="795020"/>
            <a:ext cx="980757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800" b="1">
                <a:sym typeface="+mn-ea"/>
              </a:rPr>
              <a:t>Bài </a:t>
            </a:r>
            <a:r>
              <a:rPr lang="en-US" altLang="en-US" sz="2800" b="1">
                <a:sym typeface="+mn-ea"/>
              </a:rPr>
              <a:t>2</a:t>
            </a:r>
            <a:r>
              <a:rPr lang="vi-VN" altLang="en-US" sz="2800" b="1">
                <a:sym typeface="+mn-ea"/>
              </a:rPr>
              <a:t>,3.</a:t>
            </a:r>
            <a:r>
              <a:rPr lang="en-US" altLang="en-US" sz="2800" b="1">
                <a:sym typeface="+mn-ea"/>
              </a:rPr>
              <a:t> Hãy tìm những từ ngữ miêu tả mức độ khác nhau của các đặc điểm sau: </a:t>
            </a:r>
            <a:r>
              <a:rPr lang="en-US" altLang="en-US" sz="2800" b="1">
                <a:solidFill>
                  <a:srgbClr val="FF0000"/>
                </a:solidFill>
                <a:sym typeface="+mn-ea"/>
              </a:rPr>
              <a:t>đỏ, cao, vui.</a:t>
            </a:r>
            <a:r>
              <a:rPr lang="vi-VN" altLang="en-US" sz="2800" b="1">
                <a:solidFill>
                  <a:srgbClr val="FF0000"/>
                </a:solidFill>
                <a:sym typeface="+mn-ea"/>
              </a:rPr>
              <a:t> </a:t>
            </a:r>
            <a:r>
              <a:rPr lang="vi-VN" altLang="en-US" sz="2800" b="1">
                <a:sym typeface="+mn-ea"/>
              </a:rPr>
              <a:t>Và đặt câu với các từ ngữ đó.</a:t>
            </a:r>
            <a:endParaRPr lang="vi-VN" altLang="en-US" sz="28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5"/>
          <p:cNvGraphicFramePr>
            <a:graphicFrameLocks noGrp="1"/>
          </p:cNvGraphicFramePr>
          <p:nvPr/>
        </p:nvGraphicFramePr>
        <p:xfrm>
          <a:off x="2077085" y="2033270"/>
          <a:ext cx="8458200" cy="3035300"/>
        </p:xfrm>
        <a:graphic>
          <a:graphicData uri="http://schemas.openxmlformats.org/drawingml/2006/table">
            <a:tbl>
              <a:tblPr/>
              <a:tblGrid>
                <a:gridCol w="1627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5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Tính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từ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Tạo ra từ ghép hay từ láy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</a:t>
                      </a:r>
                      <a:r>
                        <a:rPr kumimoji="0" lang="vi-VN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hêm các từ quá, rất, lắm,...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Tạo ra phép 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so sánh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93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vui</a:t>
                      </a:r>
                      <a:endParaRPr kumimoji="0" lang="en-US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v</a:t>
                      </a:r>
                      <a:r>
                        <a:rPr lang="vi-VN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ui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vi-VN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sướng,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vi-VN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sướng vui,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vi-VN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mừng vui, vui mừng,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vui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vẻ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vui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vui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,..</a:t>
                      </a:r>
                      <a:r>
                        <a:rPr lang="vi-VN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.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rất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vui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,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vui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quá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quá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vui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vui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b="1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lắm</a:t>
                      </a:r>
                      <a:r>
                        <a:rPr lang="en-US" sz="2400" b="1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sym typeface="+mn-ea"/>
                        </a:rPr>
                        <a:t>,...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hơn,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vui nhất,...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1613535" y="5174615"/>
            <a:ext cx="92081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400">
                <a:sym typeface="+mn-ea"/>
              </a:rPr>
              <a:t>- Mẹ đi công tác xa về, cả nhà em mừng vui như Tết.</a:t>
            </a:r>
            <a:endParaRPr lang="vi-VN" altLang="en-US" sz="2400"/>
          </a:p>
          <a:p>
            <a:r>
              <a:rPr lang="vi-VN" altLang="en-US" sz="2400"/>
              <a:t>- Hôm nay được mọi người chúc mừng sinh nhật nên em rất vui.</a:t>
            </a:r>
          </a:p>
          <a:p>
            <a:r>
              <a:rPr lang="vi-VN" altLang="en-US" sz="2400"/>
              <a:t>- Tết đến, trẻ em là những người vui nhất</a:t>
            </a: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1501775" y="795020"/>
            <a:ext cx="980757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800" b="1">
                <a:sym typeface="+mn-ea"/>
              </a:rPr>
              <a:t>Bài </a:t>
            </a:r>
            <a:r>
              <a:rPr lang="en-US" altLang="en-US" sz="2800" b="1">
                <a:sym typeface="+mn-ea"/>
              </a:rPr>
              <a:t>2</a:t>
            </a:r>
            <a:r>
              <a:rPr lang="vi-VN" altLang="en-US" sz="2800" b="1">
                <a:sym typeface="+mn-ea"/>
              </a:rPr>
              <a:t>,3.</a:t>
            </a:r>
            <a:r>
              <a:rPr lang="en-US" altLang="en-US" sz="2800" b="1">
                <a:sym typeface="+mn-ea"/>
              </a:rPr>
              <a:t> Hãy tìm những từ ngữ miêu tả mức độ khác nhau của các đặc điểm sau: </a:t>
            </a:r>
            <a:r>
              <a:rPr lang="en-US" altLang="en-US" sz="2800" b="1">
                <a:solidFill>
                  <a:srgbClr val="FF0000"/>
                </a:solidFill>
                <a:sym typeface="+mn-ea"/>
              </a:rPr>
              <a:t>đỏ, cao, vui.</a:t>
            </a:r>
            <a:r>
              <a:rPr lang="vi-VN" altLang="en-US" sz="2800" b="1">
                <a:solidFill>
                  <a:srgbClr val="FF0000"/>
                </a:solidFill>
                <a:sym typeface="+mn-ea"/>
              </a:rPr>
              <a:t> </a:t>
            </a:r>
            <a:r>
              <a:rPr lang="vi-VN" altLang="en-US" sz="2800" b="1">
                <a:sym typeface="+mn-ea"/>
              </a:rPr>
              <a:t>Và đặt câu với các từ ngữ đó.</a:t>
            </a:r>
            <a:endParaRPr lang="vi-VN" altLang="en-US" sz="28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78"/>
          <p:cNvGraphicFramePr>
            <a:graphicFrameLocks noGrp="1"/>
          </p:cNvGraphicFramePr>
          <p:nvPr/>
        </p:nvGraphicFramePr>
        <p:xfrm>
          <a:off x="1937385" y="1757045"/>
          <a:ext cx="8458200" cy="3883025"/>
        </p:xfrm>
        <a:graphic>
          <a:graphicData uri="http://schemas.openxmlformats.org/drawingml/2006/table">
            <a:tbl>
              <a:tblPr/>
              <a:tblGrid>
                <a:gridCol w="1627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6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58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959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Tính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từ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Tạo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ghép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hay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láy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Thêm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từ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quá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rất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lắm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,...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Tạo ra phép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so sánh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7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cao</a:t>
                      </a: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vui</a:t>
                      </a:r>
                    </a:p>
                  </a:txBody>
                  <a:tcPr marT="45710" marB="4571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chót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thắm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c</a:t>
                      </a: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ao vút,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ráo</a:t>
                      </a: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cao v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ờ</a:t>
                      </a: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 v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ợ</a:t>
                      </a: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cao như núi,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v</a:t>
                      </a: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ui sướng,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vi-VN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sướng vui, vui mừng,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vui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vẻ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rất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quá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lắm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rất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quá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lắm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rất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vui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quá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vui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vui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lắm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,...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hơn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nhất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hơn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cao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nhất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,...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-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vui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hơn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vui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nhất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,...</a:t>
                      </a:r>
                    </a:p>
                  </a:txBody>
                  <a:tcPr marT="45710" marB="4571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Pentagon 2"/>
          <p:cNvSpPr/>
          <p:nvPr/>
        </p:nvSpPr>
        <p:spPr>
          <a:xfrm>
            <a:off x="435610" y="5778500"/>
            <a:ext cx="11320145" cy="6216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2400">
                <a:solidFill>
                  <a:schemeClr val="tx1"/>
                </a:solidFill>
              </a:rPr>
              <a:t>Từ tính từ gốc chúng ta có thể tạo ra được rất nhiều từ ngữ miêu tả mức độ khác nhau.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25955" y="3547745"/>
            <a:ext cx="8495030" cy="88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910080" y="4663440"/>
            <a:ext cx="8495030" cy="88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386205" y="759460"/>
            <a:ext cx="980757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altLang="en-US" sz="2800" b="1">
                <a:sym typeface="+mn-ea"/>
              </a:rPr>
              <a:t>Bài </a:t>
            </a:r>
            <a:r>
              <a:rPr lang="en-US" altLang="en-US" sz="2800" b="1">
                <a:sym typeface="+mn-ea"/>
              </a:rPr>
              <a:t>2</a:t>
            </a:r>
            <a:r>
              <a:rPr lang="vi-VN" altLang="en-US" sz="2800" b="1">
                <a:sym typeface="+mn-ea"/>
              </a:rPr>
              <a:t>,3.</a:t>
            </a:r>
            <a:r>
              <a:rPr lang="en-US" altLang="en-US" sz="2800" b="1">
                <a:sym typeface="+mn-ea"/>
              </a:rPr>
              <a:t> Hãy tìm những từ ngữ miêu tả mức độ khác nhau của các đặc điểm sau: </a:t>
            </a:r>
            <a:r>
              <a:rPr lang="en-US" altLang="en-US" sz="2800" b="1">
                <a:solidFill>
                  <a:srgbClr val="FF0000"/>
                </a:solidFill>
                <a:sym typeface="+mn-ea"/>
              </a:rPr>
              <a:t>đỏ, cao, vui.</a:t>
            </a:r>
            <a:r>
              <a:rPr lang="vi-VN" altLang="en-US" sz="2800" b="1">
                <a:solidFill>
                  <a:srgbClr val="FF0000"/>
                </a:solidFill>
                <a:sym typeface="+mn-ea"/>
              </a:rPr>
              <a:t> </a:t>
            </a:r>
            <a:r>
              <a:rPr lang="vi-VN" altLang="en-US" sz="2800" b="1">
                <a:sym typeface="+mn-ea"/>
              </a:rPr>
              <a:t>Và đặt câu với các từ ngữ đó.</a:t>
            </a:r>
            <a:endParaRPr lang="vi-VN" altLang="en-US" sz="2800" b="1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82108" y="699302"/>
            <a:ext cx="5713549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em 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695878" y="1816183"/>
            <a:ext cx="10668809" cy="1005680"/>
            <a:chOff x="-8052" y="1699617"/>
            <a:chExt cx="9408277" cy="1006257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22162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 được một số tính từ thể hiện mức độ của đặc điểm, tính chất.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695878" y="3219606"/>
            <a:ext cx="10668809" cy="910467"/>
            <a:chOff x="-8052" y="1747250"/>
            <a:chExt cx="8937139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dùng các tính từ biểu thị mức độ của đặc điểm, tính chất.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03655" y="2607154"/>
            <a:ext cx="1067433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263900" y="2049780"/>
            <a:ext cx="6315710" cy="24726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 b="1">
                <a:solidFill>
                  <a:srgbClr val="FF0000"/>
                </a:solidFill>
              </a:rPr>
              <a:t>VẬN DỤNG</a:t>
            </a:r>
          </a:p>
        </p:txBody>
      </p:sp>
      <p:pic>
        <p:nvPicPr>
          <p:cNvPr id="2" name="Picture 1" descr="pp8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85695" y="1162050"/>
            <a:ext cx="2252345" cy="207264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/>
        </p:nvSpPr>
        <p:spPr>
          <a:xfrm>
            <a:off x="-54610" y="0"/>
            <a:ext cx="12263120" cy="6857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s 3"/>
          <p:cNvSpPr/>
          <p:nvPr/>
        </p:nvSpPr>
        <p:spPr>
          <a:xfrm>
            <a:off x="210820" y="295275"/>
            <a:ext cx="11739880" cy="62972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398270" y="526415"/>
            <a:ext cx="1025652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/>
              <a:t>                  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2600" b="1"/>
              <a:t>1/ Tìm từ chỉ mức độ của đặc điểm, tính chất trong câu sau: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2600" b="1"/>
              <a:t>                         </a:t>
            </a:r>
            <a:r>
              <a:rPr lang="en-US" altLang="en-US" sz="2600" b="1">
                <a:solidFill>
                  <a:srgbClr val="FF0000"/>
                </a:solidFill>
              </a:rPr>
              <a:t>Mái tóc của bé màu nâu sẫm.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 b="1"/>
              <a:t>             </a:t>
            </a:r>
            <a:r>
              <a:rPr lang="en-US" altLang="en-US" sz="2600" b="1">
                <a:solidFill>
                  <a:srgbClr val="002060"/>
                </a:solidFill>
              </a:rPr>
              <a:t>A.   màu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2060"/>
                </a:solidFill>
              </a:rPr>
              <a:t>             B.   nâu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2060"/>
                </a:solidFill>
              </a:rPr>
              <a:t>             C.   sẫm       </a:t>
            </a:r>
            <a:r>
              <a:rPr lang="en-US" altLang="en-US" sz="2600" b="1"/>
              <a:t> 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 b="1"/>
              <a:t>  2/ Dãy từ chỉ </a:t>
            </a:r>
            <a:r>
              <a:rPr lang="en-US" altLang="en-US" sz="2600" b="1">
                <a:solidFill>
                  <a:srgbClr val="FF0000"/>
                </a:solidFill>
              </a:rPr>
              <a:t>mức độ thấp</a:t>
            </a:r>
            <a:r>
              <a:rPr lang="en-US" altLang="en-US" sz="2600" b="1"/>
              <a:t> của đặc điểm, tính chất: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 b="1"/>
              <a:t>             </a:t>
            </a:r>
            <a:r>
              <a:rPr lang="en-US" altLang="en-US" sz="2600" b="1">
                <a:solidFill>
                  <a:srgbClr val="002060"/>
                </a:solidFill>
              </a:rPr>
              <a:t>A.  tim tím, trăng trắng, trắng quá.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2060"/>
                </a:solidFill>
              </a:rPr>
              <a:t>             B.   tim tím, trăng trắng, xam xám, cong cong.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2060"/>
                </a:solidFill>
              </a:rPr>
              <a:t>             C.   tim tím, trăng trắng, xam xám, trắng </a:t>
            </a:r>
            <a:r>
              <a:rPr lang="vi-VN" altLang="en-US" sz="2600" b="1">
                <a:solidFill>
                  <a:srgbClr val="002060"/>
                </a:solidFill>
              </a:rPr>
              <a:t>nhất.</a:t>
            </a:r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2398486" y="3241759"/>
            <a:ext cx="5334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2398486" y="5103948"/>
            <a:ext cx="5334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</a:rPr>
              <a:t>B</a:t>
            </a:r>
          </a:p>
        </p:txBody>
      </p:sp>
      <p:pic>
        <p:nvPicPr>
          <p:cNvPr id="10254" name="Picture 14" descr="13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685" y="231775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WordArt 19"/>
          <p:cNvSpPr>
            <a:spLocks noChangeArrowheads="1" noChangeShapeType="1" noTextEdit="1"/>
          </p:cNvSpPr>
          <p:nvPr/>
        </p:nvSpPr>
        <p:spPr bwMode="auto">
          <a:xfrm>
            <a:off x="3238500" y="231775"/>
            <a:ext cx="5638800" cy="720725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</a:ln>
                <a:solidFill>
                  <a:schemeClr val="accent3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TRÒ CHƠI: TÌM ĐỊA CHỈ ĐÚNG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bldLvl="0" animBg="1"/>
      <p:bldP spid="1025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416050" y="1028065"/>
            <a:ext cx="5323205" cy="2519045"/>
          </a:xfrm>
          <a:prstGeom prst="cloudCallout">
            <a:avLst>
              <a:gd name="adj1" fmla="val -44154"/>
              <a:gd name="adj2" fmla="val 65049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>
                <a:solidFill>
                  <a:schemeClr val="tx1"/>
                </a:solidFill>
              </a:rPr>
              <a:t>Tính từ là gì?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4916805" y="1221105"/>
            <a:ext cx="6931660" cy="2666365"/>
          </a:xfrm>
          <a:prstGeom prst="cloudCallout">
            <a:avLst>
              <a:gd name="adj1" fmla="val 43770"/>
              <a:gd name="adj2" fmla="val 66432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l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vi-VN" altLang="en-US" sz="3200">
                <a:solidFill>
                  <a:schemeClr val="tx1"/>
                </a:solidFill>
              </a:rPr>
              <a:t>Tính từ là những từ miêu tả đặc điểm hoặc tính chất của sự vật, hoạt động, trạng thái.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976630" y="2726055"/>
            <a:ext cx="4652010" cy="1958975"/>
          </a:xfrm>
          <a:prstGeom prst="cloudCallout">
            <a:avLst>
              <a:gd name="adj1" fmla="val -33483"/>
              <a:gd name="adj2" fmla="val 73468"/>
            </a:avLst>
          </a:prstGeom>
          <a:solidFill>
            <a:srgbClr val="ADE1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>
                <a:solidFill>
                  <a:schemeClr val="tx1"/>
                </a:solidFill>
              </a:rPr>
              <a:t>Lấy VD tính từ miêu tả đặc điểm màu sắc.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2" grpId="2" bldLvl="0" animBg="1"/>
      <p:bldP spid="3" grpId="0" bldLvl="0" animBg="1"/>
      <p:bldP spid="3" grpId="1" animBg="1"/>
      <p:bldP spid="4" grpId="0" bldLvl="0" animBg="1"/>
      <p:bldP spid="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/>
        </p:nvSpPr>
        <p:spPr>
          <a:xfrm>
            <a:off x="-54610" y="0"/>
            <a:ext cx="12263120" cy="6857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s 3"/>
          <p:cNvSpPr/>
          <p:nvPr/>
        </p:nvSpPr>
        <p:spPr>
          <a:xfrm>
            <a:off x="210820" y="295275"/>
            <a:ext cx="11739880" cy="629729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727199" y="1943448"/>
            <a:ext cx="960845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    </a:t>
            </a:r>
            <a:r>
              <a:rPr lang="en-US" altLang="en-US" sz="3200" b="1"/>
              <a:t>3/ Dãy cụm từ  có dùng </a:t>
            </a:r>
            <a:r>
              <a:rPr lang="en-US" altLang="en-US" sz="3200" b="1">
                <a:solidFill>
                  <a:srgbClr val="FF0000"/>
                </a:solidFill>
              </a:rPr>
              <a:t>phép so sánh</a:t>
            </a:r>
            <a:r>
              <a:rPr lang="en-US" altLang="en-US" sz="3200" b="1"/>
              <a:t> để chỉ mức độ của đặc điểm, tính chất.</a:t>
            </a:r>
          </a:p>
          <a:p>
            <a:pPr eaLnBrk="1" hangingPunct="1"/>
            <a:r>
              <a:rPr lang="en-US" altLang="en-US" sz="3200" b="1"/>
              <a:t>    </a:t>
            </a:r>
            <a:r>
              <a:rPr lang="en-US" altLang="en-US" sz="3200" b="1">
                <a:solidFill>
                  <a:srgbClr val="002060"/>
                </a:solidFill>
              </a:rPr>
              <a:t>    A.    chậm như rùa, trắng như tuyết, cao như núi.</a:t>
            </a:r>
          </a:p>
          <a:p>
            <a:pPr eaLnBrk="1" hangingPunct="1"/>
            <a:endParaRPr lang="en-US" altLang="en-US" sz="3200" b="1">
              <a:solidFill>
                <a:srgbClr val="002060"/>
              </a:solidFill>
            </a:endParaRPr>
          </a:p>
          <a:p>
            <a:pPr eaLnBrk="1" hangingPunct="1"/>
            <a:r>
              <a:rPr lang="en-US" altLang="en-US" sz="3200" b="1">
                <a:solidFill>
                  <a:srgbClr val="002060"/>
                </a:solidFill>
              </a:rPr>
              <a:t>        B.    chậm chạp, xanh lá cây, xanh sẫm.</a:t>
            </a:r>
          </a:p>
          <a:p>
            <a:pPr eaLnBrk="1" hangingPunct="1"/>
            <a:endParaRPr lang="en-US" altLang="en-US" sz="3200" b="1">
              <a:solidFill>
                <a:srgbClr val="002060"/>
              </a:solidFill>
            </a:endParaRPr>
          </a:p>
          <a:p>
            <a:pPr eaLnBrk="1" hangingPunct="1"/>
            <a:r>
              <a:rPr lang="en-US" altLang="en-US" sz="3200" b="1">
                <a:solidFill>
                  <a:srgbClr val="002060"/>
                </a:solidFill>
              </a:rPr>
              <a:t>        C.    xanh lá cây, xanh ngắt, vàng óng.</a:t>
            </a:r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2445656" y="2971800"/>
            <a:ext cx="609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11271" name="Picture 7" descr="13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195" y="4572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WordArt 10"/>
          <p:cNvSpPr>
            <a:spLocks noChangeArrowheads="1" noChangeShapeType="1" noTextEdit="1"/>
          </p:cNvSpPr>
          <p:nvPr/>
        </p:nvSpPr>
        <p:spPr bwMode="auto">
          <a:xfrm>
            <a:off x="2971800" y="401955"/>
            <a:ext cx="6447790" cy="112141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CC99FF"/>
                  </a:solidFill>
                  <a:round/>
                </a:ln>
                <a:solidFill>
                  <a:schemeClr val="accent3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TRÒ CHƠI: TÌM ĐỊA CHỈ ĐÚNG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1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026228" y="1262376"/>
            <a:ext cx="5174343" cy="3028402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cách thể hiện mức độ của đặc điểm, tính chất? Cho ví dụ.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335315" y="1146262"/>
            <a:ext cx="9739086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thêm các </a:t>
            </a: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từ biểu thị mức độ của đặc điểm, tính chất.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</a:p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Ý chí – Nghị lực</a:t>
            </a:r>
            <a:endParaRPr lang="vi-VN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endParaRPr lang="en-US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s 1"/>
          <p:cNvSpPr/>
          <p:nvPr/>
        </p:nvSpPr>
        <p:spPr>
          <a:xfrm>
            <a:off x="1404620" y="667385"/>
            <a:ext cx="918083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4000"/>
              <a:t>Thứ tư ngày 24 tháng 11 năm 2021</a:t>
            </a:r>
          </a:p>
          <a:p>
            <a:pPr algn="ctr"/>
            <a:r>
              <a:rPr lang="vi-VN" altLang="en-US" sz="4000"/>
              <a:t>Luyện từ và câu</a:t>
            </a:r>
          </a:p>
          <a:p>
            <a:pPr algn="ctr"/>
            <a:r>
              <a:rPr lang="vi-VN" altLang="en-US" sz="4000"/>
              <a:t>Tính từ (tiếp theo) (123)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 bwMode="auto">
          <a:xfrm>
            <a:off x="695878" y="1816183"/>
            <a:ext cx="10668809" cy="1005680"/>
            <a:chOff x="-8052" y="1699617"/>
            <a:chExt cx="9408277" cy="1006257"/>
          </a:xfrm>
          <a:solidFill>
            <a:srgbClr val="FF99FF"/>
          </a:solidFill>
        </p:grpSpPr>
        <p:sp>
          <p:nvSpPr>
            <p:cNvPr id="5" name="Rectangle 4"/>
            <p:cNvSpPr/>
            <p:nvPr/>
          </p:nvSpPr>
          <p:spPr>
            <a:xfrm>
              <a:off x="678063" y="1699617"/>
              <a:ext cx="8722162" cy="100625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Biết được một số tính từ thể hiện mức độ của đặc điểm, tính chất.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/>
          <p:nvPr/>
        </p:nvGrpSpPr>
        <p:grpSpPr bwMode="auto">
          <a:xfrm>
            <a:off x="695878" y="3219606"/>
            <a:ext cx="10668809" cy="910467"/>
            <a:chOff x="-8052" y="1747250"/>
            <a:chExt cx="8937139" cy="910989"/>
          </a:xfrm>
        </p:grpSpPr>
        <p:sp>
          <p:nvSpPr>
            <p:cNvPr id="13" name="Rectangle 12"/>
            <p:cNvSpPr/>
            <p:nvPr/>
          </p:nvSpPr>
          <p:spPr>
            <a:xfrm>
              <a:off x="657898" y="1747250"/>
              <a:ext cx="8271189" cy="910989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 cách dùng các tính từ biểu thị mức độ của đặc điểm, tính chất.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-8052" y="1914449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3815" y="3154045"/>
            <a:ext cx="4989830" cy="328866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13685" y="1129665"/>
            <a:ext cx="7069455" cy="217868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200" b="1">
                <a:solidFill>
                  <a:srgbClr val="FF0000"/>
                </a:solidFill>
              </a:rPr>
              <a:t>HÌNH THÀNH KIẾN THỨC MỚI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879850" y="1663065"/>
            <a:ext cx="6057900" cy="29235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4800" b="1">
                <a:solidFill>
                  <a:srgbClr val="FF0000"/>
                </a:solidFill>
              </a:rPr>
              <a:t>NHẬN XÉT</a:t>
            </a:r>
          </a:p>
        </p:txBody>
      </p:sp>
      <p:pic>
        <p:nvPicPr>
          <p:cNvPr id="2" name="Picture 1" descr="pp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8444"/>
          <a:stretch>
            <a:fillRect/>
          </a:stretch>
        </p:blipFill>
        <p:spPr>
          <a:xfrm>
            <a:off x="1633220" y="3068955"/>
            <a:ext cx="2997835" cy="32562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603827" y="1270000"/>
            <a:ext cx="954314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1. Đặc điểm của các sự vật được miêu tả trong những câu sau khác nhau như thế nào?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603828" y="2800668"/>
            <a:ext cx="57150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sz="3200" b="1"/>
              <a:t>Tờ giấy này trắng.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b. Tờ giấy này trăng trắng.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b="1"/>
              <a:t>c. Tờ giấy này trắng tinh.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41828" y="703263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I. Nhận xét</a:t>
            </a:r>
            <a:endParaRPr lang="en-US" altLang="en-US" sz="2800" b="1"/>
          </a:p>
        </p:txBody>
      </p:sp>
      <p:sp>
        <p:nvSpPr>
          <p:cNvPr id="2" name="Cloud 1"/>
          <p:cNvSpPr/>
          <p:nvPr/>
        </p:nvSpPr>
        <p:spPr>
          <a:xfrm>
            <a:off x="7526020" y="-35560"/>
            <a:ext cx="4707890" cy="156400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câu văn này đều miêu tả về tờ giấy có đặc điểm </a:t>
            </a:r>
            <a:r>
              <a:rPr lang="vi-VN" alt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giống nhau?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4" grpId="1"/>
      <p:bldP spid="15" grpId="0"/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052012" y="1008380"/>
            <a:ext cx="9543143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1. Đặc điểm của các sự vật được miêu tả trong những câu sau khác nhau như thế nào?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79575" y="3406775"/>
            <a:ext cx="2243455" cy="2676525"/>
          </a:xfrm>
          <a:prstGeom prst="rect">
            <a:avLst/>
          </a:prstGeom>
          <a:solidFill>
            <a:srgbClr val="F9F9F9"/>
          </a:solidFill>
          <a:ln w="6350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lum bright="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2" t="19925" r="10406" b="14619"/>
          <a:stretch>
            <a:fillRect/>
          </a:stretch>
        </p:blipFill>
        <p:spPr bwMode="auto">
          <a:xfrm>
            <a:off x="8543925" y="3408680"/>
            <a:ext cx="2315210" cy="267525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071745" y="3406775"/>
            <a:ext cx="2243455" cy="2676525"/>
          </a:xfrm>
          <a:prstGeom prst="rect">
            <a:avLst/>
          </a:prstGeom>
          <a:solidFill>
            <a:srgbClr val="FDFDFD"/>
          </a:solidFill>
          <a:ln w="6350" algn="ctr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4861560" y="6083300"/>
            <a:ext cx="266446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/>
              <a:t>Tờ giấy này trắng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358900" y="6028690"/>
            <a:ext cx="308483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/>
              <a:t>Tờ giấy này trăng trắng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8289925" y="6028690"/>
            <a:ext cx="294449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/>
              <a:t>Tờ giấy này trắng tinh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283788" y="1838008"/>
            <a:ext cx="57150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eriod"/>
            </a:pPr>
            <a:r>
              <a:rPr lang="en-US" altLang="en-US" b="1"/>
              <a:t>Tờ giấy này trắng.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/>
              <a:t>b. Tờ giấy này trăng trắng.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b="1"/>
              <a:t>c. Tờ giấy này trắng tinh.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841828" y="484188"/>
            <a:ext cx="198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</a:rPr>
              <a:t>I. Nhận xét</a:t>
            </a:r>
            <a:endParaRPr lang="en-US" altLang="en-US" sz="2800" b="1"/>
          </a:p>
        </p:txBody>
      </p:sp>
      <p:sp>
        <p:nvSpPr>
          <p:cNvPr id="4" name="Cloud 3"/>
          <p:cNvSpPr/>
          <p:nvPr/>
        </p:nvSpPr>
        <p:spPr>
          <a:xfrm>
            <a:off x="7526020" y="0"/>
            <a:ext cx="4707890" cy="156400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sz="2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ãy lựa chọn từng câu văn miêu tả phù hợp với mỗi đặc điểm của tờ giấy trên màn hình.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/>
      <p:bldP spid="10" grpId="1"/>
      <p:bldP spid="11" grpId="0"/>
      <p:bldP spid="11" grpId="1"/>
      <p:bldP spid="12" grpId="0"/>
      <p:bldP spid="12" grpId="1"/>
      <p:bldP spid="4" grpId="0" bldLvl="0" animBg="1"/>
      <p:bldP spid="4" grpId="1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2075</Words>
  <Application>Microsoft Office PowerPoint</Application>
  <PresentationFormat>Widescreen</PresentationFormat>
  <Paragraphs>276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Calibri Light</vt:lpstr>
      <vt:lpstr>Garamond</vt:lpstr>
      <vt:lpstr>Tahoma</vt:lpstr>
      <vt:lpstr>Times New Roman</vt:lpstr>
      <vt:lpstr>Wingdings 2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Admin</cp:lastModifiedBy>
  <cp:revision>206</cp:revision>
  <dcterms:created xsi:type="dcterms:W3CDTF">2021-08-04T18:52:00Z</dcterms:created>
  <dcterms:modified xsi:type="dcterms:W3CDTF">2021-11-24T14:52:39Z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FB02A8FA6B7141D294A658A9B39B30B6</vt:lpwstr>
  </property>
  <property fmtid="{D5CDD505-2E9C-101B-9397-08002B2CF9AE}" pid="3" name="KSOProductBuildVer">
    <vt:lpwstr>1033-11.2.0.10382</vt:lpwstr>
  </property>
</Properties>
</file>