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77" r:id="rId5"/>
    <p:sldId id="261" r:id="rId6"/>
    <p:sldId id="275" r:id="rId7"/>
    <p:sldId id="276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aegu" pitchFamily="2" charset="0"/>
      <p:regular r:id="rId14"/>
      <p:bold r:id="rId15"/>
    </p:embeddedFont>
    <p:embeddedFont>
      <p:font typeface="Nunito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l7NEREg3RHQ6vycw7gwhea3P1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17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6517869" y="1209219"/>
            <a:ext cx="11462561" cy="7593360"/>
          </a:xfrm>
          <a:custGeom>
            <a:avLst/>
            <a:gdLst/>
            <a:ahLst/>
            <a:cxnLst/>
            <a:rect l="l" t="t" r="r" b="b"/>
            <a:pathLst>
              <a:path w="7480069" h="3524447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078677"/>
                </a:lnTo>
                <a:lnTo>
                  <a:pt x="0" y="3153607"/>
                </a:lnTo>
                <a:lnTo>
                  <a:pt x="0" y="3238697"/>
                </a:lnTo>
                <a:lnTo>
                  <a:pt x="3641090" y="3238697"/>
                </a:lnTo>
                <a:lnTo>
                  <a:pt x="3759200" y="3524447"/>
                </a:lnTo>
                <a:lnTo>
                  <a:pt x="3877310" y="3238697"/>
                </a:lnTo>
                <a:lnTo>
                  <a:pt x="7480069" y="3238697"/>
                </a:lnTo>
                <a:lnTo>
                  <a:pt x="7480069" y="3153607"/>
                </a:lnTo>
                <a:lnTo>
                  <a:pt x="7480069" y="3078677"/>
                </a:lnTo>
                <a:lnTo>
                  <a:pt x="7480069" y="148590"/>
                </a:lnTo>
                <a:lnTo>
                  <a:pt x="7480069" y="107950"/>
                </a:lnTo>
                <a:lnTo>
                  <a:pt x="74800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1"/>
          <p:cNvSpPr txBox="1"/>
          <p:nvPr/>
        </p:nvSpPr>
        <p:spPr>
          <a:xfrm>
            <a:off x="7378402" y="1834946"/>
            <a:ext cx="9790414" cy="576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văn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giới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thiệu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cuốn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sách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hoặc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phim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hoạt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en-US" sz="7200" b="0" i="0" u="none" strike="noStrike" cap="none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7200" b="0" i="0" u="none" strike="noStrike" cap="none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xem</a:t>
            </a:r>
            <a:endParaRPr sz="7200" b="0" i="0" u="none" strike="noStrike" cap="none" dirty="0">
              <a:solidFill>
                <a:srgbClr val="BB332A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8141013" y="746373"/>
            <a:ext cx="9007212" cy="896160"/>
          </a:xfrm>
          <a:custGeom>
            <a:avLst/>
            <a:gdLst/>
            <a:ahLst/>
            <a:cxnLst/>
            <a:rect l="l" t="t" r="r" b="b"/>
            <a:pathLst>
              <a:path w="60976731" h="6066790" extrusionOk="0">
                <a:moveTo>
                  <a:pt x="1692910" y="0"/>
                </a:moveTo>
                <a:lnTo>
                  <a:pt x="1692910" y="6065520"/>
                </a:lnTo>
                <a:cubicBezTo>
                  <a:pt x="1710690" y="6066790"/>
                  <a:pt x="1728470" y="6066790"/>
                  <a:pt x="1746250" y="6066790"/>
                </a:cubicBezTo>
                <a:lnTo>
                  <a:pt x="59220323" y="6066790"/>
                </a:lnTo>
                <a:lnTo>
                  <a:pt x="59220323" y="0"/>
                </a:lnTo>
                <a:lnTo>
                  <a:pt x="1692910" y="0"/>
                </a:lnTo>
                <a:close/>
                <a:moveTo>
                  <a:pt x="59677523" y="0"/>
                </a:moveTo>
                <a:lnTo>
                  <a:pt x="59220323" y="0"/>
                </a:lnTo>
                <a:lnTo>
                  <a:pt x="59220323" y="6065520"/>
                </a:lnTo>
                <a:lnTo>
                  <a:pt x="59230481" y="6065520"/>
                </a:lnTo>
                <a:cubicBezTo>
                  <a:pt x="59969623" y="6065520"/>
                  <a:pt x="60618588" y="5462270"/>
                  <a:pt x="60671931" y="4725670"/>
                </a:cubicBezTo>
                <a:lnTo>
                  <a:pt x="60922123" y="1338580"/>
                </a:lnTo>
                <a:cubicBezTo>
                  <a:pt x="60976731" y="603250"/>
                  <a:pt x="60416660" y="0"/>
                  <a:pt x="59677523" y="0"/>
                </a:cubicBezTo>
                <a:close/>
                <a:moveTo>
                  <a:pt x="1299210" y="0"/>
                </a:moveTo>
                <a:cubicBezTo>
                  <a:pt x="560070" y="0"/>
                  <a:pt x="0" y="603250"/>
                  <a:pt x="54610" y="1339850"/>
                </a:cubicBezTo>
                <a:lnTo>
                  <a:pt x="304800" y="4726940"/>
                </a:lnTo>
                <a:cubicBezTo>
                  <a:pt x="358140" y="5445760"/>
                  <a:pt x="977900" y="6037580"/>
                  <a:pt x="1694180" y="6065520"/>
                </a:cubicBezTo>
                <a:lnTo>
                  <a:pt x="1694180" y="0"/>
                </a:lnTo>
                <a:lnTo>
                  <a:pt x="1299210" y="0"/>
                </a:lnTo>
                <a:close/>
              </a:path>
            </a:pathLst>
          </a:custGeom>
          <a:solidFill>
            <a:srgbClr val="6A9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9144000" y="764848"/>
            <a:ext cx="7540468" cy="78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TẬP LÀM VĂN</a:t>
            </a:r>
            <a:endParaRPr sz="4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145166" y="7511361"/>
            <a:ext cx="7997668" cy="93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65928"/>
                </a:solidFill>
                <a:latin typeface="Gaegu"/>
                <a:ea typeface="Gaegu"/>
                <a:cs typeface="Gaegu"/>
                <a:sym typeface="Gaegu"/>
              </a:rPr>
              <a:t>Trang 12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l="5444" b="31324"/>
          <a:stretch/>
        </p:blipFill>
        <p:spPr>
          <a:xfrm>
            <a:off x="-178714" y="7498152"/>
            <a:ext cx="18742690" cy="277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6022" y="3779519"/>
            <a:ext cx="7362380" cy="614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2943225" y="840543"/>
            <a:ext cx="124015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D1581F"/>
                </a:solidFill>
                <a:latin typeface="Arial"/>
                <a:ea typeface="Arial"/>
                <a:cs typeface="Arial"/>
                <a:sym typeface="Arial"/>
              </a:rPr>
              <a:t>Mục tiêu bài học</a:t>
            </a:r>
            <a:endParaRPr sz="7200" b="0" i="0" u="none" strike="noStrike" cap="none">
              <a:solidFill>
                <a:srgbClr val="D158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669" y="5648930"/>
            <a:ext cx="1124198" cy="112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8040599" y="5648930"/>
            <a:ext cx="762913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4000" b="0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tỏ</a:t>
            </a:r>
            <a:r>
              <a:rPr lang="en-US" sz="4000" b="0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suy</a:t>
            </a:r>
            <a:r>
              <a:rPr lang="en-US" sz="4000" b="0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nghĩ</a:t>
            </a:r>
            <a:r>
              <a:rPr lang="en-US" sz="4000" b="0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b="0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tình</a:t>
            </a:r>
            <a:r>
              <a:rPr lang="en-US" sz="4000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-US" sz="4000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4000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-US" sz="4000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4000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nhân</a:t>
            </a:r>
            <a:r>
              <a:rPr lang="en-US" sz="4000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vật</a:t>
            </a:r>
            <a:r>
              <a:rPr lang="en-US" sz="4000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endParaRPr sz="4000" b="0" i="0" u="none" strike="noStrike" cap="none" dirty="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669" y="3221780"/>
            <a:ext cx="1124198" cy="112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8040599" y="2961582"/>
            <a:ext cx="8193074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dirty="0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BB33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endParaRPr lang="en-US" sz="4000" dirty="0">
              <a:solidFill>
                <a:srgbClr val="BB33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37419" y="9107373"/>
            <a:ext cx="1221881" cy="91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46986" y="9469457"/>
            <a:ext cx="1829867" cy="28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233673" y="207474"/>
            <a:ext cx="1847769" cy="190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8">
            <a:alphaModFix/>
          </a:blip>
          <a:srcRect l="26329"/>
          <a:stretch/>
        </p:blipFill>
        <p:spPr>
          <a:xfrm>
            <a:off x="0" y="707633"/>
            <a:ext cx="1779256" cy="162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86752" y="1316786"/>
            <a:ext cx="1185009" cy="67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955850">
            <a:off x="-620510" y="-691459"/>
            <a:ext cx="2344257" cy="180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14635392" y="6919619"/>
            <a:ext cx="3968392" cy="414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332406">
            <a:off x="415646" y="8880666"/>
            <a:ext cx="3579719" cy="194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895624" y="8171876"/>
            <a:ext cx="3101130" cy="283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849466" y="2877294"/>
            <a:ext cx="5532202" cy="6904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-365717" y="8935481"/>
            <a:ext cx="19019431" cy="229312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6A9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31185">
            <a:off x="2609696" y="9550083"/>
            <a:ext cx="2247711" cy="35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983" y="9258300"/>
            <a:ext cx="905913" cy="68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5">
            <a:alphaModFix/>
          </a:blip>
          <a:srcRect b="19771"/>
          <a:stretch/>
        </p:blipFill>
        <p:spPr>
          <a:xfrm flipH="1">
            <a:off x="10671101" y="7844978"/>
            <a:ext cx="1621126" cy="246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98682" y="9474962"/>
            <a:ext cx="808463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91814" y="8835180"/>
            <a:ext cx="1296186" cy="110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450475">
            <a:off x="16619157" y="-49681"/>
            <a:ext cx="2723078" cy="21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492410" flipH="1">
            <a:off x="-1012494" y="-93081"/>
            <a:ext cx="2723078" cy="21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9">
            <a:alphaModFix/>
          </a:blip>
          <a:srcRect t="11764"/>
          <a:stretch/>
        </p:blipFill>
        <p:spPr>
          <a:xfrm>
            <a:off x="208919" y="7610252"/>
            <a:ext cx="1639562" cy="101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063039" y="5243007"/>
            <a:ext cx="425302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"/>
          <p:cNvSpPr/>
          <p:nvPr/>
        </p:nvSpPr>
        <p:spPr>
          <a:xfrm>
            <a:off x="6258799" y="2091311"/>
            <a:ext cx="6522826" cy="131722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65928"/>
                </a:solidFill>
                <a:latin typeface="Arial"/>
                <a:ea typeface="Arial"/>
                <a:cs typeface="Arial"/>
                <a:sym typeface="Arial"/>
              </a:rPr>
              <a:t>BỐ CỤC</a:t>
            </a:r>
            <a:endParaRPr sz="5400" b="1" i="0" u="none" strike="noStrike" cap="none">
              <a:solidFill>
                <a:srgbClr val="0659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1082389" y="5782789"/>
            <a:ext cx="4388425" cy="1317224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Mở bài</a:t>
            </a:r>
            <a:endParaRPr sz="5400" b="1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7073264" y="5782789"/>
            <a:ext cx="4388425" cy="1317224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Thân bài</a:t>
            </a:r>
            <a:endParaRPr sz="5400" b="1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2892957" y="5761664"/>
            <a:ext cx="4388425" cy="1317224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Kết bài</a:t>
            </a:r>
            <a:endParaRPr sz="5400" b="1" i="0" u="none" strike="noStrike" cap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5"/>
          <p:cNvCxnSpPr/>
          <p:nvPr/>
        </p:nvCxnSpPr>
        <p:spPr>
          <a:xfrm flipH="1">
            <a:off x="3561425" y="3400717"/>
            <a:ext cx="5984665" cy="225324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8" name="Google Shape;188;p5"/>
          <p:cNvCxnSpPr/>
          <p:nvPr/>
        </p:nvCxnSpPr>
        <p:spPr>
          <a:xfrm>
            <a:off x="9546089" y="3408123"/>
            <a:ext cx="0" cy="2462119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9" name="Google Shape;189;p5"/>
          <p:cNvCxnSpPr/>
          <p:nvPr/>
        </p:nvCxnSpPr>
        <p:spPr>
          <a:xfrm>
            <a:off x="9522711" y="3408123"/>
            <a:ext cx="5984665" cy="225324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4;p5">
            <a:extLst>
              <a:ext uri="{FF2B5EF4-FFF2-40B4-BE49-F238E27FC236}">
                <a16:creationId xmlns:a16="http://schemas.microsoft.com/office/drawing/2014/main" id="{79EA7C72-B784-4647-B4FA-3F0BE9FD0662}"/>
              </a:ext>
            </a:extLst>
          </p:cNvPr>
          <p:cNvSpPr/>
          <p:nvPr/>
        </p:nvSpPr>
        <p:spPr>
          <a:xfrm>
            <a:off x="4069775" y="472740"/>
            <a:ext cx="4388425" cy="1317224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Mở</a:t>
            </a:r>
            <a:r>
              <a:rPr lang="en-US" sz="5400" b="1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endParaRPr sz="5400" b="1" i="0" u="none" strike="noStrike" cap="none" dirty="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4;p5">
            <a:extLst>
              <a:ext uri="{FF2B5EF4-FFF2-40B4-BE49-F238E27FC236}">
                <a16:creationId xmlns:a16="http://schemas.microsoft.com/office/drawing/2014/main" id="{F6BFFA8A-2E50-497A-AAB2-74C49928DA64}"/>
              </a:ext>
            </a:extLst>
          </p:cNvPr>
          <p:cNvSpPr/>
          <p:nvPr/>
        </p:nvSpPr>
        <p:spPr>
          <a:xfrm>
            <a:off x="10897295" y="609900"/>
            <a:ext cx="7207825" cy="1645620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Giới</a:t>
            </a:r>
            <a:r>
              <a:rPr lang="en-US" sz="5400" b="1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thiệu</a:t>
            </a:r>
            <a:r>
              <a:rPr lang="en-US" sz="5400" b="1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5400" b="1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nhân</a:t>
            </a:r>
            <a:r>
              <a:rPr lang="en-US" sz="5400" b="1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vật</a:t>
            </a:r>
            <a:r>
              <a:rPr lang="en-US" sz="5400" b="1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định</a:t>
            </a:r>
            <a:r>
              <a:rPr lang="en-US" sz="5400" b="1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tả</a:t>
            </a:r>
            <a:endParaRPr sz="5400" b="1" i="0" u="none" strike="noStrike" cap="none" dirty="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4;p5">
            <a:extLst>
              <a:ext uri="{FF2B5EF4-FFF2-40B4-BE49-F238E27FC236}">
                <a16:creationId xmlns:a16="http://schemas.microsoft.com/office/drawing/2014/main" id="{8514BB7A-C1E7-4D91-8362-42840CB55A82}"/>
              </a:ext>
            </a:extLst>
          </p:cNvPr>
          <p:cNvSpPr/>
          <p:nvPr/>
        </p:nvSpPr>
        <p:spPr>
          <a:xfrm>
            <a:off x="10897292" y="2881548"/>
            <a:ext cx="7207825" cy="1033945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5400" b="1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dáng</a:t>
            </a:r>
            <a:endParaRPr sz="5400" b="1" i="0" u="none" strike="noStrike" cap="none" dirty="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4;p5">
            <a:extLst>
              <a:ext uri="{FF2B5EF4-FFF2-40B4-BE49-F238E27FC236}">
                <a16:creationId xmlns:a16="http://schemas.microsoft.com/office/drawing/2014/main" id="{895FF95D-3E90-440A-962B-787491D4791F}"/>
              </a:ext>
            </a:extLst>
          </p:cNvPr>
          <p:cNvSpPr/>
          <p:nvPr/>
        </p:nvSpPr>
        <p:spPr>
          <a:xfrm>
            <a:off x="10897292" y="4071454"/>
            <a:ext cx="7207825" cy="1033945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5400" b="1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chỉ</a:t>
            </a:r>
            <a:r>
              <a:rPr lang="en-US" sz="5400" b="1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hành</a:t>
            </a:r>
            <a:r>
              <a:rPr lang="en-US" sz="5400" b="1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endParaRPr sz="5400" b="1" i="0" u="none" strike="noStrike" cap="none" dirty="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4;p5">
            <a:extLst>
              <a:ext uri="{FF2B5EF4-FFF2-40B4-BE49-F238E27FC236}">
                <a16:creationId xmlns:a16="http://schemas.microsoft.com/office/drawing/2014/main" id="{471BB675-C367-41FB-AC6B-35D3108B6D25}"/>
              </a:ext>
            </a:extLst>
          </p:cNvPr>
          <p:cNvSpPr/>
          <p:nvPr/>
        </p:nvSpPr>
        <p:spPr>
          <a:xfrm>
            <a:off x="10897292" y="5228506"/>
            <a:ext cx="7207825" cy="1033945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5400" b="1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endParaRPr sz="5400" b="1" i="0" u="none" strike="noStrike" cap="none" dirty="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84;p5">
            <a:extLst>
              <a:ext uri="{FF2B5EF4-FFF2-40B4-BE49-F238E27FC236}">
                <a16:creationId xmlns:a16="http://schemas.microsoft.com/office/drawing/2014/main" id="{BE8DC0C1-0206-455A-9114-160A4D163A53}"/>
              </a:ext>
            </a:extLst>
          </p:cNvPr>
          <p:cNvSpPr/>
          <p:nvPr/>
        </p:nvSpPr>
        <p:spPr>
          <a:xfrm>
            <a:off x="10897292" y="6385558"/>
            <a:ext cx="7207825" cy="1033945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Ngôn</a:t>
            </a:r>
            <a:r>
              <a:rPr lang="en-US" sz="5400" b="1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ngữ</a:t>
            </a:r>
            <a:endParaRPr sz="5400" b="1" i="0" u="none" strike="noStrike" cap="none" dirty="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84;p5">
            <a:extLst>
              <a:ext uri="{FF2B5EF4-FFF2-40B4-BE49-F238E27FC236}">
                <a16:creationId xmlns:a16="http://schemas.microsoft.com/office/drawing/2014/main" id="{B2B996F9-3E1A-4569-AAFD-A736C6EBF54D}"/>
              </a:ext>
            </a:extLst>
          </p:cNvPr>
          <p:cNvSpPr/>
          <p:nvPr/>
        </p:nvSpPr>
        <p:spPr>
          <a:xfrm>
            <a:off x="10897291" y="8031480"/>
            <a:ext cx="7207825" cy="1645620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lang="en-US" sz="5400" b="1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-US" sz="5400" b="1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nghĩ</a:t>
            </a:r>
            <a:r>
              <a:rPr lang="en-US" sz="5400" b="1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5400" b="1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-US" sz="5400" b="1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5400" b="1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nhân</a:t>
            </a:r>
            <a:r>
              <a:rPr lang="en-US" sz="5400" b="1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vật</a:t>
            </a:r>
            <a:endParaRPr sz="5400" b="1" i="0" u="none" strike="noStrike" cap="none" dirty="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187;p5">
            <a:extLst>
              <a:ext uri="{FF2B5EF4-FFF2-40B4-BE49-F238E27FC236}">
                <a16:creationId xmlns:a16="http://schemas.microsoft.com/office/drawing/2014/main" id="{DCE9EA6A-3176-4C92-90D8-9C67E5925114}"/>
              </a:ext>
            </a:extLst>
          </p:cNvPr>
          <p:cNvCxnSpPr>
            <a:cxnSpLocks/>
          </p:cNvCxnSpPr>
          <p:nvPr/>
        </p:nvCxnSpPr>
        <p:spPr>
          <a:xfrm flipV="1">
            <a:off x="2372692" y="1854132"/>
            <a:ext cx="2356456" cy="2088632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" name="Google Shape;187;p5">
            <a:extLst>
              <a:ext uri="{FF2B5EF4-FFF2-40B4-BE49-F238E27FC236}">
                <a16:creationId xmlns:a16="http://schemas.microsoft.com/office/drawing/2014/main" id="{225E635A-D8DA-46C3-B014-B5439FF21BA9}"/>
              </a:ext>
            </a:extLst>
          </p:cNvPr>
          <p:cNvCxnSpPr>
            <a:cxnSpLocks/>
          </p:cNvCxnSpPr>
          <p:nvPr/>
        </p:nvCxnSpPr>
        <p:spPr>
          <a:xfrm>
            <a:off x="2164080" y="5038802"/>
            <a:ext cx="2211703" cy="3394066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187;p5">
            <a:extLst>
              <a:ext uri="{FF2B5EF4-FFF2-40B4-BE49-F238E27FC236}">
                <a16:creationId xmlns:a16="http://schemas.microsoft.com/office/drawing/2014/main" id="{F59AD60E-DEF4-4E61-9867-5840CC1617B0}"/>
              </a:ext>
            </a:extLst>
          </p:cNvPr>
          <p:cNvCxnSpPr>
            <a:cxnSpLocks/>
          </p:cNvCxnSpPr>
          <p:nvPr/>
        </p:nvCxnSpPr>
        <p:spPr>
          <a:xfrm flipV="1">
            <a:off x="2953961" y="4426615"/>
            <a:ext cx="1421822" cy="64168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Google Shape;183;p5">
            <a:extLst>
              <a:ext uri="{FF2B5EF4-FFF2-40B4-BE49-F238E27FC236}">
                <a16:creationId xmlns:a16="http://schemas.microsoft.com/office/drawing/2014/main" id="{2A2842D2-1891-4DF7-A8A3-FA1B73D382B8}"/>
              </a:ext>
            </a:extLst>
          </p:cNvPr>
          <p:cNvSpPr/>
          <p:nvPr/>
        </p:nvSpPr>
        <p:spPr>
          <a:xfrm>
            <a:off x="315199" y="3915493"/>
            <a:ext cx="3235721" cy="112330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65928"/>
                </a:solidFill>
                <a:latin typeface="Arial"/>
                <a:ea typeface="Arial"/>
                <a:cs typeface="Arial"/>
                <a:sym typeface="Arial"/>
              </a:rPr>
              <a:t>BỐ CỤC</a:t>
            </a:r>
            <a:endParaRPr sz="5400" b="1" i="0" u="none" strike="noStrike" cap="none" dirty="0">
              <a:solidFill>
                <a:srgbClr val="0659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187;p5">
            <a:extLst>
              <a:ext uri="{FF2B5EF4-FFF2-40B4-BE49-F238E27FC236}">
                <a16:creationId xmlns:a16="http://schemas.microsoft.com/office/drawing/2014/main" id="{1F75CF1F-5897-4522-A1B3-E68F01D2AD26}"/>
              </a:ext>
            </a:extLst>
          </p:cNvPr>
          <p:cNvCxnSpPr>
            <a:cxnSpLocks/>
          </p:cNvCxnSpPr>
          <p:nvPr/>
        </p:nvCxnSpPr>
        <p:spPr>
          <a:xfrm>
            <a:off x="8458200" y="1432710"/>
            <a:ext cx="2439091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" name="Google Shape;187;p5">
            <a:extLst>
              <a:ext uri="{FF2B5EF4-FFF2-40B4-BE49-F238E27FC236}">
                <a16:creationId xmlns:a16="http://schemas.microsoft.com/office/drawing/2014/main" id="{C9C94383-5773-40CF-9DD6-29B5A4C1ABC1}"/>
              </a:ext>
            </a:extLst>
          </p:cNvPr>
          <p:cNvCxnSpPr>
            <a:cxnSpLocks/>
          </p:cNvCxnSpPr>
          <p:nvPr/>
        </p:nvCxnSpPr>
        <p:spPr>
          <a:xfrm flipV="1">
            <a:off x="8764208" y="3215790"/>
            <a:ext cx="2133083" cy="105141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" name="Google Shape;187;p5">
            <a:extLst>
              <a:ext uri="{FF2B5EF4-FFF2-40B4-BE49-F238E27FC236}">
                <a16:creationId xmlns:a16="http://schemas.microsoft.com/office/drawing/2014/main" id="{E6926115-EC8C-45A6-984D-C8A34EAB0DF6}"/>
              </a:ext>
            </a:extLst>
          </p:cNvPr>
          <p:cNvCxnSpPr>
            <a:cxnSpLocks/>
          </p:cNvCxnSpPr>
          <p:nvPr/>
        </p:nvCxnSpPr>
        <p:spPr>
          <a:xfrm>
            <a:off x="8580120" y="4588426"/>
            <a:ext cx="2317171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" name="Google Shape;187;p5">
            <a:extLst>
              <a:ext uri="{FF2B5EF4-FFF2-40B4-BE49-F238E27FC236}">
                <a16:creationId xmlns:a16="http://schemas.microsoft.com/office/drawing/2014/main" id="{0B8A20C3-89F1-448D-BCA1-B48437C5A3B2}"/>
              </a:ext>
            </a:extLst>
          </p:cNvPr>
          <p:cNvCxnSpPr>
            <a:cxnSpLocks/>
          </p:cNvCxnSpPr>
          <p:nvPr/>
        </p:nvCxnSpPr>
        <p:spPr>
          <a:xfrm>
            <a:off x="8580120" y="4770120"/>
            <a:ext cx="2317171" cy="916503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" name="Google Shape;187;p5">
            <a:extLst>
              <a:ext uri="{FF2B5EF4-FFF2-40B4-BE49-F238E27FC236}">
                <a16:creationId xmlns:a16="http://schemas.microsoft.com/office/drawing/2014/main" id="{2EC2F25E-7C31-4C10-BA7F-3479EBED053F}"/>
              </a:ext>
            </a:extLst>
          </p:cNvPr>
          <p:cNvCxnSpPr>
            <a:cxnSpLocks/>
          </p:cNvCxnSpPr>
          <p:nvPr/>
        </p:nvCxnSpPr>
        <p:spPr>
          <a:xfrm>
            <a:off x="8062651" y="8808570"/>
            <a:ext cx="283464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" name="Google Shape;187;p5">
            <a:extLst>
              <a:ext uri="{FF2B5EF4-FFF2-40B4-BE49-F238E27FC236}">
                <a16:creationId xmlns:a16="http://schemas.microsoft.com/office/drawing/2014/main" id="{69988A38-F46A-45C3-ACBF-643266B27975}"/>
              </a:ext>
            </a:extLst>
          </p:cNvPr>
          <p:cNvCxnSpPr>
            <a:cxnSpLocks/>
          </p:cNvCxnSpPr>
          <p:nvPr/>
        </p:nvCxnSpPr>
        <p:spPr>
          <a:xfrm>
            <a:off x="8580120" y="5143500"/>
            <a:ext cx="2317171" cy="175903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" name="Google Shape;185;p5">
            <a:extLst>
              <a:ext uri="{FF2B5EF4-FFF2-40B4-BE49-F238E27FC236}">
                <a16:creationId xmlns:a16="http://schemas.microsoft.com/office/drawing/2014/main" id="{D67895D1-8417-465F-8186-BC21F50ACFB3}"/>
              </a:ext>
            </a:extLst>
          </p:cNvPr>
          <p:cNvSpPr/>
          <p:nvPr/>
        </p:nvSpPr>
        <p:spPr>
          <a:xfrm>
            <a:off x="4375783" y="3915493"/>
            <a:ext cx="4388425" cy="1317224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Thân</a:t>
            </a:r>
            <a:r>
              <a:rPr lang="en-US" sz="5400" b="1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endParaRPr sz="5400" b="1" i="0" u="none" strike="noStrike" cap="none" dirty="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6;p5">
            <a:extLst>
              <a:ext uri="{FF2B5EF4-FFF2-40B4-BE49-F238E27FC236}">
                <a16:creationId xmlns:a16="http://schemas.microsoft.com/office/drawing/2014/main" id="{29759346-D994-4C48-BDFD-8416863F292D}"/>
              </a:ext>
            </a:extLst>
          </p:cNvPr>
          <p:cNvSpPr/>
          <p:nvPr/>
        </p:nvSpPr>
        <p:spPr>
          <a:xfrm>
            <a:off x="4375783" y="7956224"/>
            <a:ext cx="4388425" cy="1317224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5400" b="1" i="0" u="none" strike="noStrike" cap="none" dirty="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endParaRPr sz="5400" b="1" i="0" u="none" strike="noStrike" cap="none" dirty="0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83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1143000" y="2400300"/>
            <a:ext cx="7468692" cy="6355749"/>
          </a:xfrm>
          <a:custGeom>
            <a:avLst/>
            <a:gdLst/>
            <a:ahLst/>
            <a:cxnLst/>
            <a:rect l="l" t="t" r="r" b="b"/>
            <a:pathLst>
              <a:path w="7687971" h="4048338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602568"/>
                </a:lnTo>
                <a:lnTo>
                  <a:pt x="0" y="3677498"/>
                </a:lnTo>
                <a:lnTo>
                  <a:pt x="0" y="3762588"/>
                </a:lnTo>
                <a:lnTo>
                  <a:pt x="3641090" y="3762588"/>
                </a:lnTo>
                <a:lnTo>
                  <a:pt x="3759200" y="4048338"/>
                </a:lnTo>
                <a:lnTo>
                  <a:pt x="3877310" y="3762588"/>
                </a:lnTo>
                <a:lnTo>
                  <a:pt x="7687971" y="3762588"/>
                </a:lnTo>
                <a:lnTo>
                  <a:pt x="7687971" y="3677498"/>
                </a:lnTo>
                <a:lnTo>
                  <a:pt x="7687971" y="3602568"/>
                </a:lnTo>
                <a:lnTo>
                  <a:pt x="7687971" y="148590"/>
                </a:lnTo>
                <a:lnTo>
                  <a:pt x="7687971" y="107950"/>
                </a:lnTo>
                <a:lnTo>
                  <a:pt x="768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5" name="Google Shape;195;p6"/>
          <p:cNvSpPr/>
          <p:nvPr/>
        </p:nvSpPr>
        <p:spPr>
          <a:xfrm>
            <a:off x="9296400" y="2333963"/>
            <a:ext cx="8229600" cy="6422086"/>
          </a:xfrm>
          <a:custGeom>
            <a:avLst/>
            <a:gdLst/>
            <a:ahLst/>
            <a:cxnLst/>
            <a:rect l="l" t="t" r="r" b="b"/>
            <a:pathLst>
              <a:path w="7687971" h="4048338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3602568"/>
                </a:lnTo>
                <a:lnTo>
                  <a:pt x="0" y="3677498"/>
                </a:lnTo>
                <a:lnTo>
                  <a:pt x="0" y="3762588"/>
                </a:lnTo>
                <a:lnTo>
                  <a:pt x="3641090" y="3762588"/>
                </a:lnTo>
                <a:lnTo>
                  <a:pt x="3759200" y="4048338"/>
                </a:lnTo>
                <a:lnTo>
                  <a:pt x="3877310" y="3762588"/>
                </a:lnTo>
                <a:lnTo>
                  <a:pt x="7687971" y="3762588"/>
                </a:lnTo>
                <a:lnTo>
                  <a:pt x="7687971" y="3677498"/>
                </a:lnTo>
                <a:lnTo>
                  <a:pt x="7687971" y="3602568"/>
                </a:lnTo>
                <a:lnTo>
                  <a:pt x="7687971" y="148590"/>
                </a:lnTo>
                <a:lnTo>
                  <a:pt x="7687971" y="107950"/>
                </a:lnTo>
                <a:lnTo>
                  <a:pt x="768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4214" y="179293"/>
            <a:ext cx="2630171" cy="120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4">
            <a:alphaModFix/>
          </a:blip>
          <a:srcRect l="482" r="559" b="36052"/>
          <a:stretch/>
        </p:blipFill>
        <p:spPr>
          <a:xfrm>
            <a:off x="0" y="8935342"/>
            <a:ext cx="18288000" cy="135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89615" y="0"/>
            <a:ext cx="3802269" cy="156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737" y="7915996"/>
            <a:ext cx="2785320" cy="237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/>
          <p:cNvPicPr preferRelativeResize="0"/>
          <p:nvPr/>
        </p:nvPicPr>
        <p:blipFill rotWithShape="1">
          <a:blip r:embed="rId7">
            <a:alphaModFix/>
          </a:blip>
          <a:srcRect b="7007"/>
          <a:stretch/>
        </p:blipFill>
        <p:spPr>
          <a:xfrm>
            <a:off x="15825856" y="8184914"/>
            <a:ext cx="2659408" cy="210208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/>
          <p:nvPr/>
        </p:nvSpPr>
        <p:spPr>
          <a:xfrm>
            <a:off x="1383825" y="4654988"/>
            <a:ext cx="719035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bố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cục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văn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tả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chính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tả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sạch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6"/>
          <p:cNvPicPr preferRelativeResize="0"/>
          <p:nvPr/>
        </p:nvPicPr>
        <p:blipFill rotWithShape="1">
          <a:blip r:embed="rId8">
            <a:alphaModFix/>
          </a:blip>
          <a:srcRect b="77966"/>
          <a:stretch/>
        </p:blipFill>
        <p:spPr>
          <a:xfrm rot="10800000" flipH="1">
            <a:off x="2506013" y="3366877"/>
            <a:ext cx="4624325" cy="6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6"/>
          <p:cNvPicPr preferRelativeResize="0"/>
          <p:nvPr/>
        </p:nvPicPr>
        <p:blipFill rotWithShape="1">
          <a:blip r:embed="rId8">
            <a:alphaModFix/>
          </a:blip>
          <a:srcRect b="77966"/>
          <a:stretch/>
        </p:blipFill>
        <p:spPr>
          <a:xfrm>
            <a:off x="11048202" y="3340794"/>
            <a:ext cx="4851240" cy="6478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"/>
          <p:cNvSpPr/>
          <p:nvPr/>
        </p:nvSpPr>
        <p:spPr>
          <a:xfrm>
            <a:off x="3557113" y="2563848"/>
            <a:ext cx="264046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Hình thức </a:t>
            </a:r>
            <a:endParaRPr sz="44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12573000" y="2525891"/>
            <a:ext cx="24304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Nội dung </a:t>
            </a:r>
            <a:endParaRPr sz="44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9663822" y="3752103"/>
            <a:ext cx="762000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Đúng yêu cầu đề bài 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Thể hiện khả năng quan sát và chọn lọc đặc điểm miêu tả đặc sắc, phù hợp 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Diễn đạt mạch lạc, lối viết giàu cảm xúc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1818525" y="758612"/>
            <a:ext cx="13992091" cy="89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Tiêu chí đánh giá </a:t>
            </a:r>
            <a:endParaRPr sz="8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"/>
          <p:cNvSpPr txBox="1"/>
          <p:nvPr/>
        </p:nvSpPr>
        <p:spPr>
          <a:xfrm>
            <a:off x="1662325" y="2226424"/>
            <a:ext cx="1496335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u="none">
                <a:solidFill>
                  <a:srgbClr val="D1581F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 sz="7200" u="none">
              <a:solidFill>
                <a:srgbClr val="D158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0"/>
          <p:cNvSpPr/>
          <p:nvPr/>
        </p:nvSpPr>
        <p:spPr>
          <a:xfrm rot="5400000">
            <a:off x="12929053" y="3288652"/>
            <a:ext cx="3217059" cy="5339273"/>
          </a:xfrm>
          <a:custGeom>
            <a:avLst/>
            <a:gdLst/>
            <a:ahLst/>
            <a:cxnLst/>
            <a:rect l="l" t="t" r="r" b="b"/>
            <a:pathLst>
              <a:path w="7480069" h="8374575" extrusionOk="0">
                <a:moveTo>
                  <a:pt x="0" y="0"/>
                </a:moveTo>
                <a:lnTo>
                  <a:pt x="0" y="107950"/>
                </a:lnTo>
                <a:lnTo>
                  <a:pt x="0" y="148590"/>
                </a:lnTo>
                <a:lnTo>
                  <a:pt x="0" y="7928805"/>
                </a:lnTo>
                <a:lnTo>
                  <a:pt x="0" y="8003734"/>
                </a:lnTo>
                <a:lnTo>
                  <a:pt x="0" y="8088825"/>
                </a:lnTo>
                <a:lnTo>
                  <a:pt x="3641090" y="8088825"/>
                </a:lnTo>
                <a:lnTo>
                  <a:pt x="3759200" y="8374575"/>
                </a:lnTo>
                <a:lnTo>
                  <a:pt x="3877310" y="8088825"/>
                </a:lnTo>
                <a:lnTo>
                  <a:pt x="7480069" y="8088825"/>
                </a:lnTo>
                <a:lnTo>
                  <a:pt x="7480069" y="8003734"/>
                </a:lnTo>
                <a:lnTo>
                  <a:pt x="7480069" y="7928805"/>
                </a:lnTo>
                <a:lnTo>
                  <a:pt x="7480069" y="148590"/>
                </a:lnTo>
                <a:lnTo>
                  <a:pt x="7480069" y="107950"/>
                </a:lnTo>
                <a:lnTo>
                  <a:pt x="74800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3" name="Google Shape;453;p20"/>
          <p:cNvSpPr txBox="1"/>
          <p:nvPr/>
        </p:nvSpPr>
        <p:spPr>
          <a:xfrm>
            <a:off x="12454091" y="5295900"/>
            <a:ext cx="4432442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65928"/>
                </a:solidFill>
                <a:latin typeface="Calibri"/>
                <a:ea typeface="Calibri"/>
                <a:cs typeface="Calibri"/>
                <a:sym typeface="Calibri"/>
              </a:rPr>
              <a:t>- Chuẩn bị bài sau: Ôn tập về tả cây cối</a:t>
            </a:r>
            <a:endParaRPr sz="3600" u="none">
              <a:solidFill>
                <a:srgbClr val="065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20"/>
          <p:cNvPicPr preferRelativeResize="0"/>
          <p:nvPr/>
        </p:nvPicPr>
        <p:blipFill rotWithShape="1">
          <a:blip r:embed="rId3">
            <a:alphaModFix/>
          </a:blip>
          <a:srcRect l="482" r="559" b="36052"/>
          <a:stretch/>
        </p:blipFill>
        <p:spPr>
          <a:xfrm>
            <a:off x="0" y="8935342"/>
            <a:ext cx="18288000" cy="135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0"/>
          <p:cNvPicPr preferRelativeResize="0"/>
          <p:nvPr/>
        </p:nvPicPr>
        <p:blipFill rotWithShape="1">
          <a:blip r:embed="rId4">
            <a:alphaModFix/>
          </a:blip>
          <a:srcRect b="57300"/>
          <a:stretch/>
        </p:blipFill>
        <p:spPr>
          <a:xfrm rot="10800000">
            <a:off x="7697431" y="0"/>
            <a:ext cx="2893137" cy="168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95945" flipH="1">
            <a:off x="5182663" y="168655"/>
            <a:ext cx="1932077" cy="150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0"/>
          <p:cNvPicPr preferRelativeResize="0"/>
          <p:nvPr/>
        </p:nvPicPr>
        <p:blipFill rotWithShape="1">
          <a:blip r:embed="rId6">
            <a:alphaModFix/>
          </a:blip>
          <a:srcRect r="15852"/>
          <a:stretch/>
        </p:blipFill>
        <p:spPr>
          <a:xfrm rot="6624818">
            <a:off x="-452630" y="669378"/>
            <a:ext cx="3355240" cy="238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2840" y="-349765"/>
            <a:ext cx="1163084" cy="20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3797326" y="-349765"/>
            <a:ext cx="1163084" cy="20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95945" flipH="1">
            <a:off x="11321540" y="168655"/>
            <a:ext cx="1932077" cy="150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0"/>
          <p:cNvPicPr preferRelativeResize="0"/>
          <p:nvPr/>
        </p:nvPicPr>
        <p:blipFill rotWithShape="1">
          <a:blip r:embed="rId6">
            <a:alphaModFix/>
          </a:blip>
          <a:srcRect r="15852"/>
          <a:stretch/>
        </p:blipFill>
        <p:spPr>
          <a:xfrm rot="-6571224" flipH="1">
            <a:off x="15403630" y="677901"/>
            <a:ext cx="3355240" cy="238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3107" y="2832884"/>
            <a:ext cx="7772400" cy="7690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8940" y="700099"/>
            <a:ext cx="14944513" cy="78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084" y="5588679"/>
            <a:ext cx="2263713" cy="396273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1"/>
          <p:cNvSpPr txBox="1"/>
          <p:nvPr/>
        </p:nvSpPr>
        <p:spPr>
          <a:xfrm>
            <a:off x="3967328" y="2541742"/>
            <a:ext cx="10353339" cy="31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u="none">
                <a:solidFill>
                  <a:srgbClr val="BB332A"/>
                </a:solidFill>
                <a:latin typeface="Nunito"/>
                <a:ea typeface="Nunito"/>
                <a:cs typeface="Nunito"/>
                <a:sym typeface="Nunito"/>
              </a:rPr>
              <a:t>Chào tạm biệt và hẹn gặp lại</a:t>
            </a:r>
            <a:endParaRPr sz="10000" b="1" u="none">
              <a:solidFill>
                <a:srgbClr val="BB332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2" name="Google Shape;472;p21"/>
          <p:cNvSpPr/>
          <p:nvPr/>
        </p:nvSpPr>
        <p:spPr>
          <a:xfrm>
            <a:off x="-365717" y="8935481"/>
            <a:ext cx="19019431" cy="229312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6A9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3" name="Google Shape;473;p21"/>
          <p:cNvPicPr preferRelativeResize="0"/>
          <p:nvPr/>
        </p:nvPicPr>
        <p:blipFill rotWithShape="1">
          <a:blip r:embed="rId5">
            <a:alphaModFix/>
          </a:blip>
          <a:srcRect r="2332" b="3052"/>
          <a:stretch/>
        </p:blipFill>
        <p:spPr>
          <a:xfrm>
            <a:off x="14497719" y="8335273"/>
            <a:ext cx="3790281" cy="195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1"/>
          <p:cNvPicPr preferRelativeResize="0"/>
          <p:nvPr/>
        </p:nvPicPr>
        <p:blipFill rotWithShape="1">
          <a:blip r:embed="rId5">
            <a:alphaModFix/>
          </a:blip>
          <a:srcRect l="2333" b="3052"/>
          <a:stretch/>
        </p:blipFill>
        <p:spPr>
          <a:xfrm>
            <a:off x="0" y="8335273"/>
            <a:ext cx="3790281" cy="195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1"/>
          <p:cNvPicPr preferRelativeResize="0"/>
          <p:nvPr/>
        </p:nvPicPr>
        <p:blipFill rotWithShape="1">
          <a:blip r:embed="rId6">
            <a:alphaModFix/>
          </a:blip>
          <a:srcRect b="77966"/>
          <a:stretch/>
        </p:blipFill>
        <p:spPr>
          <a:xfrm>
            <a:off x="5650664" y="5918901"/>
            <a:ext cx="6986672" cy="109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6595" y="5688565"/>
            <a:ext cx="5213032" cy="425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10738" y="6916040"/>
            <a:ext cx="4569975" cy="45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181</Words>
  <Application>Microsoft Office PowerPoint</Application>
  <PresentationFormat>Custom</PresentationFormat>
  <Paragraphs>31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Gaegu</vt:lpstr>
      <vt:lpstr>Nunito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anh nguyễn</cp:lastModifiedBy>
  <cp:revision>8</cp:revision>
  <dcterms:created xsi:type="dcterms:W3CDTF">2006-08-16T00:00:00Z</dcterms:created>
  <dcterms:modified xsi:type="dcterms:W3CDTF">2022-03-17T16:27:52Z</dcterms:modified>
</cp:coreProperties>
</file>