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1" r:id="rId3"/>
    <p:sldMasterId id="2147483713" r:id="rId4"/>
    <p:sldMasterId id="2147483749" r:id="rId5"/>
    <p:sldMasterId id="2147483761" r:id="rId6"/>
    <p:sldMasterId id="2147483766" r:id="rId7"/>
    <p:sldMasterId id="2147483780" r:id="rId8"/>
    <p:sldMasterId id="2147483792" r:id="rId9"/>
  </p:sldMasterIdLst>
  <p:notesMasterIdLst>
    <p:notesMasterId r:id="rId43"/>
  </p:notesMasterIdLst>
  <p:sldIdLst>
    <p:sldId id="257" r:id="rId10"/>
    <p:sldId id="528" r:id="rId11"/>
    <p:sldId id="506" r:id="rId12"/>
    <p:sldId id="286" r:id="rId13"/>
    <p:sldId id="295" r:id="rId14"/>
    <p:sldId id="519" r:id="rId15"/>
    <p:sldId id="510" r:id="rId16"/>
    <p:sldId id="507" r:id="rId17"/>
    <p:sldId id="512" r:id="rId18"/>
    <p:sldId id="513" r:id="rId19"/>
    <p:sldId id="520" r:id="rId20"/>
    <p:sldId id="521" r:id="rId21"/>
    <p:sldId id="523" r:id="rId22"/>
    <p:sldId id="522" r:id="rId23"/>
    <p:sldId id="514" r:id="rId24"/>
    <p:sldId id="524" r:id="rId25"/>
    <p:sldId id="515" r:id="rId26"/>
    <p:sldId id="488" r:id="rId27"/>
    <p:sldId id="527" r:id="rId28"/>
    <p:sldId id="482" r:id="rId29"/>
    <p:sldId id="303" r:id="rId30"/>
    <p:sldId id="526" r:id="rId31"/>
    <p:sldId id="490" r:id="rId32"/>
    <p:sldId id="505" r:id="rId33"/>
    <p:sldId id="516" r:id="rId34"/>
    <p:sldId id="314" r:id="rId35"/>
    <p:sldId id="493" r:id="rId36"/>
    <p:sldId id="494" r:id="rId37"/>
    <p:sldId id="502" r:id="rId38"/>
    <p:sldId id="518" r:id="rId39"/>
    <p:sldId id="525" r:id="rId40"/>
    <p:sldId id="476" r:id="rId41"/>
    <p:sldId id="50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376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0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983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03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4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93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14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60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3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51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5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2337211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62301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06144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11879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p:transition spd="med" advClick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p:transition spd="med" advClick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p:transition spd="med" advClick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p:transition spd="med" advClick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p:transition spd="med" advClick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54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04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92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00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46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2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6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4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42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5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7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7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0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5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32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2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47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0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40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598120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98518"/>
      </p:ext>
    </p:extLst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42766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02618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17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41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6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827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78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7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8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301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550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550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02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6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1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03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02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5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505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266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933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08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42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312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96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249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8863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8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15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04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1039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7284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0698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0510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841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606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904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72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6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499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9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98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openxmlformats.org/officeDocument/2006/relationships/image" Target="../media/image40.GIF"/><Relationship Id="rId26" Type="http://schemas.microsoft.com/office/2007/relationships/hdphoto" Target="../media/hdphoto10.wdp"/><Relationship Id="rId3" Type="http://schemas.openxmlformats.org/officeDocument/2006/relationships/image" Target="../media/image32.png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image" Target="../media/image37.GIF"/><Relationship Id="rId17" Type="http://schemas.openxmlformats.org/officeDocument/2006/relationships/image" Target="../media/image39.png"/><Relationship Id="rId25" Type="http://schemas.openxmlformats.org/officeDocument/2006/relationships/image" Target="../media/image44.png"/><Relationship Id="rId2" Type="http://schemas.openxmlformats.org/officeDocument/2006/relationships/image" Target="../media/image31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46.GIF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11" Type="http://schemas.openxmlformats.org/officeDocument/2006/relationships/image" Target="../media/image36.GIF"/><Relationship Id="rId24" Type="http://schemas.microsoft.com/office/2007/relationships/hdphoto" Target="../media/hdphoto9.wdp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microsoft.com/office/2007/relationships/hdphoto" Target="../media/hdphoto11.wdp"/><Relationship Id="rId10" Type="http://schemas.microsoft.com/office/2007/relationships/hdphoto" Target="../media/hdphoto5.wdp"/><Relationship Id="rId19" Type="http://schemas.openxmlformats.org/officeDocument/2006/relationships/image" Target="../media/image41.png"/><Relationship Id="rId31" Type="http://schemas.microsoft.com/office/2007/relationships/hdphoto" Target="../media/hdphoto12.wdp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microsoft.com/office/2007/relationships/hdphoto" Target="../media/hdphoto1.wdp"/><Relationship Id="rId22" Type="http://schemas.microsoft.com/office/2007/relationships/hdphoto" Target="../media/hdphoto8.wdp"/><Relationship Id="rId27" Type="http://schemas.openxmlformats.org/officeDocument/2006/relationships/image" Target="../media/image45.png"/><Relationship Id="rId30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907454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8529" y="1231122"/>
            <a:ext cx="379188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210303" y="1311885"/>
            <a:ext cx="153986" cy="5432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36169" y="1976718"/>
            <a:ext cx="156302" cy="4326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242632" y="2743200"/>
            <a:ext cx="130011" cy="4158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700895" y="3331159"/>
            <a:ext cx="138740" cy="4512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592888" y="3331159"/>
            <a:ext cx="108007" cy="4512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3AA035-6CAD-4AD4-A817-E13A259BA71D}"/>
              </a:ext>
            </a:extLst>
          </p:cNvPr>
          <p:cNvSpPr txBox="1"/>
          <p:nvPr/>
        </p:nvSpPr>
        <p:spPr>
          <a:xfrm>
            <a:off x="3872794" y="648203"/>
            <a:ext cx="3385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xmlns="" id="{9C0B2CB1-9B45-4FCB-9738-A2ADD3BB0701}"/>
              </a:ext>
            </a:extLst>
          </p:cNvPr>
          <p:cNvSpPr/>
          <p:nvPr/>
        </p:nvSpPr>
        <p:spPr>
          <a:xfrm>
            <a:off x="108446" y="51242"/>
            <a:ext cx="4866966" cy="488272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từng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647" y="25655"/>
            <a:ext cx="2409640" cy="18294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12" y="5679985"/>
            <a:ext cx="1753077" cy="1219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161"/>
            <a:ext cx="2438400" cy="24384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090951" y="4237457"/>
            <a:ext cx="77614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xen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lẫn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649760" y="4483677"/>
            <a:ext cx="1766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Xôn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xao</a:t>
            </a:r>
            <a:endParaRPr lang="en-US" sz="32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292124" y="4802959"/>
            <a:ext cx="73834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2829" y="745690"/>
            <a:ext cx="4042117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 giờ ra chơi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Sân trường nhộn nhịp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 hào gương mặt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 nào cũng xinh.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511207" y="900953"/>
            <a:ext cx="145087" cy="4581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687028" y="1506071"/>
            <a:ext cx="157918" cy="4118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521051" y="2178424"/>
            <a:ext cx="150423" cy="4178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309490" y="2842147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00570" y="2842148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:a16="http://schemas.microsoft.com/office/drawing/2014/main" xmlns="" id="{9C0B2CB1-9B45-4FCB-9738-A2ADD3BB0701}"/>
              </a:ext>
            </a:extLst>
          </p:cNvPr>
          <p:cNvSpPr/>
          <p:nvPr/>
        </p:nvSpPr>
        <p:spPr>
          <a:xfrm>
            <a:off x="283258" y="124288"/>
            <a:ext cx="3108011" cy="488272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647" y="25655"/>
            <a:ext cx="2409640" cy="18294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12" y="5679985"/>
            <a:ext cx="1753077" cy="121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161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29956" y="723728"/>
            <a:ext cx="3320250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Yêu lớp học em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 khung cửa sổ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 bàn tay lá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Quạt gió mát vào.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221698" y="92048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403980" y="154343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782241" y="215198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630826" y="2722410"/>
            <a:ext cx="120191" cy="5217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557292" y="2740165"/>
            <a:ext cx="113759" cy="4688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:a16="http://schemas.microsoft.com/office/drawing/2014/main" xmlns="" id="{9C0B2CB1-9B45-4FCB-9738-A2ADD3BB0701}"/>
              </a:ext>
            </a:extLst>
          </p:cNvPr>
          <p:cNvSpPr/>
          <p:nvPr/>
        </p:nvSpPr>
        <p:spPr>
          <a:xfrm>
            <a:off x="283258" y="124288"/>
            <a:ext cx="3108011" cy="488272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647" y="25655"/>
            <a:ext cx="2409640" cy="18294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12" y="5679985"/>
            <a:ext cx="1753077" cy="121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161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 flipV="1">
            <a:off x="6396652" y="127551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7245093" y="1863529"/>
            <a:ext cx="177553" cy="43683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931239" y="2513555"/>
            <a:ext cx="132514" cy="4618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883649" y="3028561"/>
            <a:ext cx="127491" cy="5094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01598" y="3037438"/>
            <a:ext cx="135317" cy="4848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:a16="http://schemas.microsoft.com/office/drawing/2014/main" xmlns="" id="{9C0B2CB1-9B45-4FCB-9738-A2ADD3BB0701}"/>
              </a:ext>
            </a:extLst>
          </p:cNvPr>
          <p:cNvSpPr/>
          <p:nvPr/>
        </p:nvSpPr>
        <p:spPr>
          <a:xfrm>
            <a:off x="283258" y="124288"/>
            <a:ext cx="3108011" cy="488272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647" y="25655"/>
            <a:ext cx="2409640" cy="18294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12" y="5679985"/>
            <a:ext cx="1753077" cy="121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161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CA9A77A-8483-4B9C-8B9C-BA1C704A0909}"/>
              </a:ext>
            </a:extLst>
          </p:cNvPr>
          <p:cNvSpPr/>
          <p:nvPr/>
        </p:nvSpPr>
        <p:spPr>
          <a:xfrm>
            <a:off x="3426233" y="1020381"/>
            <a:ext cx="4367274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 cô ngọt ngào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Thấm từng trang sách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 không đến lớp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Thấy nhớ nhớ ghê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93637" y="1097160"/>
            <a:ext cx="4003829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 đêm trong mơ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 cười khúc khích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Ngỡ đang ở lớp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Cùng bạn đùa vui.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846541" y="126768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7619913" y="1888415"/>
            <a:ext cx="177553" cy="49062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591015" y="2528047"/>
            <a:ext cx="105620" cy="4483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120473" y="3185492"/>
            <a:ext cx="127492" cy="42657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985156" y="3185492"/>
            <a:ext cx="135317" cy="42656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:a16="http://schemas.microsoft.com/office/drawing/2014/main" xmlns="" id="{9C0B2CB1-9B45-4FCB-9738-A2ADD3BB0701}"/>
              </a:ext>
            </a:extLst>
          </p:cNvPr>
          <p:cNvSpPr/>
          <p:nvPr/>
        </p:nvSpPr>
        <p:spPr>
          <a:xfrm>
            <a:off x="283258" y="124288"/>
            <a:ext cx="3108011" cy="488272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647" y="25655"/>
            <a:ext cx="2409640" cy="18294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12" y="5679985"/>
            <a:ext cx="1753077" cy="1219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161"/>
            <a:ext cx="2438400" cy="24384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1202991" y="4066750"/>
            <a:ext cx="2575281" cy="647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064561" y="3953756"/>
            <a:ext cx="8045827" cy="1084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419944" y="3995504"/>
            <a:ext cx="2264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khích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56292" y="3969763"/>
            <a:ext cx="7258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gợi tả tiếng cười nhỏ và liên tiếp, biểu lộ sự thích thú.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253186" y="4461329"/>
            <a:ext cx="8457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" grpId="0" animBg="1"/>
      <p:bldP spid="46" grpId="0" animBg="1"/>
      <p:bldP spid="44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66" y="562149"/>
            <a:ext cx="379188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931" y="3435102"/>
            <a:ext cx="4042117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Mỗi giờ ra chơi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 trường nhộn nhịp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Hồng hào gương mặt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 nào cũng xinh.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9802" y="720642"/>
            <a:ext cx="4003829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 đêm trong mơ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Bỗng cười khúc khích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Ngỡ đang ở lớp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Cùng bạn đùa vui.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9956" y="723728"/>
            <a:ext cx="3320250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 lớp học em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 khung cửa sổ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 bàn tay lá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Quạt gió mát vào.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35942" y="3515006"/>
            <a:ext cx="4367274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 cô ngọt ngào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Thấm từng trang sách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 không đến lớp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Thấy nhớ nhớ ghê.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435213" y="837898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69239" y="1484473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99869" y="2038848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770547" y="264454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50125" y="2662187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06968" y="3610744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10243" y="4276564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869577" y="492860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10742" y="5536363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36672" y="553156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221698" y="92048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403980" y="154343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782241" y="215198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630826" y="2722410"/>
            <a:ext cx="120191" cy="5217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557292" y="2740165"/>
            <a:ext cx="113759" cy="4688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122706" y="891164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11896078" y="1452572"/>
            <a:ext cx="141499" cy="6248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0867180" y="2083200"/>
            <a:ext cx="106081" cy="5166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396638" y="2808974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261321" y="278427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600540" y="3695375"/>
            <a:ext cx="117667" cy="4208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375946" y="4276472"/>
            <a:ext cx="134973" cy="51098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090281" y="495845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019260" y="5625138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887793" y="559415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3AA035-6CAD-4AD4-A817-E13A259BA71D}"/>
              </a:ext>
            </a:extLst>
          </p:cNvPr>
          <p:cNvSpPr txBox="1"/>
          <p:nvPr/>
        </p:nvSpPr>
        <p:spPr>
          <a:xfrm>
            <a:off x="3978426" y="116230"/>
            <a:ext cx="3385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9CA792E0-6352-4A20-84F2-F40CA026D529}"/>
              </a:ext>
            </a:extLst>
          </p:cNvPr>
          <p:cNvGrpSpPr/>
          <p:nvPr/>
        </p:nvGrpSpPr>
        <p:grpSpPr>
          <a:xfrm>
            <a:off x="8566951" y="3240350"/>
            <a:ext cx="3391271" cy="2816589"/>
            <a:chOff x="444035" y="2430158"/>
            <a:chExt cx="4369428" cy="35179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F243A98-5FD8-4C8A-BEFC-BFCFB3BA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40" name="Rounded Rectangular Callout 22">
              <a:extLst>
                <a:ext uri="{FF2B5EF4-FFF2-40B4-BE49-F238E27FC236}">
                  <a16:creationId xmlns:a16="http://schemas.microsoft.com/office/drawing/2014/main" xmlns="" id="{6C7F258F-4004-4068-9B1D-D8E9A92991CF}"/>
                </a:ext>
              </a:extLst>
            </p:cNvPr>
            <p:cNvSpPr/>
            <p:nvPr/>
          </p:nvSpPr>
          <p:spPr>
            <a:xfrm>
              <a:off x="1721779" y="2430158"/>
              <a:ext cx="3091684" cy="1417807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800" b="1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8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0" y="181535"/>
            <a:ext cx="11706505" cy="61166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7689" y="1380582"/>
            <a:ext cx="4939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3"/>
                </a:solidFill>
                <a:effectLst/>
              </a:rPr>
              <a:t>Luyện đọc nhóm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5631" y="3010198"/>
            <a:ext cx="58173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>
                <a:ln/>
                <a:solidFill>
                  <a:srgbClr val="C00000"/>
                </a:solidFill>
                <a:effectLst/>
                <a:latin typeface="HP001 4 hàng" panose="020B0603050302020204" pitchFamily="34" charset="0"/>
              </a:rPr>
              <a:t>Thi đọc nhóm</a:t>
            </a:r>
          </a:p>
        </p:txBody>
      </p:sp>
    </p:spTree>
    <p:extLst>
      <p:ext uri="{BB962C8B-B14F-4D97-AF65-F5344CB8AC3E}">
        <p14:creationId xmlns:p14="http://schemas.microsoft.com/office/powerpoint/2010/main" val="3240466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8306C6-3058-4B55-B5A2-AA5DA64FFB7C}"/>
              </a:ext>
            </a:extLst>
          </p:cNvPr>
          <p:cNvSpPr txBox="1"/>
          <p:nvPr/>
        </p:nvSpPr>
        <p:spPr>
          <a:xfrm>
            <a:off x="284085" y="1892424"/>
            <a:ext cx="39254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1EDDEE-EDD6-48E9-93AD-47AC2D045498}"/>
              </a:ext>
            </a:extLst>
          </p:cNvPr>
          <p:cNvSpPr txBox="1"/>
          <p:nvPr/>
        </p:nvSpPr>
        <p:spPr>
          <a:xfrm>
            <a:off x="4404494" y="1915351"/>
            <a:ext cx="41142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471D10-85D1-408B-BACE-5BDCC83AE950}"/>
              </a:ext>
            </a:extLst>
          </p:cNvPr>
          <p:cNvSpPr/>
          <p:nvPr/>
        </p:nvSpPr>
        <p:spPr>
          <a:xfrm>
            <a:off x="8134905" y="1957559"/>
            <a:ext cx="41142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 đêm trong mơ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Bỗng cười khúc khích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Ngỡ đang ở lớp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Cùng bạn đùa vui.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797F97F-4CC7-4769-AC93-B8F221E5C913}"/>
              </a:ext>
            </a:extLst>
          </p:cNvPr>
          <p:cNvSpPr/>
          <p:nvPr/>
        </p:nvSpPr>
        <p:spPr>
          <a:xfrm>
            <a:off x="284085" y="465469"/>
            <a:ext cx="3400148" cy="972713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cả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0A1D74-9807-423F-B2EA-8DD920992432}"/>
              </a:ext>
            </a:extLst>
          </p:cNvPr>
          <p:cNvSpPr txBox="1"/>
          <p:nvPr/>
        </p:nvSpPr>
        <p:spPr>
          <a:xfrm>
            <a:off x="4173734" y="587662"/>
            <a:ext cx="476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3513C5-E673-4B36-83E4-5BA1FAC003A5}"/>
              </a:ext>
            </a:extLst>
          </p:cNvPr>
          <p:cNvSpPr txBox="1"/>
          <p:nvPr/>
        </p:nvSpPr>
        <p:spPr>
          <a:xfrm>
            <a:off x="8713727" y="4064122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118834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3553690" y="986271"/>
            <a:ext cx="7377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Calibri"/>
              </a:rPr>
              <a:t>TÌM HIỂU BÀI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31246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3083043" y="0"/>
            <a:ext cx="7377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VE SINH TRUONG L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5247" y="1277471"/>
            <a:ext cx="8655897" cy="45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796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AB9C0E-73B8-439E-9336-D882C940F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57" y="1289628"/>
            <a:ext cx="7753165" cy="36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1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639" y="6681"/>
            <a:ext cx="10974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</a:rPr>
              <a:t>Đọc khổ thơ tương ứng với từng bức tranh dưới đây: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482507" y="3320882"/>
            <a:ext cx="25998" cy="43891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404077" y="3240620"/>
            <a:ext cx="21760" cy="47348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0001070" y="3320882"/>
            <a:ext cx="1" cy="47348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9" y="591456"/>
            <a:ext cx="4037581" cy="272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53" y="591456"/>
            <a:ext cx="3734632" cy="28048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651" y="680434"/>
            <a:ext cx="3434621" cy="28048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7049" y="3101534"/>
            <a:ext cx="3817398" cy="288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  <a:t>Khổ</a:t>
            </a:r>
            <a:r>
              <a:rPr lang="en-US" sz="2400" b="1" dirty="0"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  <a:t> 2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  <a:t>Mỗi giờ ra chơi</a:t>
            </a:r>
            <a:b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</a:b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  <a:t>Sân trường nhộn nhịp</a:t>
            </a:r>
            <a:b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</a:b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  <a:t>Hồng hào gương mặt</a:t>
            </a:r>
            <a:b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</a:b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ea typeface="Segoe UI Emoji" panose="020B0502040204020203" pitchFamily="34" charset="0"/>
                <a:cs typeface="Arial-SGK-TV" pitchFamily="2" charset="0"/>
              </a:rPr>
              <a:t>Bạn nào cũng xinh.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51329" y="2775702"/>
            <a:ext cx="2725992" cy="3226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Yêu lớp học em</a:t>
            </a:r>
            <a:br>
              <a:rPr lang="vi-VN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Có khung cửa sổ</a:t>
            </a:r>
            <a:br>
              <a:rPr lang="vi-VN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Có bàn tay lá</a:t>
            </a:r>
            <a:br>
              <a:rPr lang="vi-VN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Quạt gió mát vào.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389398" y="2775702"/>
            <a:ext cx="3551068" cy="3224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5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Có đêm trong mơ</a:t>
            </a:r>
            <a:br>
              <a:rPr lang="vi-VN" sz="2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Bỗng cười khúc khích</a:t>
            </a:r>
            <a:br>
              <a:rPr lang="vi-VN" sz="2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Ngỡ đang ở lớp</a:t>
            </a:r>
            <a:br>
              <a:rPr lang="vi-VN" sz="2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Cùng bạn đùa vui.</a:t>
            </a:r>
          </a:p>
        </p:txBody>
      </p:sp>
    </p:spTree>
    <p:extLst>
      <p:ext uri="{BB962C8B-B14F-4D97-AF65-F5344CB8AC3E}">
        <p14:creationId xmlns:p14="http://schemas.microsoft.com/office/powerpoint/2010/main" val="438314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71021" y="152249"/>
            <a:ext cx="117116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2:</a:t>
            </a:r>
            <a:r>
              <a:rPr lang="vi-VN" sz="3200" dirty="0">
                <a:latin typeface="Arial-SGK-TV" pitchFamily="2" charset="0"/>
                <a:cs typeface="Arial-SGK-TV" pitchFamily="2" charset="0"/>
              </a:rPr>
              <a:t>Tìm những câu thơ tả các bạn học sinh trong giờ ra chơi.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-SGK-TV" pitchFamily="2" charset="0"/>
              <a:ea typeface="微软雅黑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7129" y="75829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Sân trường nhộn nhịp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Hồng hào gương mặt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nào cũng xinh</a:t>
            </a:r>
            <a:endParaRPr lang="vi-VN" sz="3200" b="1" i="0" dirty="0">
              <a:solidFill>
                <a:srgbClr val="FF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8723" y="2372344"/>
            <a:ext cx="11273973" cy="672697"/>
          </a:xfrm>
          <a:prstGeom prst="roundRect">
            <a:avLst>
              <a:gd name="adj" fmla="val 48413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3: </a:t>
            </a:r>
            <a:r>
              <a:rPr lang="vi-VN" sz="3200" dirty="0">
                <a:latin typeface="Arial-SGK-TV" pitchFamily="2" charset="0"/>
                <a:cs typeface="Arial-SGK-TV" pitchFamily="2" charset="0"/>
              </a:rPr>
              <a:t>Bạn nhỏ yêu những gì ở trường, lớp của mình?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0250" y="3415022"/>
            <a:ext cx="11602446" cy="1449942"/>
          </a:xfrm>
          <a:prstGeom prst="roundRect">
            <a:avLst>
              <a:gd name="adj" fmla="val 48413"/>
            </a:avLst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/>
              <a:t> 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nhỏ y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xôn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32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2" grpId="0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115409" y="187760"/>
            <a:ext cx="1200261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2: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 những câu thơ tả các bạn học sinh trong giờ ra chơi.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Arial-SGK-TV" pitchFamily="2" charset="0"/>
              <a:ea typeface="微软雅黑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7003" y="154472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Sân trường nhộn nhịp</a:t>
            </a:r>
            <a:endParaRPr lang="en-US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Hồng hào gương mặt</a:t>
            </a:r>
            <a:endParaRPr lang="en-US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nào cũng xinh</a:t>
            </a:r>
            <a:endParaRPr lang="en-US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3200" b="1" i="0" dirty="0">
              <a:solidFill>
                <a:srgbClr val="FF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5404" y="1544726"/>
            <a:ext cx="2206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nhộn nhịp</a:t>
            </a:r>
            <a:endParaRPr lang="en-US" sz="320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49799" y="1852541"/>
            <a:ext cx="7033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926859" y="1544726"/>
            <a:ext cx="63177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Đông vui, tấp nập do nhiều người </a:t>
            </a:r>
            <a:endParaRPr lang="en-US" sz="32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lại hay hoạt động.</a:t>
            </a:r>
            <a:endParaRPr lang="en-US" sz="32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343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8046" y="1485872"/>
            <a:ext cx="12043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4. 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470" y="2458858"/>
            <a:ext cx="112526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giảng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ngọt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ngào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thấm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3660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5B09F1-9361-4A36-8559-81EC7D87B6AA}"/>
              </a:ext>
            </a:extLst>
          </p:cNvPr>
          <p:cNvSpPr/>
          <p:nvPr/>
        </p:nvSpPr>
        <p:spPr>
          <a:xfrm>
            <a:off x="499922" y="2478535"/>
            <a:ext cx="11584225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yêu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gắn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nhỏ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thầy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cô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bạn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bè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C4F1DF-CC12-4401-B5A4-884C4A0CA1A6}"/>
              </a:ext>
            </a:extLst>
          </p:cNvPr>
          <p:cNvSpPr/>
          <p:nvPr/>
        </p:nvSpPr>
        <p:spPr>
          <a:xfrm>
            <a:off x="267398" y="987428"/>
            <a:ext cx="11240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Qua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lắm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tr</a:t>
            </a:r>
            <a:r>
              <a:rPr lang="vi-VN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ờng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ơi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!” con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135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8306C6-3058-4B55-B5A2-AA5DA64FFB7C}"/>
              </a:ext>
            </a:extLst>
          </p:cNvPr>
          <p:cNvSpPr txBox="1"/>
          <p:nvPr/>
        </p:nvSpPr>
        <p:spPr>
          <a:xfrm>
            <a:off x="337352" y="1828800"/>
            <a:ext cx="40791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1EDDEE-EDD6-48E9-93AD-47AC2D045498}"/>
              </a:ext>
            </a:extLst>
          </p:cNvPr>
          <p:cNvSpPr txBox="1"/>
          <p:nvPr/>
        </p:nvSpPr>
        <p:spPr>
          <a:xfrm>
            <a:off x="4536696" y="1927970"/>
            <a:ext cx="40201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471D10-85D1-408B-BACE-5BDCC83AE950}"/>
              </a:ext>
            </a:extLst>
          </p:cNvPr>
          <p:cNvSpPr/>
          <p:nvPr/>
        </p:nvSpPr>
        <p:spPr>
          <a:xfrm>
            <a:off x="8288691" y="1957559"/>
            <a:ext cx="41879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 đêm trong mơ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Bỗng cười khúc khích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Ngỡ đang ở lớp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Cùng bạn đùa vui.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797F97F-4CC7-4769-AC93-B8F221E5C913}"/>
              </a:ext>
            </a:extLst>
          </p:cNvPr>
          <p:cNvSpPr/>
          <p:nvPr/>
        </p:nvSpPr>
        <p:spPr>
          <a:xfrm>
            <a:off x="133164" y="465469"/>
            <a:ext cx="4074852" cy="972713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lại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0A1D74-9807-423F-B2EA-8DD920992432}"/>
              </a:ext>
            </a:extLst>
          </p:cNvPr>
          <p:cNvSpPr txBox="1"/>
          <p:nvPr/>
        </p:nvSpPr>
        <p:spPr>
          <a:xfrm>
            <a:off x="4466697" y="578784"/>
            <a:ext cx="476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3513C5-E673-4B36-83E4-5BA1FAC003A5}"/>
              </a:ext>
            </a:extLst>
          </p:cNvPr>
          <p:cNvSpPr txBox="1"/>
          <p:nvPr/>
        </p:nvSpPr>
        <p:spPr>
          <a:xfrm>
            <a:off x="8676948" y="5276800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85144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D7B91DA-FD07-4001-9841-79725A24B1ED}"/>
              </a:ext>
            </a:extLst>
          </p:cNvPr>
          <p:cNvGrpSpPr/>
          <p:nvPr/>
        </p:nvGrpSpPr>
        <p:grpSpPr>
          <a:xfrm>
            <a:off x="920822" y="410500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900" y="297569"/>
            <a:ext cx="664091" cy="745258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xmlns="" id="{374B337A-DE13-4198-990B-64691FC84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97" y="3547385"/>
            <a:ext cx="2664649" cy="2670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6030" y="147059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  <p:sp>
        <p:nvSpPr>
          <p:cNvPr id="18" name="Cloud 17"/>
          <p:cNvSpPr/>
          <p:nvPr/>
        </p:nvSpPr>
        <p:spPr>
          <a:xfrm>
            <a:off x="1127464" y="507127"/>
            <a:ext cx="2526384" cy="9521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diễn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cảm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9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7128" y="1083118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Luyện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tập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theo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văn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bản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đọc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78655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450167" y="773716"/>
            <a:ext cx="1154957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1: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Từ nào trong bài thơ thể hiện rõ nhất tình cảm của bạn nhỏ dành cho trường lớp?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-SGK-TV" pitchFamily="2" charset="0"/>
              <a:ea typeface="微软雅黑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167" y="2305847"/>
            <a:ext cx="11175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 "yêu" trong bài thơ thể hiện rõ nhất tình cảm của bạn nhỏ dành cho trường lớp.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69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9625" y="165687"/>
            <a:ext cx="11000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2. 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A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B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đặc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17406" y="1772866"/>
            <a:ext cx="3440528" cy="1133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Gương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4883" y="3079342"/>
            <a:ext cx="3565575" cy="993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cô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9625" y="4287729"/>
            <a:ext cx="3565575" cy="1133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0369" y="1879785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nhộn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nhịp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50369" y="3173987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ngọt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ngào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50369" y="4394646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hào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8087" y="113036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00391" y="119937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55200" y="3626510"/>
            <a:ext cx="2812363" cy="1218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21204" y="2393255"/>
            <a:ext cx="2860427" cy="248919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4555200" y="2393256"/>
            <a:ext cx="2795169" cy="246140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53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3035" y="165687"/>
            <a:ext cx="112375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2. 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A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B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đặc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32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66068" y="1248681"/>
            <a:ext cx="6932670" cy="1311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Gương </a:t>
            </a:r>
            <a:r>
              <a:rPr lang="en-US" sz="3600" b="1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các bạn xinh xắn.</a:t>
            </a:r>
          </a:p>
          <a:p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6068" y="2821701"/>
            <a:ext cx="6932670" cy="12505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cô ngọt ngào.</a:t>
            </a:r>
          </a:p>
          <a:p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66068" y="4333317"/>
            <a:ext cx="6932670" cy="12875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Sân trường nhộn nhịp.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11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9" y="245969"/>
            <a:ext cx="11435323" cy="6430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2148" y="1248032"/>
            <a:ext cx="4620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803361" y="1982153"/>
            <a:ext cx="1040802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3200" b="1">
                <a:solidFill>
                  <a:srgbClr val="00B0F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đúng từ ngữ, đọc rõ ràng bài thơ Yêu lắm trường ơi!, ngữ điệu phù hợp với cảm</a:t>
            </a:r>
            <a:r>
              <a:rPr lang="en-US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490" y="3328311"/>
            <a:ext cx="6040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2.</a:t>
            </a:r>
            <a:r>
              <a:rPr lang="vi-VN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Hiểu được nội dung bài đọc</a:t>
            </a:r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569" y="4106359"/>
            <a:ext cx="106938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3.Vận dụng đọc đúng các bài tập đọc khác. Biết thể </a:t>
            </a:r>
          </a:p>
          <a:p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hiện tình yêu của mình với bạn bè, trường lớp.</a:t>
            </a:r>
            <a:endParaRPr lang="en-US" sz="36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89718"/>
      </p:ext>
    </p:extLst>
  </p:cSld>
  <p:clrMapOvr>
    <a:masterClrMapping/>
  </p:clrMapOvr>
  <p:transition spd="med" advClick="0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439640" y="-2676907"/>
            <a:ext cx="7201369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Chúc các con chăm ngoan học giỏi</a:t>
            </a:r>
            <a:endParaRPr lang="en-US" sz="5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6" y="895454"/>
            <a:ext cx="10586301" cy="5042604"/>
          </a:xfrm>
          <a:prstGeom prst="rect">
            <a:avLst/>
          </a:prstGeom>
        </p:spPr>
      </p:pic>
      <p:pic>
        <p:nvPicPr>
          <p:cNvPr id="3" name="Untitled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491" y="994299"/>
            <a:ext cx="10334306" cy="4832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9A84-4FE0-4F3E-95EE-39E077654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179" y="83736"/>
            <a:ext cx="9541067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4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2435442" y="1855433"/>
            <a:ext cx="7321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06408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9" y="245969"/>
            <a:ext cx="11435323" cy="6430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2148" y="1248032"/>
            <a:ext cx="4620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803361" y="1982153"/>
            <a:ext cx="1040802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3200" b="1">
                <a:solidFill>
                  <a:srgbClr val="00B0F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đúng từ ngữ, đọc rõ ràng bài thơ Yêu lắm trường ơi!, ngữ điệu phù hợp với cảm</a:t>
            </a:r>
            <a:r>
              <a:rPr lang="en-US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490" y="3328311"/>
            <a:ext cx="6040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2.</a:t>
            </a:r>
            <a:r>
              <a:rPr lang="vi-VN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Hiểu được nội dung bài đọc</a:t>
            </a:r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569" y="4106359"/>
            <a:ext cx="106938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3.Vận dụng đọc đúng các bài tập đọc khác. Biết thể </a:t>
            </a:r>
          </a:p>
          <a:p>
            <a:r>
              <a:rPr lang="en-US" sz="3600" b="1">
                <a:latin typeface="HP001 4 hàng" panose="020B0603050302020204" pitchFamily="34" charset="0"/>
                <a:ea typeface="Times New Roman" panose="02020603050405020304" pitchFamily="18" charset="0"/>
              </a:rPr>
              <a:t>hiện tình yêu của mình với bạn bè, trường lớp.</a:t>
            </a:r>
            <a:endParaRPr lang="en-US" sz="36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10765"/>
      </p:ext>
    </p:extLst>
  </p:cSld>
  <p:clrMapOvr>
    <a:masterClrMapping/>
  </p:clrMapOvr>
  <p:transition spd="med" advClick="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8306C6-3058-4B55-B5A2-AA5DA64FFB7C}"/>
              </a:ext>
            </a:extLst>
          </p:cNvPr>
          <p:cNvSpPr txBox="1"/>
          <p:nvPr/>
        </p:nvSpPr>
        <p:spPr>
          <a:xfrm>
            <a:off x="184056" y="1865174"/>
            <a:ext cx="42113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tr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ờng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mát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nhạc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nhộn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nhịp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g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xinh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1EDDEE-EDD6-48E9-93AD-47AC2D045498}"/>
              </a:ext>
            </a:extLst>
          </p:cNvPr>
          <p:cNvSpPr txBox="1"/>
          <p:nvPr/>
        </p:nvSpPr>
        <p:spPr>
          <a:xfrm>
            <a:off x="4406527" y="1865174"/>
            <a:ext cx="4046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em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khung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sổ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ngọt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ngào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Thấm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sách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ghê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471D10-85D1-408B-BACE-5BDCC83AE950}"/>
              </a:ext>
            </a:extLst>
          </p:cNvPr>
          <p:cNvSpPr/>
          <p:nvPr/>
        </p:nvSpPr>
        <p:spPr>
          <a:xfrm>
            <a:off x="8359397" y="1886242"/>
            <a:ext cx="41083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 đêm trong mơ</a:t>
            </a:r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Bỗng cười khúc khích</a:t>
            </a:r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Ngỡ đang ở lớp</a:t>
            </a:r>
            <a: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vi-VN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Cùng bạn đùa vui.</a:t>
            </a:r>
            <a:endParaRPr lang="vi-VN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797F97F-4CC7-4769-AC93-B8F221E5C913}"/>
              </a:ext>
            </a:extLst>
          </p:cNvPr>
          <p:cNvSpPr/>
          <p:nvPr/>
        </p:nvSpPr>
        <p:spPr>
          <a:xfrm>
            <a:off x="505201" y="465469"/>
            <a:ext cx="3179032" cy="972713"/>
          </a:xfrm>
          <a:prstGeom prst="cloud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0A1D74-9807-423F-B2EA-8DD920992432}"/>
              </a:ext>
            </a:extLst>
          </p:cNvPr>
          <p:cNvSpPr txBox="1"/>
          <p:nvPr/>
        </p:nvSpPr>
        <p:spPr>
          <a:xfrm>
            <a:off x="4173734" y="587662"/>
            <a:ext cx="476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3513C5-E673-4B36-83E4-5BA1FAC003A5}"/>
              </a:ext>
            </a:extLst>
          </p:cNvPr>
          <p:cNvSpPr txBox="1"/>
          <p:nvPr/>
        </p:nvSpPr>
        <p:spPr>
          <a:xfrm>
            <a:off x="8934974" y="5485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31303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4957" y="369040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xmlns="" id="{D9E17EDC-05B0-476A-AE2E-63FD70F08829}"/>
              </a:ext>
            </a:extLst>
          </p:cNvPr>
          <p:cNvSpPr/>
          <p:nvPr/>
        </p:nvSpPr>
        <p:spPr>
          <a:xfrm>
            <a:off x="1269506" y="1740024"/>
            <a:ext cx="8371644" cy="2894120"/>
          </a:xfrm>
          <a:prstGeom prst="wave">
            <a:avLst>
              <a:gd name="adj1" fmla="val 12500"/>
              <a:gd name="adj2" fmla="val -86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lắm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888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8306C6-3058-4B55-B5A2-AA5DA64FFB7C}"/>
              </a:ext>
            </a:extLst>
          </p:cNvPr>
          <p:cNvSpPr txBox="1"/>
          <p:nvPr/>
        </p:nvSpPr>
        <p:spPr>
          <a:xfrm>
            <a:off x="583706" y="1575264"/>
            <a:ext cx="36931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1EDDEE-EDD6-48E9-93AD-47AC2D045498}"/>
              </a:ext>
            </a:extLst>
          </p:cNvPr>
          <p:cNvSpPr txBox="1"/>
          <p:nvPr/>
        </p:nvSpPr>
        <p:spPr>
          <a:xfrm>
            <a:off x="4342660" y="1599461"/>
            <a:ext cx="3718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ghê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471D10-85D1-408B-BACE-5BDCC83AE950}"/>
              </a:ext>
            </a:extLst>
          </p:cNvPr>
          <p:cNvSpPr/>
          <p:nvPr/>
        </p:nvSpPr>
        <p:spPr>
          <a:xfrm>
            <a:off x="8011462" y="1590654"/>
            <a:ext cx="3617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 đêm trong mơ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Bỗng cười khúc khích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Ngỡ đang ở lớp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Cùng bạn đùa vui.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0A1D74-9807-423F-B2EA-8DD920992432}"/>
              </a:ext>
            </a:extLst>
          </p:cNvPr>
          <p:cNvSpPr txBox="1"/>
          <p:nvPr/>
        </p:nvSpPr>
        <p:spPr>
          <a:xfrm>
            <a:off x="4173734" y="587662"/>
            <a:ext cx="476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A357D1D-F9E8-4A1C-BC03-CC3F4630B39C}"/>
              </a:ext>
            </a:extLst>
          </p:cNvPr>
          <p:cNvSpPr/>
          <p:nvPr/>
        </p:nvSpPr>
        <p:spPr>
          <a:xfrm>
            <a:off x="88776" y="1562470"/>
            <a:ext cx="497150" cy="4350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ED396A2-8315-4CC6-906F-5B6F28F23630}"/>
              </a:ext>
            </a:extLst>
          </p:cNvPr>
          <p:cNvSpPr/>
          <p:nvPr/>
        </p:nvSpPr>
        <p:spPr>
          <a:xfrm>
            <a:off x="-26634" y="3020998"/>
            <a:ext cx="497150" cy="4350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134F507-1A71-46D9-AC82-AB1F1C1BE40D}"/>
              </a:ext>
            </a:extLst>
          </p:cNvPr>
          <p:cNvSpPr/>
          <p:nvPr/>
        </p:nvSpPr>
        <p:spPr>
          <a:xfrm>
            <a:off x="3891378" y="1689717"/>
            <a:ext cx="497150" cy="4350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9383141-9223-4EB4-9396-F46E4FD5FE92}"/>
              </a:ext>
            </a:extLst>
          </p:cNvPr>
          <p:cNvSpPr/>
          <p:nvPr/>
        </p:nvSpPr>
        <p:spPr>
          <a:xfrm>
            <a:off x="3857348" y="3156012"/>
            <a:ext cx="497150" cy="4350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8115E4D-F287-4FCE-9B87-C545990BEAAF}"/>
              </a:ext>
            </a:extLst>
          </p:cNvPr>
          <p:cNvSpPr/>
          <p:nvPr/>
        </p:nvSpPr>
        <p:spPr>
          <a:xfrm>
            <a:off x="7543060" y="1666043"/>
            <a:ext cx="497150" cy="4350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03A095-401B-483A-B1A1-7DEEABFBEC76}"/>
              </a:ext>
            </a:extLst>
          </p:cNvPr>
          <p:cNvSpPr txBox="1"/>
          <p:nvPr/>
        </p:nvSpPr>
        <p:spPr>
          <a:xfrm>
            <a:off x="8549197" y="3417903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686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1007</TotalTime>
  <Words>1091</Words>
  <Application>Microsoft Office PowerPoint</Application>
  <PresentationFormat>Widescreen</PresentationFormat>
  <Paragraphs>215</Paragraphs>
  <Slides>33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微软雅黑</vt:lpstr>
      <vt:lpstr>SimSun</vt:lpstr>
      <vt:lpstr>SimSun</vt:lpstr>
      <vt:lpstr>Arial</vt:lpstr>
      <vt:lpstr>Arial-Rounded</vt:lpstr>
      <vt:lpstr>Arial-SGK-TV</vt:lpstr>
      <vt:lpstr>Calibri</vt:lpstr>
      <vt:lpstr>Calibri Light</vt:lpstr>
      <vt:lpstr>HP001 4 hàng</vt:lpstr>
      <vt:lpstr>Segoe UI Emoji</vt:lpstr>
      <vt:lpstr>黑体</vt:lpstr>
      <vt:lpstr>Times New Roman</vt:lpstr>
      <vt:lpstr>等线</vt:lpstr>
      <vt:lpstr>1_Office Theme</vt:lpstr>
      <vt:lpstr>包图主题2</vt:lpstr>
      <vt:lpstr>3_Office Theme</vt:lpstr>
      <vt:lpstr>5_Office Theme</vt:lpstr>
      <vt:lpstr>4_Office Theme</vt:lpstr>
      <vt:lpstr>4_Office 主题</vt:lpstr>
      <vt:lpstr>Office Theme</vt:lpstr>
      <vt:lpstr>2_Office Theme</vt:lpstr>
      <vt:lpstr>2_Office 主题​​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Tu Anh</cp:lastModifiedBy>
  <cp:revision>122</cp:revision>
  <dcterms:created xsi:type="dcterms:W3CDTF">2021-06-19T03:09:12Z</dcterms:created>
  <dcterms:modified xsi:type="dcterms:W3CDTF">2022-10-12T05:21:53Z</dcterms:modified>
  <cp:category>9Slide.vn</cp:category>
</cp:coreProperties>
</file>