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81" r:id="rId15"/>
    <p:sldId id="271" r:id="rId16"/>
    <p:sldId id="279" r:id="rId17"/>
    <p:sldId id="272" r:id="rId18"/>
    <p:sldId id="273" r:id="rId19"/>
    <p:sldId id="274" r:id="rId20"/>
    <p:sldId id="275" r:id="rId21"/>
    <p:sldId id="282" r:id="rId22"/>
    <p:sldId id="283" r:id="rId23"/>
    <p:sldId id="276" r:id="rId24"/>
  </p:sldIdLst>
  <p:sldSz cx="12192000" cy="6858000"/>
  <p:notesSz cx="6858000" cy="9144000"/>
  <p:embeddedFontLs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9Slide03 Duepuntozero"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B5A11D-E4EC-447C-AD1D-F1E31959C6A1}"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101273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B5A11D-E4EC-447C-AD1D-F1E31959C6A1}"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39562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B5A11D-E4EC-447C-AD1D-F1E31959C6A1}"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406314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315972"/>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B5A11D-E4EC-447C-AD1D-F1E31959C6A1}"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18832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B5A11D-E4EC-447C-AD1D-F1E31959C6A1}"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116415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B5A11D-E4EC-447C-AD1D-F1E31959C6A1}"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95256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5A11D-E4EC-447C-AD1D-F1E31959C6A1}" type="datetimeFigureOut">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14456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5A11D-E4EC-447C-AD1D-F1E31959C6A1}" type="datetimeFigureOut">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871140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5A11D-E4EC-447C-AD1D-F1E31959C6A1}" type="datetimeFigureOut">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420066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AB5A11D-E4EC-447C-AD1D-F1E31959C6A1}"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34746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AB5A11D-E4EC-447C-AD1D-F1E31959C6A1}"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14842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5A11D-E4EC-447C-AD1D-F1E31959C6A1}" type="datetimeFigureOut">
              <a:rPr lang="en-US" smtClean="0"/>
              <a:t>3/14/2023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908AD-CE47-40BB-AF3D-C18DEFF632BA}" type="slidenum">
              <a:rPr lang="en-US" smtClean="0"/>
              <a:t>‹#›</a:t>
            </a:fld>
            <a:endParaRPr lang="en-US"/>
          </a:p>
        </p:txBody>
      </p:sp>
    </p:spTree>
    <p:extLst>
      <p:ext uri="{BB962C8B-B14F-4D97-AF65-F5344CB8AC3E}">
        <p14:creationId xmlns:p14="http://schemas.microsoft.com/office/powerpoint/2010/main" val="2801333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0353"/>
          </a:xfrm>
          <a:prstGeom prst="rect">
            <a:avLst/>
          </a:prstGeom>
        </p:spPr>
      </p:pic>
      <p:pic>
        <p:nvPicPr>
          <p:cNvPr id="5" name="Picture 4"/>
          <p:cNvPicPr>
            <a:picLocks noChangeAspect="1"/>
          </p:cNvPicPr>
          <p:nvPr/>
        </p:nvPicPr>
        <p:blipFill>
          <a:blip r:embed="rId3"/>
          <a:stretch>
            <a:fillRect/>
          </a:stretch>
        </p:blipFill>
        <p:spPr>
          <a:xfrm>
            <a:off x="1272445" y="1430787"/>
            <a:ext cx="9973920" cy="3249450"/>
          </a:xfrm>
          <a:prstGeom prst="rect">
            <a:avLst/>
          </a:prstGeom>
        </p:spPr>
      </p:pic>
      <p:pic>
        <p:nvPicPr>
          <p:cNvPr id="2" name="Picture 1"/>
          <p:cNvPicPr>
            <a:picLocks noChangeAspect="1"/>
          </p:cNvPicPr>
          <p:nvPr/>
        </p:nvPicPr>
        <p:blipFill>
          <a:blip r:embed="rId4"/>
          <a:stretch>
            <a:fillRect/>
          </a:stretch>
        </p:blipFill>
        <p:spPr>
          <a:xfrm>
            <a:off x="2934933" y="1585735"/>
            <a:ext cx="6565961" cy="1859441"/>
          </a:xfrm>
          <a:prstGeom prst="rect">
            <a:avLst/>
          </a:prstGeom>
        </p:spPr>
      </p:pic>
      <p:pic>
        <p:nvPicPr>
          <p:cNvPr id="3" name="Picture 2"/>
          <p:cNvPicPr>
            <a:picLocks noChangeAspect="1"/>
          </p:cNvPicPr>
          <p:nvPr/>
        </p:nvPicPr>
        <p:blipFill>
          <a:blip r:embed="rId5"/>
          <a:stretch>
            <a:fillRect/>
          </a:stretch>
        </p:blipFill>
        <p:spPr>
          <a:xfrm>
            <a:off x="1258387" y="2712644"/>
            <a:ext cx="9919052" cy="2048434"/>
          </a:xfrm>
          <a:prstGeom prst="rect">
            <a:avLst/>
          </a:prstGeom>
        </p:spPr>
      </p:pic>
    </p:spTree>
    <p:extLst>
      <p:ext uri="{BB962C8B-B14F-4D97-AF65-F5344CB8AC3E}">
        <p14:creationId xmlns:p14="http://schemas.microsoft.com/office/powerpoint/2010/main" val="37983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837127" y="386367"/>
            <a:ext cx="10702342" cy="1184857"/>
          </a:xfrm>
          <a:prstGeom prst="roundRect">
            <a:avLst>
              <a:gd name="adj" fmla="val 329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4"/>
          <p:cNvSpPr txBox="1"/>
          <p:nvPr/>
        </p:nvSpPr>
        <p:spPr>
          <a:xfrm>
            <a:off x="1159098" y="594074"/>
            <a:ext cx="10058399" cy="769441"/>
          </a:xfrm>
          <a:prstGeom prst="rect">
            <a:avLst/>
          </a:prstGeom>
          <a:solidFill>
            <a:schemeClr val="bg1"/>
          </a:solidFill>
        </p:spPr>
        <p:txBody>
          <a:bodyPr wrap="square" rtlCol="0">
            <a:spAutoFit/>
          </a:bodyPr>
          <a:lstStyle/>
          <a:p>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Dựa</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vào</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trả</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lời</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câu</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hỏi</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sau</a:t>
            </a:r>
            <a:r>
              <a:rPr lang="en-US" altLang="zh-CN" sz="4400" b="1" dirty="0" smtClean="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5" name="文本框 4"/>
          <p:cNvSpPr txBox="1"/>
          <p:nvPr/>
        </p:nvSpPr>
        <p:spPr>
          <a:xfrm>
            <a:off x="1126639" y="2008603"/>
            <a:ext cx="10058399" cy="769441"/>
          </a:xfrm>
          <a:prstGeom prst="rect">
            <a:avLst/>
          </a:prstGeom>
          <a:solidFill>
            <a:schemeClr val="bg1"/>
          </a:solidFill>
        </p:spPr>
        <p:txBody>
          <a:bodyPr wrap="square" rtlCol="0">
            <a:spAutoFit/>
          </a:bodyPr>
          <a:lstStyle/>
          <a:p>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nhân</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vật</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trong</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ai</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6" name="文本框 4"/>
          <p:cNvSpPr txBox="1"/>
          <p:nvPr/>
        </p:nvSpPr>
        <p:spPr>
          <a:xfrm>
            <a:off x="1126638" y="2972373"/>
            <a:ext cx="10058399" cy="769441"/>
          </a:xfrm>
          <a:prstGeom prst="rect">
            <a:avLst/>
          </a:prstGeom>
          <a:solidFill>
            <a:schemeClr val="bg1"/>
          </a:solidFill>
        </p:spPr>
        <p:txBody>
          <a:bodyPr wrap="square" rtlCol="0">
            <a:spAutoFit/>
          </a:bodyPr>
          <a:lstStyle/>
          <a:p>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Nội</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dung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gì</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7" name="文本框 4"/>
          <p:cNvSpPr txBox="1"/>
          <p:nvPr/>
        </p:nvSpPr>
        <p:spPr>
          <a:xfrm>
            <a:off x="1126638" y="3936143"/>
            <a:ext cx="10058399" cy="1446550"/>
          </a:xfrm>
          <a:prstGeom prst="rect">
            <a:avLst/>
          </a:prstGeom>
          <a:solidFill>
            <a:schemeClr val="bg1"/>
          </a:solidFill>
        </p:spPr>
        <p:txBody>
          <a:bodyPr wrap="square" rtlCol="0">
            <a:spAutoFit/>
          </a:bodyPr>
          <a:lstStyle/>
          <a:p>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Dáng</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điệu</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vẻ</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mặt</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thái</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độ</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họ</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lúc</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đó</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như</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thế</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nào</a:t>
            </a:r>
            <a:r>
              <a:rPr lang="en-US" altLang="zh-CN" sz="4400" b="1" dirty="0" smtClean="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Tree>
    <p:extLst>
      <p:ext uri="{BB962C8B-B14F-4D97-AF65-F5344CB8AC3E}">
        <p14:creationId xmlns:p14="http://schemas.microsoft.com/office/powerpoint/2010/main" val="324449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687132" y="129316"/>
            <a:ext cx="8989454" cy="978794"/>
          </a:xfrm>
          <a:prstGeom prst="round2DiagRect">
            <a:avLst>
              <a:gd name="adj1" fmla="val 50000"/>
              <a:gd name="adj2" fmla="val 0"/>
            </a:avLst>
          </a:prstGeom>
          <a:solidFill>
            <a:srgbClr val="663300"/>
          </a:solidFill>
          <a:ln>
            <a:solidFill>
              <a:srgbClr val="7D3B0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4"/>
          <p:cNvSpPr txBox="1"/>
          <p:nvPr/>
        </p:nvSpPr>
        <p:spPr>
          <a:xfrm>
            <a:off x="2040227" y="264770"/>
            <a:ext cx="8283263" cy="707886"/>
          </a:xfrm>
          <a:prstGeom prst="rect">
            <a:avLst/>
          </a:prstGeom>
          <a:noFill/>
          <a:ln>
            <a:solidFill>
              <a:schemeClr val="bg1"/>
            </a:solidFill>
            <a:prstDash val="sysDash"/>
          </a:ln>
        </p:spPr>
        <p:txBody>
          <a:bodyPr wrap="square" rtlCol="0">
            <a:spAutoFit/>
          </a:bodyPr>
          <a:lstStyle/>
          <a:p>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nhân</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vật</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trong</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ai</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4" name="Rounded Rectangular Callout 3"/>
          <p:cNvSpPr/>
          <p:nvPr/>
        </p:nvSpPr>
        <p:spPr>
          <a:xfrm>
            <a:off x="970671" y="1344957"/>
            <a:ext cx="10339754" cy="1377788"/>
          </a:xfrm>
          <a:prstGeom prst="wedgeRoundRectCallout">
            <a:avLst>
              <a:gd name="adj1" fmla="val 21648"/>
              <a:gd name="adj2" fmla="val -40486"/>
              <a:gd name="adj3" fmla="val 16667"/>
            </a:avLst>
          </a:prstGeom>
          <a:solidFill>
            <a:schemeClr val="bg1"/>
          </a:solidFill>
          <a:ln>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1104694" y="1433686"/>
            <a:ext cx="10154325" cy="1200329"/>
          </a:xfrm>
          <a:prstGeom prst="rect">
            <a:avLst/>
          </a:prstGeom>
          <a:noFill/>
          <a:ln>
            <a:noFill/>
          </a:ln>
        </p:spPr>
        <p:txBody>
          <a:bodyPr wrap="square" rtlCol="0">
            <a:spAutoFit/>
          </a:bodyPr>
          <a:lstStyle/>
          <a:p>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Thái</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sư</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Trần</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Thủ</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Độ</a:t>
            </a:r>
            <a:r>
              <a:rPr lang="en-US" altLang="zh-CN" sz="3600" b="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Linh</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Từ</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Quốc</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Mẫu</a:t>
            </a:r>
            <a:r>
              <a:rPr lang="en-US" altLang="zh-CN" sz="3600" b="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ợ</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Thái</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sư</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r>
              <a:rPr lang="en-US" altLang="zh-CN" sz="3600" b="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phú</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nông</a:t>
            </a:r>
            <a:r>
              <a:rPr lang="en-US" altLang="zh-CN" sz="36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cháu</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Linh</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Từ</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Quốc</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Mẫu</a:t>
            </a:r>
            <a:r>
              <a:rPr lang="en-US" altLang="zh-CN" sz="3600" b="1" i="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r>
              <a:rPr lang="en-US" altLang="zh-CN" sz="3600" b="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36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6" name="Round Diagonal Corner Rectangle 5"/>
          <p:cNvSpPr/>
          <p:nvPr/>
        </p:nvSpPr>
        <p:spPr>
          <a:xfrm>
            <a:off x="1595712" y="2933834"/>
            <a:ext cx="8989454" cy="978794"/>
          </a:xfrm>
          <a:prstGeom prst="round2DiagRect">
            <a:avLst>
              <a:gd name="adj1" fmla="val 50000"/>
              <a:gd name="adj2" fmla="val 0"/>
            </a:avLst>
          </a:prstGeom>
          <a:solidFill>
            <a:srgbClr val="663300"/>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4"/>
          <p:cNvSpPr txBox="1"/>
          <p:nvPr/>
        </p:nvSpPr>
        <p:spPr>
          <a:xfrm>
            <a:off x="1966994" y="3069288"/>
            <a:ext cx="8246888" cy="707886"/>
          </a:xfrm>
          <a:prstGeom prst="rect">
            <a:avLst/>
          </a:prstGeom>
          <a:noFill/>
          <a:ln>
            <a:solidFill>
              <a:schemeClr val="bg1"/>
            </a:solidFill>
            <a:prstDash val="sysDash"/>
          </a:ln>
        </p:spPr>
        <p:txBody>
          <a:bodyPr wrap="square" rtlCol="0">
            <a:spAutoFit/>
          </a:bodyPr>
          <a:lstStyle/>
          <a:p>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Nội</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dung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gì</a:t>
            </a:r>
            <a:r>
              <a:rPr lang="en-US" altLang="zh-CN" sz="40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8" name="Rounded Rectangular Callout 7"/>
          <p:cNvSpPr/>
          <p:nvPr/>
        </p:nvSpPr>
        <p:spPr>
          <a:xfrm>
            <a:off x="504851" y="4123717"/>
            <a:ext cx="11354012" cy="2431629"/>
          </a:xfrm>
          <a:prstGeom prst="wedgeRoundRectCallout">
            <a:avLst>
              <a:gd name="adj1" fmla="val -46932"/>
              <a:gd name="adj2" fmla="val -12592"/>
              <a:gd name="adj3" fmla="val 16667"/>
            </a:avLst>
          </a:prstGeom>
          <a:solidFill>
            <a:schemeClr val="bg1"/>
          </a:solid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2"/>
          <p:cNvSpPr txBox="1">
            <a:spLocks noChangeArrowheads="1"/>
          </p:cNvSpPr>
          <p:nvPr/>
        </p:nvSpPr>
        <p:spPr bwMode="auto">
          <a:xfrm>
            <a:off x="504851" y="4282548"/>
            <a:ext cx="1135401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Thái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Sư</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nói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với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kẻ</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muốn</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xin</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làm</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chức</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câu</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đương</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rằng</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Anh</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ta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được</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Linh</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Từ</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Quốc</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Mẫu</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xin</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cho</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chức</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câu</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đương</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thì</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phải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chặt</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một</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ngón</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chân</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để</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phân</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biệt</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với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những</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người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câu</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đương</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khác</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Người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ấy</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sợ</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hãi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rối</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rít</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xin</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tha</a:t>
            </a:r>
            <a:r>
              <a:rPr kumimoji="0" lang="en-US" altLang="en-US" sz="32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a:t>
            </a:r>
          </a:p>
        </p:txBody>
      </p:sp>
    </p:spTree>
    <p:extLst>
      <p:ext uri="{BB962C8B-B14F-4D97-AF65-F5344CB8AC3E}">
        <p14:creationId xmlns:p14="http://schemas.microsoft.com/office/powerpoint/2010/main" val="2601725514"/>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animBg="1"/>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9"/>
          <p:cNvSpPr/>
          <p:nvPr/>
        </p:nvSpPr>
        <p:spPr>
          <a:xfrm>
            <a:off x="840314" y="115258"/>
            <a:ext cx="10765377" cy="2164303"/>
          </a:xfrm>
          <a:prstGeom prst="rect">
            <a:avLst/>
          </a:prstGeom>
          <a:solidFill>
            <a:srgbClr val="7D3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10"/>
          <p:cNvSpPr/>
          <p:nvPr/>
        </p:nvSpPr>
        <p:spPr>
          <a:xfrm>
            <a:off x="1171980" y="238356"/>
            <a:ext cx="10097036" cy="1873779"/>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21986" y="451970"/>
            <a:ext cx="10397023" cy="1446550"/>
          </a:xfrm>
          <a:prstGeom prst="rect">
            <a:avLst/>
          </a:prstGeom>
          <a:noFill/>
        </p:spPr>
        <p:txBody>
          <a:bodyPr wrap="square" rtlCol="0">
            <a:spAutoFit/>
          </a:bodyPr>
          <a:lstStyle/>
          <a:p>
            <a:pPr algn="ct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Dáng</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điệu</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vẻ</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mặt</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thái</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độ</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họ</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lúc</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đó</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như</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thế</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nào</a:t>
            </a:r>
            <a:r>
              <a:rPr lang="en-US" altLang="zh-CN" sz="4400" b="1" dirty="0" smtClean="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6" name="Rounded Rectangular Callout 5"/>
          <p:cNvSpPr/>
          <p:nvPr/>
        </p:nvSpPr>
        <p:spPr>
          <a:xfrm>
            <a:off x="1171980" y="2616273"/>
            <a:ext cx="10097036" cy="3565586"/>
          </a:xfrm>
          <a:prstGeom prst="wedgeRoundRectCallout">
            <a:avLst>
              <a:gd name="adj1" fmla="val 21164"/>
              <a:gd name="adj2" fmla="val -38635"/>
              <a:gd name="adj3" fmla="val 16667"/>
            </a:avLst>
          </a:prstGeom>
          <a:solidFill>
            <a:schemeClr val="bg1"/>
          </a:solidFill>
          <a:ln>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2"/>
          <p:cNvSpPr txBox="1">
            <a:spLocks noChangeArrowheads="1"/>
          </p:cNvSpPr>
          <p:nvPr/>
        </p:nvSpPr>
        <p:spPr bwMode="auto">
          <a:xfrm>
            <a:off x="1437285" y="2967905"/>
            <a:ext cx="956642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sz="4000" b="1" kern="0" dirty="0" smtClean="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Trần</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Thủ</a:t>
            </a:r>
            <a:r>
              <a:rPr lang="en-US" altLang="en-US" sz="4000" b="1" kern="0" dirty="0" smtClean="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Độ</a:t>
            </a:r>
            <a:r>
              <a:rPr lang="en-US" altLang="en-US" sz="4000" b="1" kern="0" dirty="0" smtClean="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nét</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mặt</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nghiêm</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nghị</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giọng</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nói</a:t>
            </a:r>
            <a:r>
              <a:rPr lang="en-US" altLang="en-US" sz="4000" b="1" kern="0" dirty="0" smtClean="0">
                <a:solidFill>
                  <a:srgbClr val="FF0000"/>
                </a:solidFill>
                <a:effectLst>
                  <a:outerShdw blurRad="38100" dist="38100" dir="2700000" algn="tl">
                    <a:srgbClr val="000000">
                      <a:alpha val="43137"/>
                    </a:srgbClr>
                  </a:outerShdw>
                </a:effectLst>
              </a:rPr>
              <a:t> sang </a:t>
            </a:r>
            <a:r>
              <a:rPr lang="en-US" altLang="en-US" sz="4000" b="1" kern="0" dirty="0" err="1" smtClean="0">
                <a:solidFill>
                  <a:srgbClr val="FF0000"/>
                </a:solidFill>
                <a:effectLst>
                  <a:outerShdw blurRad="38100" dist="38100" dir="2700000" algn="tl">
                    <a:srgbClr val="000000">
                      <a:alpha val="43137"/>
                    </a:srgbClr>
                  </a:outerShdw>
                </a:effectLst>
              </a:rPr>
              <a:t>sảng</a:t>
            </a:r>
            <a:r>
              <a:rPr lang="en-US" altLang="en-US" sz="4000" b="1" kern="0" dirty="0" smtClean="0">
                <a:solidFill>
                  <a:srgbClr val="FF0000"/>
                </a:solidFill>
                <a:effectLst>
                  <a:outerShdw blurRad="38100" dist="38100" dir="2700000" algn="tl">
                    <a:srgbClr val="000000">
                      <a:alpha val="43137"/>
                    </a:srgbClr>
                  </a:outerShdw>
                </a:effectLst>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rPr>
              <a:t>+</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Cháu</a:t>
            </a:r>
            <a:r>
              <a:rPr lang="en-US" altLang="en-US" sz="4000" b="1" kern="0" dirty="0" smtClean="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của</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Linh</a:t>
            </a:r>
            <a:r>
              <a:rPr lang="en-US" altLang="en-US" sz="4000" b="1" kern="0" dirty="0" smtClean="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từ</a:t>
            </a:r>
            <a:r>
              <a:rPr lang="en-US" altLang="en-US" sz="4000" b="1" kern="0" dirty="0" smtClean="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Quốc</a:t>
            </a:r>
            <a:r>
              <a:rPr lang="en-US" altLang="en-US" sz="4000" b="1" kern="0" dirty="0" smtClean="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chemeClr val="accent6">
                    <a:lumMod val="50000"/>
                  </a:schemeClr>
                </a:solidFill>
                <a:effectLst>
                  <a:outerShdw blurRad="38100" dist="38100" dir="2700000" algn="tl">
                    <a:srgbClr val="000000">
                      <a:alpha val="43137"/>
                    </a:srgbClr>
                  </a:outerShdw>
                </a:effectLst>
              </a:rPr>
              <a:t>Mẫu</a:t>
            </a:r>
            <a:r>
              <a:rPr lang="en-US" altLang="en-US" sz="4000" b="1" kern="0" dirty="0" smtClean="0">
                <a:solidFill>
                  <a:schemeClr val="accent6">
                    <a:lumMod val="50000"/>
                  </a:schemeClr>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vẻ</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mặt</a:t>
            </a:r>
            <a:r>
              <a:rPr lang="en-US" altLang="en-US" sz="4000" b="1" kern="0" dirty="0" smtClean="0">
                <a:solidFill>
                  <a:srgbClr val="FF0000"/>
                </a:solidFill>
                <a:effectLst>
                  <a:outerShdw blurRad="38100" dist="38100" dir="2700000" algn="tl">
                    <a:srgbClr val="000000">
                      <a:alpha val="43137"/>
                    </a:srgbClr>
                  </a:outerShdw>
                </a:effectLst>
              </a:rPr>
              <a:t> run </a:t>
            </a:r>
            <a:r>
              <a:rPr lang="en-US" altLang="en-US" sz="4000" b="1" kern="0" dirty="0" err="1" smtClean="0">
                <a:solidFill>
                  <a:srgbClr val="FF0000"/>
                </a:solidFill>
                <a:effectLst>
                  <a:outerShdw blurRad="38100" dist="38100" dir="2700000" algn="tl">
                    <a:srgbClr val="000000">
                      <a:alpha val="43137"/>
                    </a:srgbClr>
                  </a:outerShdw>
                </a:effectLst>
              </a:rPr>
              <a:t>sợ</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lấm</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lét</a:t>
            </a:r>
            <a:r>
              <a:rPr lang="en-US" altLang="en-US" sz="4000" b="1" kern="0" dirty="0" smtClean="0">
                <a:solidFill>
                  <a:srgbClr val="FF0000"/>
                </a:solidFill>
                <a:effectLst>
                  <a:outerShdw blurRad="38100" dist="38100" dir="2700000" algn="tl">
                    <a:srgbClr val="000000">
                      <a:alpha val="43137"/>
                    </a:srgbClr>
                  </a:outerShdw>
                </a:effectLst>
              </a:rPr>
              <a:t> </a:t>
            </a:r>
            <a:r>
              <a:rPr lang="en-US" altLang="en-US" sz="4000" b="1" kern="0" dirty="0" err="1" smtClean="0">
                <a:solidFill>
                  <a:srgbClr val="FF0000"/>
                </a:solidFill>
                <a:effectLst>
                  <a:outerShdw blurRad="38100" dist="38100" dir="2700000" algn="tl">
                    <a:srgbClr val="000000">
                      <a:alpha val="43137"/>
                    </a:srgbClr>
                  </a:outerShdw>
                </a:effectLst>
              </a:rPr>
              <a:t>nhìn</a:t>
            </a:r>
            <a:r>
              <a:rPr lang="en-US" altLang="en-US" sz="4000" b="1" kern="0" dirty="0" smtClean="0">
                <a:solidFill>
                  <a:srgbClr val="FF0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243483241"/>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14178" y="154745"/>
            <a:ext cx="11404210" cy="830997"/>
          </a:xfrm>
          <a:prstGeom prst="rect">
            <a:avLst/>
          </a:prstGeom>
          <a:solidFill>
            <a:schemeClr val="bg1"/>
          </a:solidFill>
          <a:ln w="9525">
            <a:solidFill>
              <a:srgbClr val="808080"/>
            </a:solidFill>
            <a:miter lim="800000"/>
            <a:headEnd/>
            <a:tailEnd/>
          </a:ln>
          <a:effectLst/>
          <a:extLst/>
        </p:spPr>
        <p:txBody>
          <a:bodyPr wrap="square">
            <a:spAutoFit/>
          </a:bodyPr>
          <a:lstStyle>
            <a:lvl1pPr indent="350838"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350838" algn="just"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Bài</a:t>
            </a:r>
            <a:r>
              <a:rPr kumimoji="0" lang="en-US" altLang="en-US"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2: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Dựa</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theo</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nội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dung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của</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đoạn</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trích</a:t>
            </a:r>
            <a:r>
              <a:rPr kumimoji="0" lang="en-US" altLang="en-US" b="1" i="1"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trên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em</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hãy</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cùng</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các</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bạn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trong</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nhóm</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viết</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tiếp</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một</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số</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lời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đối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thoại</a:t>
            </a:r>
            <a:r>
              <a:rPr kumimoji="0" lang="en-US" altLang="en-US" b="1" i="1"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để</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hoàn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chỉnh</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màn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kịch</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sau</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a:t>
            </a:r>
          </a:p>
        </p:txBody>
      </p:sp>
      <p:sp>
        <p:nvSpPr>
          <p:cNvPr id="3" name="Text Box 20"/>
          <p:cNvSpPr txBox="1">
            <a:spLocks noChangeArrowheads="1"/>
          </p:cNvSpPr>
          <p:nvPr/>
        </p:nvSpPr>
        <p:spPr bwMode="auto">
          <a:xfrm>
            <a:off x="4547555" y="1161693"/>
            <a:ext cx="3231285" cy="461665"/>
          </a:xfrm>
          <a:prstGeom prst="rect">
            <a:avLst/>
          </a:prstGeom>
          <a:solidFill>
            <a:schemeClr val="accent2">
              <a:lumMod val="50000"/>
            </a:schemeClr>
          </a:solidFill>
          <a:ln w="9525">
            <a:solidFill>
              <a:schemeClr val="accent2">
                <a:lumMod val="50000"/>
              </a:schemeClr>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Xin </a:t>
            </a:r>
            <a:r>
              <a:rPr kumimoji="0" lang="en-US" altLang="en-US" sz="2400" b="1" i="1" u="none" strike="noStrike" kern="0" cap="none" spc="0" normalizeH="0" baseline="0" noProof="0" dirty="0" err="1" smtClean="0">
                <a:ln>
                  <a:noFill/>
                </a:ln>
                <a:solidFill>
                  <a:schemeClr val="bg1"/>
                </a:solidFill>
                <a:effectLst/>
                <a:uLnTx/>
                <a:uFillTx/>
                <a:latin typeface="Arial" panose="020B0604020202020204" pitchFamily="34" charset="0"/>
              </a:rPr>
              <a:t>Thái</a:t>
            </a: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smtClean="0">
                <a:ln>
                  <a:noFill/>
                </a:ln>
                <a:solidFill>
                  <a:schemeClr val="bg1"/>
                </a:solidFill>
                <a:effectLst/>
                <a:uLnTx/>
                <a:uFillTx/>
                <a:latin typeface="Arial" panose="020B0604020202020204" pitchFamily="34" charset="0"/>
              </a:rPr>
              <a:t>Sư</a:t>
            </a: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smtClean="0">
                <a:ln>
                  <a:noFill/>
                </a:ln>
                <a:solidFill>
                  <a:schemeClr val="bg1"/>
                </a:solidFill>
                <a:effectLst/>
                <a:uLnTx/>
                <a:uFillTx/>
                <a:latin typeface="Arial" panose="020B0604020202020204" pitchFamily="34" charset="0"/>
              </a:rPr>
              <a:t>tha</a:t>
            </a: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smtClean="0">
                <a:ln>
                  <a:noFill/>
                </a:ln>
                <a:solidFill>
                  <a:schemeClr val="bg1"/>
                </a:solidFill>
                <a:effectLst/>
                <a:uLnTx/>
                <a:uFillTx/>
                <a:latin typeface="Arial" panose="020B0604020202020204" pitchFamily="34" charset="0"/>
              </a:rPr>
              <a:t>cho</a:t>
            </a: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 !</a:t>
            </a:r>
          </a:p>
        </p:txBody>
      </p:sp>
      <p:sp>
        <p:nvSpPr>
          <p:cNvPr id="4" name="Text Box 21"/>
          <p:cNvSpPr txBox="1">
            <a:spLocks noChangeArrowheads="1"/>
          </p:cNvSpPr>
          <p:nvPr/>
        </p:nvSpPr>
        <p:spPr bwMode="auto">
          <a:xfrm>
            <a:off x="167426" y="1782697"/>
            <a:ext cx="6529588" cy="4862870"/>
          </a:xfrm>
          <a:prstGeom prst="rect">
            <a:avLst/>
          </a:prstGeom>
          <a:solidFill>
            <a:schemeClr val="bg1"/>
          </a:solidFill>
          <a:ln>
            <a:solidFill>
              <a:schemeClr val="bg1"/>
            </a:solid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000" b="1" i="1" u="none" strike="noStrike" kern="0" cap="none" spc="0" normalizeH="0" baseline="0" noProof="0" dirty="0" smtClean="0">
                <a:ln>
                  <a:noFill/>
                </a:ln>
                <a:solidFill>
                  <a:prstClr val="black"/>
                </a:solidFill>
                <a:effectLst/>
                <a:uLnTx/>
                <a:uFillTx/>
                <a:cs typeface="Arial" panose="020B0604020202020204" pitchFamily="34" charset="0"/>
              </a:rPr>
              <a:t>    </a:t>
            </a:r>
            <a:r>
              <a:rPr kumimoji="0" lang="en-US" altLang="en-US" sz="2000" b="1" i="1" u="none" strike="noStrike" kern="0" cap="none" spc="0" normalizeH="0" baseline="0" noProof="0" dirty="0" err="1" smtClean="0">
                <a:ln>
                  <a:noFill/>
                </a:ln>
                <a:solidFill>
                  <a:schemeClr val="accent6">
                    <a:lumMod val="50000"/>
                  </a:schemeClr>
                </a:solidFill>
                <a:effectLst/>
                <a:uLnTx/>
                <a:uFillTx/>
                <a:cs typeface="Arial" panose="020B0604020202020204" pitchFamily="34" charset="0"/>
              </a:rPr>
              <a:t>Gợi</a:t>
            </a:r>
            <a:r>
              <a:rPr kumimoji="0" lang="en-US" altLang="en-US" sz="2000" b="1" i="1" u="none" strike="noStrike" kern="0" cap="none" spc="0" normalizeH="0" baseline="0" noProof="0" dirty="0" smtClean="0">
                <a:ln>
                  <a:noFill/>
                </a:ln>
                <a:solidFill>
                  <a:schemeClr val="accent6">
                    <a:lumMod val="50000"/>
                  </a:schemeClr>
                </a:solidFill>
                <a:effectLst/>
                <a:uLnTx/>
                <a:uFillTx/>
                <a:cs typeface="Arial" panose="020B0604020202020204" pitchFamily="34" charset="0"/>
              </a:rPr>
              <a:t> ý </a:t>
            </a:r>
            <a:r>
              <a:rPr kumimoji="0" lang="en-US" altLang="en-US" sz="2000" b="1" i="1" u="none" strike="noStrike" kern="0" cap="none" spc="0" normalizeH="0" baseline="0" noProof="0" dirty="0" err="1" smtClean="0">
                <a:ln>
                  <a:noFill/>
                </a:ln>
                <a:solidFill>
                  <a:schemeClr val="accent6">
                    <a:lumMod val="50000"/>
                  </a:schemeClr>
                </a:solidFill>
                <a:effectLst/>
                <a:uLnTx/>
                <a:uFillTx/>
                <a:cs typeface="Arial" panose="020B0604020202020204" pitchFamily="34" charset="0"/>
              </a:rPr>
              <a:t>lời</a:t>
            </a:r>
            <a:r>
              <a:rPr kumimoji="0" lang="en-US" altLang="en-US" sz="2000" b="1" i="1" u="none" strike="noStrike" kern="0" cap="none" spc="0" normalizeH="0" baseline="0" noProof="0" dirty="0" smtClean="0">
                <a:ln>
                  <a:noFill/>
                </a:ln>
                <a:solidFill>
                  <a:schemeClr val="accent6">
                    <a:lumMod val="50000"/>
                  </a:schemeClr>
                </a:solidFill>
                <a:effectLst/>
                <a:uLnTx/>
                <a:uFillTx/>
                <a:cs typeface="Arial" panose="020B0604020202020204" pitchFamily="34" charset="0"/>
              </a:rPr>
              <a:t> </a:t>
            </a:r>
            <a:r>
              <a:rPr kumimoji="0" lang="en-US" altLang="en-US" sz="2000" b="1" i="1" u="none" strike="noStrike" kern="0" cap="none" spc="0" normalizeH="0" baseline="0" noProof="0" dirty="0" err="1" smtClean="0">
                <a:ln>
                  <a:noFill/>
                </a:ln>
                <a:solidFill>
                  <a:schemeClr val="accent6">
                    <a:lumMod val="50000"/>
                  </a:schemeClr>
                </a:solidFill>
                <a:effectLst/>
                <a:uLnTx/>
                <a:uFillTx/>
                <a:cs typeface="Arial" panose="020B0604020202020204" pitchFamily="34" charset="0"/>
              </a:rPr>
              <a:t>đối</a:t>
            </a:r>
            <a:r>
              <a:rPr kumimoji="0" lang="en-US" altLang="en-US" sz="2000" b="1" i="1" u="none" strike="noStrike" kern="0" cap="none" spc="0" normalizeH="0" baseline="0" noProof="0" dirty="0" smtClean="0">
                <a:ln>
                  <a:noFill/>
                </a:ln>
                <a:solidFill>
                  <a:schemeClr val="accent6">
                    <a:lumMod val="50000"/>
                  </a:schemeClr>
                </a:solidFill>
                <a:effectLst/>
                <a:uLnTx/>
                <a:uFillTx/>
                <a:cs typeface="Arial" panose="020B0604020202020204" pitchFamily="34" charset="0"/>
              </a:rPr>
              <a:t> </a:t>
            </a:r>
            <a:r>
              <a:rPr kumimoji="0" lang="en-US" altLang="en-US" sz="2000" b="1" i="1" u="none" strike="noStrike" kern="0" cap="none" spc="0" normalizeH="0" baseline="0" noProof="0" dirty="0" err="1" smtClean="0">
                <a:ln>
                  <a:noFill/>
                </a:ln>
                <a:solidFill>
                  <a:schemeClr val="accent6">
                    <a:lumMod val="50000"/>
                  </a:schemeClr>
                </a:solidFill>
                <a:effectLst/>
                <a:uLnTx/>
                <a:uFillTx/>
                <a:cs typeface="Arial" panose="020B0604020202020204" pitchFamily="34" charset="0"/>
              </a:rPr>
              <a:t>thoại</a:t>
            </a:r>
            <a:r>
              <a:rPr kumimoji="0" lang="en-US" altLang="en-US" sz="2000" b="1" i="1" u="none" strike="noStrike" kern="0" cap="none" spc="0" normalizeH="0" baseline="0" noProof="0" dirty="0" smtClean="0">
                <a:ln>
                  <a:noFill/>
                </a:ln>
                <a:solidFill>
                  <a:schemeClr val="accent6">
                    <a:lumMod val="50000"/>
                  </a:schemeClr>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1.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lệnh</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cho</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lính</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hầu</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mời</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vào</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2.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hỏi</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tên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tuổi</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nguyện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vọng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của</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người</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3.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hỏi</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về</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chức</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phận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của</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câu</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đương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4.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trả</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lời</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chứng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tỏ</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rất</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ít</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hiểu</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biết</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về</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chức</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phận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của</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câu</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đương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5.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bảo</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phải</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chặt</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một</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ngón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chân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của</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để</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đánh</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dấu</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6.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sợ</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hãi</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kêu</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van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xin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tha</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7.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tha</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cho</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smtClean="0">
                <a:ln>
                  <a:noFill/>
                </a:ln>
                <a:solidFill>
                  <a:srgbClr val="002060"/>
                </a:solidFill>
                <a:effectLst/>
                <a:uLnTx/>
                <a:uFillTx/>
                <a:cs typeface="Arial" panose="020B0604020202020204" pitchFamily="34" charset="0"/>
              </a:rPr>
              <a:t>anh</a:t>
            </a:r>
            <a:r>
              <a:rPr kumimoji="0" lang="en-US" altLang="en-US" sz="2000" b="1" i="0" u="none" strike="noStrike" kern="0" cap="none" spc="0" normalizeH="0" baseline="0" noProof="0" dirty="0" smtClean="0">
                <a:ln>
                  <a:noFill/>
                </a:ln>
                <a:solidFill>
                  <a:srgbClr val="002060"/>
                </a:solidFill>
                <a:effectLst/>
                <a:uLnTx/>
                <a:uFillTx/>
                <a:cs typeface="Arial" panose="020B0604020202020204" pitchFamily="34" charset="0"/>
              </a:rPr>
              <a:t> ta.</a:t>
            </a:r>
          </a:p>
        </p:txBody>
      </p:sp>
      <p:cxnSp>
        <p:nvCxnSpPr>
          <p:cNvPr id="6" name="Straight Connector 5"/>
          <p:cNvCxnSpPr/>
          <p:nvPr/>
        </p:nvCxnSpPr>
        <p:spPr>
          <a:xfrm>
            <a:off x="6697014" y="1782697"/>
            <a:ext cx="0" cy="4862870"/>
          </a:xfrm>
          <a:prstGeom prst="line">
            <a:avLst/>
          </a:prstGeom>
          <a:ln w="57150"/>
        </p:spPr>
        <p:style>
          <a:lnRef idx="3">
            <a:schemeClr val="dk1"/>
          </a:lnRef>
          <a:fillRef idx="0">
            <a:schemeClr val="dk1"/>
          </a:fillRef>
          <a:effectRef idx="2">
            <a:schemeClr val="dk1"/>
          </a:effectRef>
          <a:fontRef idx="minor">
            <a:schemeClr val="tx1"/>
          </a:fontRef>
        </p:style>
      </p:cxnSp>
      <p:sp>
        <p:nvSpPr>
          <p:cNvPr id="12" name="Text Box 21"/>
          <p:cNvSpPr txBox="1">
            <a:spLocks noChangeArrowheads="1"/>
          </p:cNvSpPr>
          <p:nvPr/>
        </p:nvSpPr>
        <p:spPr bwMode="auto">
          <a:xfrm>
            <a:off x="6739218" y="1782697"/>
            <a:ext cx="5344732" cy="4555093"/>
          </a:xfrm>
          <a:prstGeom prst="rect">
            <a:avLst/>
          </a:prstGeom>
          <a:solidFill>
            <a:schemeClr val="bg1"/>
          </a:solidFill>
          <a:ln>
            <a:solidFill>
              <a:schemeClr val="bg1"/>
            </a:solid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50000"/>
              </a:spcBef>
              <a:spcAft>
                <a:spcPct val="0"/>
              </a:spcAft>
              <a:defRPr/>
            </a:pPr>
            <a:endParaRPr lang="en-US" altLang="en-US" sz="2000" b="1" kern="0" dirty="0" smtClean="0">
              <a:solidFill>
                <a:srgbClr val="FF0000"/>
              </a:solidFill>
              <a:cs typeface="Arial" panose="020B0604020202020204" pitchFamily="34" charset="0"/>
            </a:endParaRPr>
          </a:p>
          <a:p>
            <a:pPr lvl="0" fontAlgn="base">
              <a:spcBef>
                <a:spcPct val="50000"/>
              </a:spcBef>
              <a:spcAft>
                <a:spcPct val="0"/>
              </a:spcAft>
              <a:defRPr/>
            </a:pPr>
            <a:r>
              <a:rPr lang="vi-VN" altLang="en-US" sz="2000" b="1" kern="0" dirty="0" smtClean="0">
                <a:solidFill>
                  <a:srgbClr val="FF0000"/>
                </a:solidFill>
                <a:cs typeface="Arial" panose="020B0604020202020204" pitchFamily="34" charset="0"/>
              </a:rPr>
              <a:t>Lính </a:t>
            </a:r>
            <a:r>
              <a:rPr lang="vi-VN" altLang="en-US" sz="2000" b="1" kern="0" dirty="0">
                <a:solidFill>
                  <a:srgbClr val="FF0000"/>
                </a:solidFill>
                <a:cs typeface="Arial" panose="020B0604020202020204" pitchFamily="34" charset="0"/>
              </a:rPr>
              <a:t>: </a:t>
            </a:r>
            <a:r>
              <a:rPr lang="vi-VN" altLang="en-US" sz="2000" b="1" kern="0" dirty="0" smtClean="0">
                <a:solidFill>
                  <a:srgbClr val="002060"/>
                </a:solidFill>
                <a:cs typeface="Arial" panose="020B0604020202020204" pitchFamily="34" charset="0"/>
              </a:rPr>
              <a:t>- </a:t>
            </a:r>
            <a:r>
              <a:rPr lang="vi-VN" altLang="en-US" sz="2000" b="1" i="1" kern="0" dirty="0" smtClean="0">
                <a:solidFill>
                  <a:srgbClr val="002060"/>
                </a:solidFill>
                <a:cs typeface="Arial" panose="020B0604020202020204" pitchFamily="34" charset="0"/>
              </a:rPr>
              <a:t>(Bước vào) </a:t>
            </a:r>
            <a:r>
              <a:rPr lang="vi-VN" altLang="en-US" sz="2000" b="1" kern="0" dirty="0" smtClean="0">
                <a:solidFill>
                  <a:srgbClr val="002060"/>
                </a:solidFill>
                <a:cs typeface="Arial" panose="020B0604020202020204" pitchFamily="34" charset="0"/>
              </a:rPr>
              <a:t>Bẩm </a:t>
            </a:r>
            <a:r>
              <a:rPr lang="vi-VN" altLang="en-US" sz="2000" b="1" kern="0" dirty="0">
                <a:solidFill>
                  <a:srgbClr val="002060"/>
                </a:solidFill>
                <a:cs typeface="Arial" panose="020B0604020202020204" pitchFamily="34" charset="0"/>
              </a:rPr>
              <a:t>Thái </a:t>
            </a:r>
            <a:r>
              <a:rPr lang="vi-VN" altLang="en-US" sz="2000" b="1" kern="0" dirty="0" smtClean="0">
                <a:solidFill>
                  <a:srgbClr val="002060"/>
                </a:solidFill>
                <a:cs typeface="Arial" panose="020B0604020202020204" pitchFamily="34" charset="0"/>
              </a:rPr>
              <a:t>sư! </a:t>
            </a:r>
            <a:endParaRPr lang="en-US" altLang="en-US" sz="2000" b="1" kern="0" dirty="0" smtClean="0">
              <a:solidFill>
                <a:srgbClr val="002060"/>
              </a:solidFill>
              <a:cs typeface="Arial" panose="020B0604020202020204" pitchFamily="34" charset="0"/>
            </a:endParaRPr>
          </a:p>
          <a:p>
            <a:pPr lvl="0" fontAlgn="base">
              <a:spcBef>
                <a:spcPct val="50000"/>
              </a:spcBef>
              <a:spcAft>
                <a:spcPct val="0"/>
              </a:spcAft>
              <a:defRPr/>
            </a:pPr>
            <a:r>
              <a:rPr lang="vi-VN" altLang="en-US" sz="2000" b="1" kern="0" dirty="0" smtClean="0">
                <a:solidFill>
                  <a:srgbClr val="002060"/>
                </a:solidFill>
                <a:cs typeface="Arial" panose="020B0604020202020204" pitchFamily="34" charset="0"/>
              </a:rPr>
              <a:t>Người </a:t>
            </a:r>
            <a:r>
              <a:rPr lang="vi-VN" altLang="en-US" sz="2000" b="1" kern="0" dirty="0">
                <a:solidFill>
                  <a:srgbClr val="002060"/>
                </a:solidFill>
                <a:cs typeface="Arial" panose="020B0604020202020204" pitchFamily="34" charset="0"/>
              </a:rPr>
              <a:t>nhà phu </a:t>
            </a:r>
            <a:r>
              <a:rPr lang="vi-VN" altLang="en-US" sz="2000" b="1" kern="0" dirty="0" smtClean="0">
                <a:solidFill>
                  <a:srgbClr val="002060"/>
                </a:solidFill>
                <a:cs typeface="Arial" panose="020B0604020202020204" pitchFamily="34" charset="0"/>
              </a:rPr>
              <a:t>nhân </a:t>
            </a:r>
            <a:r>
              <a:rPr lang="vi-VN" altLang="en-US" sz="2000" b="1" kern="0" dirty="0">
                <a:solidFill>
                  <a:srgbClr val="002060"/>
                </a:solidFill>
                <a:cs typeface="Arial" panose="020B0604020202020204" pitchFamily="34" charset="0"/>
              </a:rPr>
              <a:t>đã tới rồi ạ</a:t>
            </a:r>
            <a:r>
              <a:rPr lang="vi-VN" altLang="en-US" sz="2000" b="1" kern="0" dirty="0" smtClean="0">
                <a:solidFill>
                  <a:srgbClr val="002060"/>
                </a:solidFill>
                <a:cs typeface="Arial" panose="020B0604020202020204" pitchFamily="34" charset="0"/>
              </a:rPr>
              <a:t>.</a:t>
            </a:r>
            <a:endParaRPr lang="vi-VN" altLang="en-US" sz="2000" b="1" kern="0" dirty="0">
              <a:solidFill>
                <a:srgbClr val="002060"/>
              </a:solidFill>
              <a:cs typeface="Arial" panose="020B0604020202020204" pitchFamily="34" charset="0"/>
            </a:endParaRPr>
          </a:p>
          <a:p>
            <a:pPr lvl="0" fontAlgn="base">
              <a:spcBef>
                <a:spcPct val="50000"/>
              </a:spcBef>
              <a:spcAft>
                <a:spcPct val="0"/>
              </a:spcAft>
              <a:defRPr/>
            </a:pPr>
            <a:r>
              <a:rPr lang="vi-VN" altLang="en-US" sz="2000" b="1" kern="0" dirty="0">
                <a:solidFill>
                  <a:srgbClr val="FF0000"/>
                </a:solidFill>
                <a:cs typeface="Arial" panose="020B0604020202020204" pitchFamily="34" charset="0"/>
              </a:rPr>
              <a:t>Trần Thủ Độ :</a:t>
            </a:r>
            <a:r>
              <a:rPr lang="vi-VN" altLang="en-US" sz="2000" b="1" kern="0" dirty="0">
                <a:solidFill>
                  <a:srgbClr val="002060"/>
                </a:solidFill>
                <a:cs typeface="Arial" panose="020B0604020202020204" pitchFamily="34" charset="0"/>
              </a:rPr>
              <a:t> - Cho anh ta </a:t>
            </a:r>
            <a:r>
              <a:rPr lang="vi-VN" altLang="en-US" sz="2000" b="1" kern="0" dirty="0" smtClean="0">
                <a:solidFill>
                  <a:srgbClr val="002060"/>
                </a:solidFill>
                <a:cs typeface="Arial" panose="020B0604020202020204" pitchFamily="34" charset="0"/>
              </a:rPr>
              <a:t>vào!</a:t>
            </a:r>
            <a:endParaRPr lang="vi-VN" altLang="en-US" sz="2000" b="1" kern="0" dirty="0">
              <a:solidFill>
                <a:srgbClr val="002060"/>
              </a:solidFill>
              <a:cs typeface="Arial" panose="020B0604020202020204" pitchFamily="34" charset="0"/>
            </a:endParaRPr>
          </a:p>
          <a:p>
            <a:pPr lvl="0" fontAlgn="base">
              <a:spcBef>
                <a:spcPct val="50000"/>
              </a:spcBef>
              <a:spcAft>
                <a:spcPct val="0"/>
              </a:spcAft>
              <a:defRPr/>
            </a:pPr>
            <a:r>
              <a:rPr lang="vi-VN" altLang="en-US" sz="2000" b="1" i="1" kern="0" dirty="0">
                <a:solidFill>
                  <a:srgbClr val="002060"/>
                </a:solidFill>
                <a:cs typeface="Arial" panose="020B0604020202020204" pitchFamily="34" charset="0"/>
              </a:rPr>
              <a:t>(Lính đi ra, sau đó dẫn vào một người khoảng 30 tuổi, ăn mặc kiểu nhà giàu nhưng hơi quê kệch</a:t>
            </a:r>
            <a:r>
              <a:rPr lang="vi-VN" altLang="en-US" sz="2000" b="1" i="1" kern="0" dirty="0" smtClean="0">
                <a:solidFill>
                  <a:srgbClr val="002060"/>
                </a:solidFill>
                <a:cs typeface="Arial" panose="020B0604020202020204" pitchFamily="34" charset="0"/>
              </a:rPr>
              <a:t>.)</a:t>
            </a:r>
            <a:endParaRPr lang="vi-VN" altLang="en-US" sz="2000" b="1" i="1" kern="0" dirty="0">
              <a:solidFill>
                <a:srgbClr val="002060"/>
              </a:solidFill>
              <a:cs typeface="Arial" panose="020B0604020202020204" pitchFamily="34" charset="0"/>
            </a:endParaRPr>
          </a:p>
          <a:p>
            <a:pPr lvl="0" fontAlgn="base">
              <a:spcBef>
                <a:spcPct val="50000"/>
              </a:spcBef>
              <a:spcAft>
                <a:spcPct val="0"/>
              </a:spcAft>
              <a:defRPr/>
            </a:pPr>
            <a:r>
              <a:rPr lang="vi-VN" altLang="en-US" sz="2000" b="1" kern="0" dirty="0">
                <a:solidFill>
                  <a:srgbClr val="FF0000"/>
                </a:solidFill>
                <a:cs typeface="Arial" panose="020B0604020202020204" pitchFamily="34" charset="0"/>
              </a:rPr>
              <a:t>Phú nông : </a:t>
            </a:r>
            <a:r>
              <a:rPr lang="vi-VN" altLang="en-US" sz="2000" b="1" kern="0" dirty="0">
                <a:solidFill>
                  <a:srgbClr val="002060"/>
                </a:solidFill>
                <a:cs typeface="Arial" panose="020B0604020202020204" pitchFamily="34" charset="0"/>
              </a:rPr>
              <a:t>- Lạy Đức </a:t>
            </a:r>
            <a:r>
              <a:rPr lang="vi-VN" altLang="en-US" sz="2000" b="1" kern="0" dirty="0" smtClean="0">
                <a:solidFill>
                  <a:srgbClr val="002060"/>
                </a:solidFill>
                <a:cs typeface="Arial" panose="020B0604020202020204" pitchFamily="34" charset="0"/>
              </a:rPr>
              <a:t>Ông!</a:t>
            </a:r>
            <a:endParaRPr lang="vi-VN" altLang="en-US" sz="2000" b="1" kern="0" dirty="0">
              <a:solidFill>
                <a:srgbClr val="002060"/>
              </a:solidFill>
              <a:cs typeface="Arial" panose="020B0604020202020204" pitchFamily="34" charset="0"/>
            </a:endParaRPr>
          </a:p>
          <a:p>
            <a:pPr lvl="0" fontAlgn="base">
              <a:spcBef>
                <a:spcPct val="50000"/>
              </a:spcBef>
              <a:spcAft>
                <a:spcPct val="0"/>
              </a:spcAft>
              <a:defRPr/>
            </a:pPr>
            <a:r>
              <a:rPr lang="vi-VN" altLang="en-US" sz="2000" b="1" kern="0" dirty="0">
                <a:solidFill>
                  <a:srgbClr val="FF0000"/>
                </a:solidFill>
                <a:cs typeface="Arial" panose="020B0604020202020204" pitchFamily="34" charset="0"/>
              </a:rPr>
              <a:t>Trần Thủ Độ :</a:t>
            </a:r>
            <a:r>
              <a:rPr lang="vi-VN" altLang="en-US" sz="2000" b="1" kern="0" dirty="0">
                <a:solidFill>
                  <a:srgbClr val="002060"/>
                </a:solidFill>
                <a:cs typeface="Arial" panose="020B0604020202020204" pitchFamily="34" charset="0"/>
              </a:rPr>
              <a:t> - Ngươi có phải là Đặng Văn Sửu </a:t>
            </a:r>
            <a:r>
              <a:rPr lang="vi-VN" altLang="en-US" sz="2000" b="1" kern="0" dirty="0" smtClean="0">
                <a:solidFill>
                  <a:srgbClr val="002060"/>
                </a:solidFill>
                <a:cs typeface="Arial" panose="020B0604020202020204" pitchFamily="34" charset="0"/>
              </a:rPr>
              <a:t>không?</a:t>
            </a:r>
            <a:endParaRPr lang="en-US" altLang="en-US" sz="2000" b="1" kern="0" dirty="0" smtClean="0">
              <a:solidFill>
                <a:srgbClr val="002060"/>
              </a:solidFill>
              <a:cs typeface="Arial" panose="020B0604020202020204" pitchFamily="34" charset="0"/>
            </a:endParaRPr>
          </a:p>
          <a:p>
            <a:pPr lvl="0" fontAlgn="base">
              <a:spcBef>
                <a:spcPct val="50000"/>
              </a:spcBef>
              <a:spcAft>
                <a:spcPct val="0"/>
              </a:spcAft>
              <a:defRPr/>
            </a:pPr>
            <a:r>
              <a:rPr lang="en-US" altLang="en-US" sz="2000" b="1" kern="0" dirty="0" err="1" smtClean="0">
                <a:solidFill>
                  <a:srgbClr val="FF0000"/>
                </a:solidFill>
                <a:cs typeface="Arial" panose="020B0604020202020204" pitchFamily="34" charset="0"/>
              </a:rPr>
              <a:t>Phú</a:t>
            </a:r>
            <a:r>
              <a:rPr lang="en-US" altLang="en-US" sz="2000" b="1" kern="0" dirty="0" smtClean="0">
                <a:solidFill>
                  <a:srgbClr val="FF0000"/>
                </a:solidFill>
                <a:cs typeface="Arial" panose="020B0604020202020204" pitchFamily="34" charset="0"/>
              </a:rPr>
              <a:t> </a:t>
            </a:r>
            <a:r>
              <a:rPr lang="en-US" altLang="en-US" sz="2000" b="1" kern="0" dirty="0" err="1" smtClean="0">
                <a:solidFill>
                  <a:srgbClr val="FF0000"/>
                </a:solidFill>
                <a:cs typeface="Arial" panose="020B0604020202020204" pitchFamily="34" charset="0"/>
              </a:rPr>
              <a:t>nông</a:t>
            </a:r>
            <a:r>
              <a:rPr lang="en-US" altLang="en-US" sz="2000" b="1" kern="0" dirty="0" smtClean="0">
                <a:solidFill>
                  <a:srgbClr val="FF0000"/>
                </a:solidFill>
                <a:cs typeface="Arial" panose="020B0604020202020204" pitchFamily="34" charset="0"/>
              </a:rPr>
              <a:t>: </a:t>
            </a:r>
            <a:r>
              <a:rPr lang="en-US" altLang="en-US" sz="2000" b="1" kern="0" dirty="0" smtClean="0">
                <a:solidFill>
                  <a:srgbClr val="002060"/>
                </a:solidFill>
                <a:cs typeface="Arial" panose="020B0604020202020204" pitchFamily="34" charset="0"/>
              </a:rPr>
              <a:t>…</a:t>
            </a:r>
          </a:p>
        </p:txBody>
      </p:sp>
    </p:spTree>
    <p:extLst>
      <p:ext uri="{BB962C8B-B14F-4D97-AF65-F5344CB8AC3E}">
        <p14:creationId xmlns:p14="http://schemas.microsoft.com/office/powerpoint/2010/main" val="876739448"/>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689319" y="1146907"/>
            <a:ext cx="11000936" cy="2623235"/>
          </a:xfrm>
          <a:prstGeom prst="wedgeRoundRectCallout">
            <a:avLst>
              <a:gd name="adj1" fmla="val 21164"/>
              <a:gd name="adj2" fmla="val -38635"/>
              <a:gd name="adj3" fmla="val 16667"/>
            </a:avLst>
          </a:prstGeom>
          <a:solidFill>
            <a:schemeClr val="bg1"/>
          </a:solidFill>
          <a:ln>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377442" y="126611"/>
            <a:ext cx="6935371"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31457" y="288780"/>
            <a:ext cx="4227341"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YÊU CẦU KỊCH BẢN</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792550" y="1409907"/>
            <a:ext cx="10912168" cy="2062103"/>
          </a:xfrm>
          <a:prstGeom prst="rect">
            <a:avLst/>
          </a:prstGeom>
          <a:noFill/>
        </p:spPr>
        <p:txBody>
          <a:bodyPr wrap="square" rtlCol="0">
            <a:spAutoFit/>
          </a:bodyPr>
          <a:lstStyle/>
          <a:p>
            <a:pPr marL="342900" indent="-342900">
              <a:buAutoNum type="arabicPeriod"/>
            </a:pP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Không</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bỏ</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sót</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nhân</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vật</a:t>
            </a:r>
            <a:r>
              <a:rPr lang="en-US" sz="3200" b="1" dirty="0" smtClean="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Các</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nhân</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vật</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đối</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thoại</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hợp</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lí</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bộc</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lộ</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đúng</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tính</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cách</a:t>
            </a:r>
            <a:r>
              <a:rPr lang="en-US" sz="3200" b="1" dirty="0" smtClean="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Lời</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thoại</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thú</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vị</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ngôn</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ngữ</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đối</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thoại</a:t>
            </a:r>
            <a:r>
              <a:rPr lang="en-US" sz="3200" b="1" dirty="0" smtClean="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Màn</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kịch</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có</a:t>
            </a:r>
            <a:r>
              <a:rPr lang="en-US" sz="3200" b="1" dirty="0" smtClean="0">
                <a:solidFill>
                  <a:schemeClr val="accent4">
                    <a:lumMod val="50000"/>
                  </a:schemeClr>
                </a:solidFill>
                <a:latin typeface="Arial" panose="020B0604020202020204" pitchFamily="34" charset="0"/>
                <a:cs typeface="Arial" panose="020B0604020202020204" pitchFamily="34" charset="0"/>
              </a:rPr>
              <a:t> ý </a:t>
            </a:r>
            <a:r>
              <a:rPr lang="en-US" sz="3200" b="1" dirty="0" err="1" smtClean="0">
                <a:solidFill>
                  <a:schemeClr val="accent4">
                    <a:lumMod val="50000"/>
                  </a:schemeClr>
                </a:solidFill>
                <a:latin typeface="Arial" panose="020B0604020202020204" pitchFamily="34" charset="0"/>
                <a:cs typeface="Arial" panose="020B0604020202020204" pitchFamily="34" charset="0"/>
              </a:rPr>
              <a:t>nghĩa</a:t>
            </a:r>
            <a:r>
              <a:rPr lang="en-US" sz="3200" b="1" dirty="0" smtClean="0">
                <a:solidFill>
                  <a:schemeClr val="accent4">
                    <a:lumMod val="50000"/>
                  </a:schemeClr>
                </a:solidFill>
                <a:latin typeface="Arial" panose="020B0604020202020204" pitchFamily="34" charset="0"/>
                <a:cs typeface="Arial" panose="020B0604020202020204" pitchFamily="34" charset="0"/>
              </a:rPr>
              <a:t>.</a:t>
            </a:r>
          </a:p>
        </p:txBody>
      </p:sp>
      <p:sp>
        <p:nvSpPr>
          <p:cNvPr id="6" name="Rounded Rectangle 5"/>
          <p:cNvSpPr/>
          <p:nvPr/>
        </p:nvSpPr>
        <p:spPr>
          <a:xfrm>
            <a:off x="2377442" y="3943345"/>
            <a:ext cx="6935371"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4294164" y="4105514"/>
            <a:ext cx="3485269"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LƯU Ý KHI VIẾT</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ounded Rectangular Callout 7"/>
          <p:cNvSpPr/>
          <p:nvPr/>
        </p:nvSpPr>
        <p:spPr>
          <a:xfrm>
            <a:off x="674855" y="4918404"/>
            <a:ext cx="11184209" cy="1704977"/>
          </a:xfrm>
          <a:prstGeom prst="wedgeRoundRectCallout">
            <a:avLst>
              <a:gd name="adj1" fmla="val 21931"/>
              <a:gd name="adj2" fmla="val -30239"/>
              <a:gd name="adj3" fmla="val 16667"/>
            </a:avLst>
          </a:prstGeom>
          <a:solidFill>
            <a:schemeClr val="bg1"/>
          </a:solidFill>
          <a:ln>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0842" y="5025585"/>
            <a:ext cx="10912168" cy="1569660"/>
          </a:xfrm>
          <a:prstGeom prst="rect">
            <a:avLst/>
          </a:prstGeom>
          <a:noFill/>
        </p:spPr>
        <p:txBody>
          <a:bodyPr wrap="square" rtlCol="0">
            <a:spAutoFit/>
          </a:bodyPr>
          <a:lstStyle/>
          <a:p>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Đầu</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câu</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đối</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thoại</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cần</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có</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dấu</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gạch</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ngang</a:t>
            </a:r>
            <a:r>
              <a:rPr lang="en-US" sz="3200" b="1" dirty="0" smtClean="0">
                <a:solidFill>
                  <a:schemeClr val="accent4">
                    <a:lumMod val="50000"/>
                  </a:schemeClr>
                </a:solidFill>
                <a:latin typeface="Arial" panose="020B0604020202020204" pitchFamily="34" charset="0"/>
                <a:cs typeface="Arial" panose="020B0604020202020204" pitchFamily="34" charset="0"/>
              </a:rPr>
              <a:t>.</a:t>
            </a:r>
          </a:p>
          <a:p>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Từ</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ngữ</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yêu</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cầu</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cử</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chỉ</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cảm</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xúc</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của</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nhân</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vật</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cần</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viết</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trong</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dấu</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ngoặc</a:t>
            </a:r>
            <a:r>
              <a:rPr lang="en-US" sz="3200" b="1" dirty="0" smtClean="0">
                <a:solidFill>
                  <a:schemeClr val="accent4">
                    <a:lumMod val="50000"/>
                  </a:schemeClr>
                </a:solidFill>
                <a:latin typeface="Arial" panose="020B0604020202020204" pitchFamily="34" charset="0"/>
                <a:cs typeface="Arial" panose="020B0604020202020204" pitchFamily="34" charset="0"/>
              </a:rPr>
              <a:t> </a:t>
            </a:r>
            <a:r>
              <a:rPr lang="en-US" sz="3200" b="1" dirty="0" err="1" smtClean="0">
                <a:solidFill>
                  <a:schemeClr val="accent4">
                    <a:lumMod val="50000"/>
                  </a:schemeClr>
                </a:solidFill>
                <a:latin typeface="Arial" panose="020B0604020202020204" pitchFamily="34" charset="0"/>
                <a:cs typeface="Arial" panose="020B0604020202020204" pitchFamily="34" charset="0"/>
              </a:rPr>
              <a:t>đơn</a:t>
            </a:r>
            <a:r>
              <a:rPr lang="en-US" sz="3200" b="1" dirty="0" smtClean="0">
                <a:solidFill>
                  <a:schemeClr val="accent4">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77130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animBg="1"/>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96948" y="436098"/>
            <a:ext cx="11746523" cy="6020973"/>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8"/>
          <p:cNvSpPr txBox="1">
            <a:spLocks noChangeArrowheads="1"/>
          </p:cNvSpPr>
          <p:nvPr/>
        </p:nvSpPr>
        <p:spPr bwMode="auto">
          <a:xfrm>
            <a:off x="196948" y="1109078"/>
            <a:ext cx="1178975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smtClean="0">
                <a:solidFill>
                  <a:srgbClr val="002060"/>
                </a:solidFill>
                <a:latin typeface="+mn-lt"/>
                <a:cs typeface="Times New Roman" panose="02020603050405020304" pitchFamily="18" charset="0"/>
              </a:rPr>
              <a:t>      </a:t>
            </a:r>
            <a:r>
              <a:rPr lang="vi-VN" altLang="en-US" sz="2800" b="1" i="1" dirty="0" smtClean="0">
                <a:solidFill>
                  <a:srgbClr val="FF0000"/>
                </a:solidFill>
                <a:latin typeface="Calibri" panose="020F0502020204030204" pitchFamily="34" charset="0"/>
                <a:cs typeface="Times New Roman" panose="02020603050405020304" pitchFamily="18" charset="0"/>
              </a:rPr>
              <a:t>Tại </a:t>
            </a:r>
            <a:r>
              <a:rPr lang="vi-VN" altLang="en-US" sz="2800" b="1" i="1" dirty="0">
                <a:solidFill>
                  <a:srgbClr val="FF0000"/>
                </a:solidFill>
                <a:latin typeface="Calibri" panose="020F0502020204030204" pitchFamily="34" charset="0"/>
                <a:cs typeface="Times New Roman" panose="02020603050405020304" pitchFamily="18" charset="0"/>
              </a:rPr>
              <a:t>một công đường có đặt một án thư lớn, trên có hộp bút, vài cuốn sách, một chiếc quạt. Trần Thủ Độ đang ngồi viết bên án thư. Hai bên có mấy người lính đứng cung kính. Bỗng từ bên ngoài có một người lính nhanh nhẹn đi vào công </a:t>
            </a:r>
            <a:r>
              <a:rPr lang="vi-VN" altLang="en-US" sz="2800" b="1" i="1" dirty="0" smtClean="0">
                <a:solidFill>
                  <a:srgbClr val="FF0000"/>
                </a:solidFill>
                <a:latin typeface="Calibri" panose="020F0502020204030204" pitchFamily="34" charset="0"/>
                <a:cs typeface="Times New Roman" panose="02020603050405020304" pitchFamily="18" charset="0"/>
              </a:rPr>
              <a:t>đường</a:t>
            </a:r>
            <a:r>
              <a:rPr lang="en-US" altLang="en-US" sz="2800" b="1" i="1" dirty="0" smtClean="0">
                <a:solidFill>
                  <a:srgbClr val="FF0000"/>
                </a:solidFill>
                <a:latin typeface="Calibri" panose="020F0502020204030204" pitchFamily="34" charset="0"/>
                <a:cs typeface="Times New Roman" panose="02020603050405020304" pitchFamily="18" charset="0"/>
              </a:rPr>
              <a:t>.</a:t>
            </a:r>
          </a:p>
          <a:p>
            <a:pPr lvl="0" fontAlgn="base">
              <a:spcBef>
                <a:spcPct val="50000"/>
              </a:spcBef>
              <a:spcAft>
                <a:spcPct val="0"/>
              </a:spcAft>
              <a:defRPr/>
            </a:pPr>
            <a:r>
              <a:rPr lang="vi-VN" altLang="en-US" sz="2800" b="1" kern="0" dirty="0" smtClean="0">
                <a:solidFill>
                  <a:schemeClr val="accent4">
                    <a:lumMod val="50000"/>
                  </a:schemeClr>
                </a:solidFill>
                <a:latin typeface="Calibri" panose="020F0502020204030204" pitchFamily="34" charset="0"/>
                <a:cs typeface="Arial" panose="020B0604020202020204" pitchFamily="34" charset="0"/>
              </a:rPr>
              <a:t>Lính:</a:t>
            </a:r>
            <a:r>
              <a:rPr lang="vi-VN" altLang="en-US" sz="2800" b="1" kern="0" dirty="0" smtClean="0">
                <a:solidFill>
                  <a:srgbClr val="FF0000"/>
                </a:solidFill>
                <a:latin typeface="Calibri" panose="020F0502020204030204" pitchFamily="34" charset="0"/>
                <a:cs typeface="Arial" panose="020B0604020202020204" pitchFamily="34" charset="0"/>
              </a:rPr>
              <a:t> </a:t>
            </a:r>
            <a:r>
              <a:rPr lang="vi-VN" altLang="en-US" sz="2800" b="1" kern="0" dirty="0">
                <a:solidFill>
                  <a:srgbClr val="002060"/>
                </a:solidFill>
                <a:latin typeface="Calibri" panose="020F0502020204030204" pitchFamily="34" charset="0"/>
                <a:cs typeface="Arial" panose="020B0604020202020204" pitchFamily="34" charset="0"/>
              </a:rPr>
              <a:t>- </a:t>
            </a:r>
            <a:r>
              <a:rPr lang="vi-VN" altLang="en-US" sz="2800" b="1" i="1" kern="0" dirty="0">
                <a:solidFill>
                  <a:srgbClr val="002060"/>
                </a:solidFill>
                <a:latin typeface="Calibri" panose="020F0502020204030204" pitchFamily="34" charset="0"/>
                <a:cs typeface="Arial" panose="020B0604020202020204" pitchFamily="34" charset="0"/>
              </a:rPr>
              <a:t>(Bước vào) </a:t>
            </a:r>
            <a:r>
              <a:rPr lang="vi-VN" altLang="en-US" sz="2800" b="1" kern="0" dirty="0">
                <a:solidFill>
                  <a:srgbClr val="002060"/>
                </a:solidFill>
                <a:latin typeface="Calibri" panose="020F0502020204030204" pitchFamily="34" charset="0"/>
                <a:cs typeface="Arial" panose="020B0604020202020204" pitchFamily="34" charset="0"/>
              </a:rPr>
              <a:t>Bẩm Thái sư! </a:t>
            </a:r>
            <a:r>
              <a:rPr lang="vi-VN" altLang="en-US" sz="2800" b="1" kern="0" dirty="0" smtClean="0">
                <a:solidFill>
                  <a:srgbClr val="002060"/>
                </a:solidFill>
                <a:latin typeface="Calibri" panose="020F0502020204030204" pitchFamily="34" charset="0"/>
                <a:cs typeface="Arial" panose="020B0604020202020204" pitchFamily="34" charset="0"/>
              </a:rPr>
              <a:t>Người </a:t>
            </a:r>
            <a:r>
              <a:rPr lang="vi-VN" altLang="en-US" sz="2800" b="1" kern="0" dirty="0">
                <a:solidFill>
                  <a:srgbClr val="002060"/>
                </a:solidFill>
                <a:latin typeface="Calibri" panose="020F0502020204030204" pitchFamily="34" charset="0"/>
                <a:cs typeface="Arial" panose="020B0604020202020204" pitchFamily="34" charset="0"/>
              </a:rPr>
              <a:t>nhà phu nhân đã tới rồi ạ.</a:t>
            </a:r>
          </a:p>
          <a:p>
            <a:pPr lvl="0" fontAlgn="base">
              <a:spcBef>
                <a:spcPct val="50000"/>
              </a:spcBef>
              <a:spcAft>
                <a:spcPct val="0"/>
              </a:spcAft>
              <a:defRPr/>
            </a:pPr>
            <a:r>
              <a:rPr lang="vi-VN" altLang="en-US" sz="2800" b="1" kern="0" dirty="0">
                <a:solidFill>
                  <a:srgbClr val="C00000"/>
                </a:solidFill>
                <a:latin typeface="Calibri" panose="020F0502020204030204" pitchFamily="34" charset="0"/>
                <a:cs typeface="Arial" panose="020B0604020202020204" pitchFamily="34" charset="0"/>
              </a:rPr>
              <a:t>Trần Thủ </a:t>
            </a:r>
            <a:r>
              <a:rPr lang="vi-VN" altLang="en-US" sz="2800" b="1" kern="0" dirty="0" smtClean="0">
                <a:solidFill>
                  <a:srgbClr val="C00000"/>
                </a:solidFill>
                <a:latin typeface="Calibri" panose="020F0502020204030204" pitchFamily="34" charset="0"/>
                <a:cs typeface="Arial" panose="020B0604020202020204" pitchFamily="34" charset="0"/>
              </a:rPr>
              <a:t>Độ: </a:t>
            </a:r>
            <a:r>
              <a:rPr lang="vi-VN" altLang="en-US" sz="2800" b="1" kern="0" dirty="0">
                <a:solidFill>
                  <a:srgbClr val="002060"/>
                </a:solidFill>
                <a:latin typeface="Calibri" panose="020F0502020204030204" pitchFamily="34" charset="0"/>
                <a:cs typeface="Arial" panose="020B0604020202020204" pitchFamily="34" charset="0"/>
              </a:rPr>
              <a:t>- Cho anh ta vào!</a:t>
            </a:r>
          </a:p>
          <a:p>
            <a:pPr lvl="0" fontAlgn="base">
              <a:spcBef>
                <a:spcPct val="50000"/>
              </a:spcBef>
              <a:spcAft>
                <a:spcPct val="0"/>
              </a:spcAft>
              <a:defRPr/>
            </a:pPr>
            <a:r>
              <a:rPr lang="vi-VN" altLang="en-US" sz="2800" b="1" i="1" kern="0" dirty="0">
                <a:solidFill>
                  <a:srgbClr val="002060"/>
                </a:solidFill>
                <a:latin typeface="Calibri" panose="020F0502020204030204" pitchFamily="34" charset="0"/>
                <a:cs typeface="Arial" panose="020B0604020202020204" pitchFamily="34" charset="0"/>
              </a:rPr>
              <a:t>(Lính đi ra, sau đó dẫn vào một người khoảng 30 tuổi, ăn mặc kiểu nhà giàu nhưng hơi quê kệch.)</a:t>
            </a:r>
          </a:p>
          <a:p>
            <a:pPr lvl="0" fontAlgn="base">
              <a:spcBef>
                <a:spcPct val="50000"/>
              </a:spcBef>
              <a:spcAft>
                <a:spcPct val="0"/>
              </a:spcAft>
              <a:defRPr/>
            </a:pPr>
            <a:r>
              <a:rPr lang="vi-VN" altLang="en-US" sz="2800" b="1" kern="0" dirty="0">
                <a:solidFill>
                  <a:schemeClr val="accent6">
                    <a:lumMod val="50000"/>
                  </a:schemeClr>
                </a:solidFill>
                <a:latin typeface="Calibri" panose="020F0502020204030204" pitchFamily="34" charset="0"/>
                <a:cs typeface="Arial" panose="020B0604020202020204" pitchFamily="34" charset="0"/>
              </a:rPr>
              <a:t>Phú </a:t>
            </a:r>
            <a:r>
              <a:rPr lang="vi-VN" altLang="en-US" sz="2800" b="1" kern="0" dirty="0" smtClean="0">
                <a:solidFill>
                  <a:schemeClr val="accent6">
                    <a:lumMod val="50000"/>
                  </a:schemeClr>
                </a:solidFill>
                <a:latin typeface="Calibri" panose="020F0502020204030204" pitchFamily="34" charset="0"/>
                <a:cs typeface="Arial" panose="020B0604020202020204" pitchFamily="34" charset="0"/>
              </a:rPr>
              <a:t>nông: </a:t>
            </a:r>
            <a:r>
              <a:rPr lang="vi-VN" altLang="en-US" sz="2800" b="1" kern="0" dirty="0">
                <a:solidFill>
                  <a:srgbClr val="002060"/>
                </a:solidFill>
                <a:latin typeface="Calibri" panose="020F0502020204030204" pitchFamily="34" charset="0"/>
                <a:cs typeface="Arial" panose="020B0604020202020204" pitchFamily="34" charset="0"/>
              </a:rPr>
              <a:t>- Lạy Đức Ông</a:t>
            </a:r>
            <a:r>
              <a:rPr lang="vi-VN" altLang="en-US" sz="2800" b="1" kern="0" dirty="0" smtClean="0">
                <a:solidFill>
                  <a:srgbClr val="002060"/>
                </a:solidFill>
                <a:latin typeface="Calibri" panose="020F0502020204030204" pitchFamily="34" charset="0"/>
                <a:cs typeface="Arial" panose="020B0604020202020204" pitchFamily="34" charset="0"/>
              </a:rPr>
              <a:t>!</a:t>
            </a:r>
            <a:endParaRPr lang="vi-VN" altLang="en-US" sz="2800" b="1" kern="0" dirty="0">
              <a:solidFill>
                <a:srgbClr val="002060"/>
              </a:solidFill>
              <a:latin typeface="Calibri" panose="020F0502020204030204" pitchFamily="34" charset="0"/>
              <a:cs typeface="Arial" panose="020B0604020202020204" pitchFamily="34" charset="0"/>
            </a:endParaRPr>
          </a:p>
        </p:txBody>
      </p:sp>
      <p:sp>
        <p:nvSpPr>
          <p:cNvPr id="4" name="Text Box 20"/>
          <p:cNvSpPr txBox="1">
            <a:spLocks noChangeArrowheads="1"/>
          </p:cNvSpPr>
          <p:nvPr/>
        </p:nvSpPr>
        <p:spPr bwMode="auto">
          <a:xfrm>
            <a:off x="4341493" y="606345"/>
            <a:ext cx="3231285" cy="461665"/>
          </a:xfrm>
          <a:prstGeom prst="rect">
            <a:avLst/>
          </a:prstGeom>
          <a:solidFill>
            <a:schemeClr val="accent2">
              <a:lumMod val="50000"/>
            </a:schemeClr>
          </a:solidFill>
          <a:ln w="9525">
            <a:solidFill>
              <a:schemeClr val="accent2">
                <a:lumMod val="50000"/>
              </a:schemeClr>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Xin </a:t>
            </a:r>
            <a:r>
              <a:rPr kumimoji="0" lang="en-US" altLang="en-US" sz="2400" b="1" i="1" u="none" strike="noStrike" kern="0" cap="none" spc="0" normalizeH="0" baseline="0" noProof="0" dirty="0" err="1" smtClean="0">
                <a:ln>
                  <a:noFill/>
                </a:ln>
                <a:solidFill>
                  <a:schemeClr val="bg1"/>
                </a:solidFill>
                <a:effectLst/>
                <a:uLnTx/>
                <a:uFillTx/>
                <a:latin typeface="Arial" panose="020B0604020202020204" pitchFamily="34" charset="0"/>
              </a:rPr>
              <a:t>Thái</a:t>
            </a: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smtClean="0">
                <a:ln>
                  <a:noFill/>
                </a:ln>
                <a:solidFill>
                  <a:schemeClr val="bg1"/>
                </a:solidFill>
                <a:effectLst/>
                <a:uLnTx/>
                <a:uFillTx/>
                <a:latin typeface="Arial" panose="020B0604020202020204" pitchFamily="34" charset="0"/>
              </a:rPr>
              <a:t>Sư</a:t>
            </a: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smtClean="0">
                <a:ln>
                  <a:noFill/>
                </a:ln>
                <a:solidFill>
                  <a:schemeClr val="bg1"/>
                </a:solidFill>
                <a:effectLst/>
                <a:uLnTx/>
                <a:uFillTx/>
                <a:latin typeface="Arial" panose="020B0604020202020204" pitchFamily="34" charset="0"/>
              </a:rPr>
              <a:t>tha</a:t>
            </a: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smtClean="0">
                <a:ln>
                  <a:noFill/>
                </a:ln>
                <a:solidFill>
                  <a:schemeClr val="bg1"/>
                </a:solidFill>
                <a:effectLst/>
                <a:uLnTx/>
                <a:uFillTx/>
                <a:latin typeface="Arial" panose="020B0604020202020204" pitchFamily="34" charset="0"/>
              </a:rPr>
              <a:t>cho</a:t>
            </a:r>
            <a:r>
              <a:rPr kumimoji="0" lang="en-US" altLang="en-US" sz="2400" b="1" i="1" u="none" strike="noStrike" kern="0" cap="none" spc="0" normalizeH="0" baseline="0" noProof="0" dirty="0" smtClean="0">
                <a:ln>
                  <a:noFill/>
                </a:ln>
                <a:solidFill>
                  <a:schemeClr val="bg1"/>
                </a:solidFill>
                <a:effectLst/>
                <a:uLnTx/>
                <a:uFillTx/>
                <a:latin typeface="Arial" panose="020B0604020202020204" pitchFamily="34" charset="0"/>
              </a:rPr>
              <a:t> !</a:t>
            </a:r>
          </a:p>
        </p:txBody>
      </p:sp>
    </p:spTree>
    <p:extLst>
      <p:ext uri="{BB962C8B-B14F-4D97-AF65-F5344CB8AC3E}">
        <p14:creationId xmlns:p14="http://schemas.microsoft.com/office/powerpoint/2010/main" val="137634366"/>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40678" y="351691"/>
            <a:ext cx="11901267" cy="6175718"/>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18"/>
          <p:cNvSpPr txBox="1">
            <a:spLocks noChangeArrowheads="1"/>
          </p:cNvSpPr>
          <p:nvPr/>
        </p:nvSpPr>
        <p:spPr bwMode="auto">
          <a:xfrm>
            <a:off x="332488" y="689616"/>
            <a:ext cx="1151764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50000"/>
              </a:spcBef>
              <a:spcAft>
                <a:spcPct val="0"/>
              </a:spcAft>
              <a:defRPr/>
            </a:pPr>
            <a:r>
              <a:rPr lang="vi-VN" altLang="en-US" sz="2800" b="1" kern="0" dirty="0" smtClean="0">
                <a:solidFill>
                  <a:srgbClr val="C00000"/>
                </a:solidFill>
                <a:latin typeface="Calibri" panose="020F0502020204030204" pitchFamily="34" charset="0"/>
                <a:cs typeface="Arial" panose="020B0604020202020204" pitchFamily="34" charset="0"/>
              </a:rPr>
              <a:t>Trần </a:t>
            </a:r>
            <a:r>
              <a:rPr lang="vi-VN" altLang="en-US" sz="2800" b="1" kern="0" dirty="0">
                <a:solidFill>
                  <a:srgbClr val="C00000"/>
                </a:solidFill>
                <a:latin typeface="Calibri" panose="020F0502020204030204" pitchFamily="34" charset="0"/>
                <a:cs typeface="Arial" panose="020B0604020202020204" pitchFamily="34" charset="0"/>
              </a:rPr>
              <a:t>Thủ Độ : </a:t>
            </a:r>
            <a:r>
              <a:rPr lang="vi-VN" altLang="en-US" sz="2800" b="1" kern="0" dirty="0">
                <a:solidFill>
                  <a:srgbClr val="002060"/>
                </a:solidFill>
                <a:latin typeface="Calibri" panose="020F0502020204030204" pitchFamily="34" charset="0"/>
                <a:cs typeface="Arial" panose="020B0604020202020204" pitchFamily="34" charset="0"/>
              </a:rPr>
              <a:t>- Ngươi có phải là Đặng Văn Sửu không</a:t>
            </a:r>
            <a:r>
              <a:rPr lang="vi-VN" altLang="en-US" sz="2800" b="1" kern="0" dirty="0" smtClean="0">
                <a:solidFill>
                  <a:srgbClr val="002060"/>
                </a:solidFill>
                <a:latin typeface="Calibri" panose="020F0502020204030204" pitchFamily="34" charset="0"/>
                <a:cs typeface="Arial" panose="020B0604020202020204" pitchFamily="34" charset="0"/>
              </a:rPr>
              <a:t>?</a:t>
            </a:r>
            <a:endParaRPr lang="en-US" altLang="en-US" sz="2800" b="1" i="1" dirty="0" smtClean="0">
              <a:solidFill>
                <a:srgbClr val="FF0000"/>
              </a:solidFill>
              <a:latin typeface="Calibri" panose="020F0502020204030204" pitchFamily="34" charset="0"/>
              <a:cs typeface="Times New Roman" panose="02020603050405020304" pitchFamily="18" charset="0"/>
            </a:endParaRPr>
          </a:p>
          <a:p>
            <a:pPr fontAlgn="base">
              <a:spcBef>
                <a:spcPct val="50000"/>
              </a:spcBef>
              <a:spcAft>
                <a:spcPct val="0"/>
              </a:spcAft>
            </a:pPr>
            <a:r>
              <a:rPr lang="en-US" altLang="en-US" sz="2800" b="1" dirty="0" err="1" smtClean="0">
                <a:solidFill>
                  <a:schemeClr val="accent6">
                    <a:lumMod val="50000"/>
                  </a:schemeClr>
                </a:solidFill>
                <a:latin typeface="Calibri" panose="020F0502020204030204" pitchFamily="34" charset="0"/>
                <a:cs typeface="Arial" panose="020B0604020202020204" pitchFamily="34" charset="0"/>
              </a:rPr>
              <a:t>Phú</a:t>
            </a:r>
            <a:r>
              <a:rPr lang="en-US" altLang="en-US" sz="2800" b="1" dirty="0" smtClean="0">
                <a:solidFill>
                  <a:schemeClr val="accent6">
                    <a:lumMod val="50000"/>
                  </a:schemeClr>
                </a:solidFill>
                <a:latin typeface="Calibri" panose="020F0502020204030204" pitchFamily="34" charset="0"/>
                <a:cs typeface="Arial" panose="020B0604020202020204" pitchFamily="34" charset="0"/>
              </a:rPr>
              <a:t> </a:t>
            </a:r>
            <a:r>
              <a:rPr lang="en-US" altLang="en-US" sz="2800" b="1" dirty="0" err="1">
                <a:solidFill>
                  <a:schemeClr val="accent6">
                    <a:lumMod val="50000"/>
                  </a:schemeClr>
                </a:solidFill>
                <a:latin typeface="Calibri" panose="020F0502020204030204" pitchFamily="34" charset="0"/>
                <a:cs typeface="Arial" panose="020B0604020202020204" pitchFamily="34" charset="0"/>
              </a:rPr>
              <a:t>nông</a:t>
            </a:r>
            <a:r>
              <a:rPr lang="en-US" altLang="en-US" sz="2800" b="1" dirty="0">
                <a:solidFill>
                  <a:schemeClr val="accent6">
                    <a:lumMod val="50000"/>
                  </a:schemeClr>
                </a:solidFill>
                <a:latin typeface="Calibri" panose="020F0502020204030204" pitchFamily="34" charset="0"/>
                <a:cs typeface="Arial" panose="020B0604020202020204" pitchFamily="34" charset="0"/>
              </a:rPr>
              <a:t>:</a:t>
            </a:r>
            <a:r>
              <a:rPr lang="en-US" altLang="en-US" sz="2800" b="1" i="1" dirty="0">
                <a:solidFill>
                  <a:schemeClr val="accent6">
                    <a:lumMod val="50000"/>
                  </a:schemeClr>
                </a:solidFill>
                <a:latin typeface="Calibri" panose="020F0502020204030204" pitchFamily="34" charset="0"/>
                <a:cs typeface="Arial" panose="020B0604020202020204" pitchFamily="34" charset="0"/>
              </a:rPr>
              <a:t>     </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Bẩm</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vâng</a:t>
            </a:r>
            <a:r>
              <a:rPr lang="en-US" altLang="en-US" sz="2800" b="1" dirty="0" smtClean="0">
                <a:solidFill>
                  <a:srgbClr val="002060"/>
                </a:solidFill>
                <a:latin typeface="Calibri" panose="020F0502020204030204" pitchFamily="34" charset="0"/>
                <a:cs typeface="Arial" panose="020B0604020202020204" pitchFamily="34" charset="0"/>
              </a:rPr>
              <a:t> ạ. </a:t>
            </a:r>
            <a:endParaRPr lang="en-US" altLang="en-US" sz="2800" b="1" dirty="0">
              <a:solidFill>
                <a:srgbClr val="002060"/>
              </a:solidFill>
              <a:latin typeface="Calibri" panose="020F0502020204030204" pitchFamily="34" charset="0"/>
              <a:cs typeface="Arial" panose="020B0604020202020204" pitchFamily="34" charset="0"/>
            </a:endParaRPr>
          </a:p>
          <a:p>
            <a:pPr fontAlgn="base">
              <a:spcBef>
                <a:spcPct val="50000"/>
              </a:spcBef>
              <a:spcAft>
                <a:spcPct val="0"/>
              </a:spcAft>
            </a:pPr>
            <a:r>
              <a:rPr lang="en-US" altLang="en-US" sz="2800" b="1" dirty="0" err="1">
                <a:solidFill>
                  <a:srgbClr val="C00000"/>
                </a:solidFill>
                <a:latin typeface="Calibri" panose="020F0502020204030204" pitchFamily="34" charset="0"/>
                <a:cs typeface="Arial" panose="020B0604020202020204" pitchFamily="34" charset="0"/>
              </a:rPr>
              <a:t>Trần</a:t>
            </a:r>
            <a:r>
              <a:rPr lang="en-US" altLang="en-US" sz="2800" b="1" dirty="0">
                <a:solidFill>
                  <a:srgbClr val="C00000"/>
                </a:solidFill>
                <a:latin typeface="Calibri" panose="020F0502020204030204" pitchFamily="34" charset="0"/>
                <a:cs typeface="Arial" panose="020B0604020202020204" pitchFamily="34" charset="0"/>
              </a:rPr>
              <a:t> </a:t>
            </a:r>
            <a:r>
              <a:rPr lang="en-US" altLang="en-US" sz="2800" b="1" dirty="0" err="1">
                <a:solidFill>
                  <a:srgbClr val="C00000"/>
                </a:solidFill>
                <a:latin typeface="Calibri" panose="020F0502020204030204" pitchFamily="34" charset="0"/>
                <a:cs typeface="Arial" panose="020B0604020202020204" pitchFamily="34" charset="0"/>
              </a:rPr>
              <a:t>Thủ</a:t>
            </a:r>
            <a:r>
              <a:rPr lang="en-US" altLang="en-US" sz="2800" b="1" dirty="0">
                <a:solidFill>
                  <a:srgbClr val="C00000"/>
                </a:solidFill>
                <a:latin typeface="Calibri" panose="020F0502020204030204" pitchFamily="34" charset="0"/>
                <a:cs typeface="Arial" panose="020B0604020202020204" pitchFamily="34" charset="0"/>
              </a:rPr>
              <a:t> </a:t>
            </a:r>
            <a:r>
              <a:rPr lang="en-US" altLang="en-US" sz="2800" b="1" dirty="0" err="1">
                <a:solidFill>
                  <a:srgbClr val="C00000"/>
                </a:solidFill>
                <a:latin typeface="Calibri" panose="020F0502020204030204" pitchFamily="34" charset="0"/>
                <a:cs typeface="Arial" panose="020B0604020202020204" pitchFamily="34" charset="0"/>
              </a:rPr>
              <a:t>Độ</a:t>
            </a:r>
            <a:r>
              <a:rPr lang="en-US" altLang="en-US" sz="2800" b="1" dirty="0">
                <a:solidFill>
                  <a:srgbClr val="C00000"/>
                </a:solidFill>
                <a:latin typeface="Calibri" panose="020F0502020204030204" pitchFamily="34" charset="0"/>
                <a:cs typeface="Arial" panose="020B0604020202020204" pitchFamily="34" charset="0"/>
              </a:rPr>
              <a:t>: </a:t>
            </a:r>
            <a:r>
              <a:rPr lang="en-US" altLang="en-US" sz="2800" b="1" dirty="0">
                <a:solidFill>
                  <a:srgbClr val="002060"/>
                </a:solidFill>
                <a:latin typeface="Calibri" panose="020F0502020204030204" pitchFamily="34" charset="0"/>
                <a:cs typeface="Arial" panose="020B0604020202020204" pitchFamily="34" charset="0"/>
              </a:rPr>
              <a:t>- Ta </a:t>
            </a:r>
            <a:r>
              <a:rPr lang="en-US" altLang="en-US" sz="2800" b="1" dirty="0" err="1">
                <a:solidFill>
                  <a:srgbClr val="002060"/>
                </a:solidFill>
                <a:latin typeface="Calibri" panose="020F0502020204030204" pitchFamily="34" charset="0"/>
                <a:cs typeface="Arial" panose="020B0604020202020204" pitchFamily="34" charset="0"/>
              </a:rPr>
              <a:t>nghe</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phu</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nhân</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nói</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ngươi</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muốn</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xin</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chức</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câu</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đương</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đúng</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vậy</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không</a:t>
            </a:r>
            <a:r>
              <a:rPr lang="en-US" altLang="en-US" sz="2800" b="1" dirty="0">
                <a:solidFill>
                  <a:srgbClr val="002060"/>
                </a:solidFill>
                <a:latin typeface="Calibri" panose="020F0502020204030204" pitchFamily="34" charset="0"/>
                <a:cs typeface="Arial" panose="020B0604020202020204" pitchFamily="34" charset="0"/>
              </a:rPr>
              <a:t>? </a:t>
            </a:r>
            <a:endParaRPr lang="en-US" altLang="en-US" sz="2800" b="1" i="1" dirty="0">
              <a:solidFill>
                <a:srgbClr val="002060"/>
              </a:solidFill>
              <a:latin typeface="Calibri" panose="020F0502020204030204" pitchFamily="34" charset="0"/>
              <a:cs typeface="Arial" panose="020B0604020202020204" pitchFamily="34" charset="0"/>
            </a:endParaRPr>
          </a:p>
          <a:p>
            <a:pPr fontAlgn="base">
              <a:spcBef>
                <a:spcPct val="50000"/>
              </a:spcBef>
              <a:spcAft>
                <a:spcPct val="0"/>
              </a:spcAft>
            </a:pPr>
            <a:r>
              <a:rPr lang="en-US" altLang="en-US" sz="2800" b="1" dirty="0" err="1" smtClean="0">
                <a:solidFill>
                  <a:schemeClr val="accent6">
                    <a:lumMod val="50000"/>
                  </a:schemeClr>
                </a:solidFill>
                <a:latin typeface="Calibri" panose="020F0502020204030204" pitchFamily="34" charset="0"/>
                <a:cs typeface="Arial" panose="020B0604020202020204" pitchFamily="34" charset="0"/>
              </a:rPr>
              <a:t>Phú</a:t>
            </a:r>
            <a:r>
              <a:rPr lang="en-US" altLang="en-US" sz="2800" b="1" dirty="0" smtClean="0">
                <a:solidFill>
                  <a:schemeClr val="accent6">
                    <a:lumMod val="50000"/>
                  </a:schemeClr>
                </a:solidFill>
                <a:latin typeface="Calibri" panose="020F0502020204030204" pitchFamily="34" charset="0"/>
                <a:cs typeface="Arial" panose="020B0604020202020204" pitchFamily="34" charset="0"/>
              </a:rPr>
              <a:t> </a:t>
            </a:r>
            <a:r>
              <a:rPr lang="en-US" altLang="en-US" sz="2800" b="1" dirty="0" err="1" smtClean="0">
                <a:solidFill>
                  <a:schemeClr val="accent6">
                    <a:lumMod val="50000"/>
                  </a:schemeClr>
                </a:solidFill>
                <a:latin typeface="Calibri" panose="020F0502020204030204" pitchFamily="34" charset="0"/>
                <a:cs typeface="Arial" panose="020B0604020202020204" pitchFamily="34" charset="0"/>
              </a:rPr>
              <a:t>nông</a:t>
            </a:r>
            <a:r>
              <a:rPr lang="en-US" altLang="en-US" sz="2800" b="1" dirty="0" smtClean="0">
                <a:solidFill>
                  <a:schemeClr val="accent6">
                    <a:lumMod val="50000"/>
                  </a:schemeClr>
                </a:solidFill>
                <a:latin typeface="Calibri" panose="020F0502020204030204" pitchFamily="34" charset="0"/>
                <a:cs typeface="Arial" panose="020B0604020202020204" pitchFamily="34" charset="0"/>
              </a:rPr>
              <a:t>:  </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Dạ</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đội</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ơn</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Đức</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Ông</a:t>
            </a:r>
            <a:r>
              <a:rPr lang="en-US" altLang="en-US" sz="2800" b="1" dirty="0" smtClean="0">
                <a:solidFill>
                  <a:srgbClr val="002060"/>
                </a:solidFill>
                <a:latin typeface="Calibri" panose="020F0502020204030204" pitchFamily="34" charset="0"/>
                <a:cs typeface="Arial" panose="020B0604020202020204" pitchFamily="34" charset="0"/>
              </a:rPr>
              <a:t>. Xin </a:t>
            </a:r>
            <a:r>
              <a:rPr lang="en-US" altLang="en-US" sz="2800" b="1" dirty="0" err="1" smtClean="0">
                <a:solidFill>
                  <a:srgbClr val="002060"/>
                </a:solidFill>
                <a:latin typeface="Calibri" panose="020F0502020204030204" pitchFamily="34" charset="0"/>
                <a:cs typeface="Arial" panose="020B0604020202020204" pitchFamily="34" charset="0"/>
              </a:rPr>
              <a:t>Đức</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Ông</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cho</a:t>
            </a:r>
            <a:r>
              <a:rPr lang="en-US" altLang="en-US" sz="2800" b="1" dirty="0" smtClean="0">
                <a:solidFill>
                  <a:srgbClr val="002060"/>
                </a:solidFill>
                <a:latin typeface="Calibri" panose="020F0502020204030204" pitchFamily="34" charset="0"/>
                <a:cs typeface="Arial" panose="020B0604020202020204" pitchFamily="34" charset="0"/>
              </a:rPr>
              <a:t> con </a:t>
            </a:r>
            <a:r>
              <a:rPr lang="en-US" altLang="en-US" sz="2800" b="1" dirty="0" err="1" smtClean="0">
                <a:solidFill>
                  <a:srgbClr val="002060"/>
                </a:solidFill>
                <a:latin typeface="Calibri" panose="020F0502020204030204" pitchFamily="34" charset="0"/>
                <a:cs typeface="Arial" panose="020B0604020202020204" pitchFamily="34" charset="0"/>
              </a:rPr>
              <a:t>thỏa</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nguyện</a:t>
            </a:r>
            <a:r>
              <a:rPr lang="en-US" altLang="en-US" sz="2800" b="1" dirty="0" smtClean="0">
                <a:solidFill>
                  <a:srgbClr val="002060"/>
                </a:solidFill>
                <a:latin typeface="Calibri" panose="020F0502020204030204" pitchFamily="34" charset="0"/>
                <a:cs typeface="Arial" panose="020B0604020202020204" pitchFamily="34" charset="0"/>
              </a:rPr>
              <a:t> </a:t>
            </a:r>
            <a:r>
              <a:rPr lang="en-US" altLang="en-US" sz="2800" b="1" dirty="0" err="1" smtClean="0">
                <a:solidFill>
                  <a:srgbClr val="002060"/>
                </a:solidFill>
                <a:latin typeface="Calibri" panose="020F0502020204030204" pitchFamily="34" charset="0"/>
                <a:cs typeface="Arial" panose="020B0604020202020204" pitchFamily="34" charset="0"/>
              </a:rPr>
              <a:t>ước</a:t>
            </a:r>
            <a:r>
              <a:rPr lang="en-US" altLang="en-US" sz="2800" b="1" dirty="0" smtClean="0">
                <a:solidFill>
                  <a:srgbClr val="002060"/>
                </a:solidFill>
                <a:latin typeface="Calibri" panose="020F0502020204030204" pitchFamily="34" charset="0"/>
                <a:cs typeface="Arial" panose="020B0604020202020204" pitchFamily="34" charset="0"/>
              </a:rPr>
              <a:t>.</a:t>
            </a:r>
          </a:p>
          <a:p>
            <a:pPr fontAlgn="base">
              <a:spcBef>
                <a:spcPct val="50000"/>
              </a:spcBef>
              <a:spcAft>
                <a:spcPct val="0"/>
              </a:spcAft>
            </a:pPr>
            <a:r>
              <a:rPr lang="vi-VN" altLang="en-US" sz="2800" b="1" dirty="0">
                <a:solidFill>
                  <a:srgbClr val="C00000"/>
                </a:solidFill>
                <a:latin typeface="Calibri" panose="020F0502020204030204" pitchFamily="34" charset="0"/>
                <a:cs typeface="Arial" panose="020B0604020202020204" pitchFamily="34" charset="0"/>
              </a:rPr>
              <a:t>Trần Thủ </a:t>
            </a:r>
            <a:r>
              <a:rPr lang="vi-VN" altLang="en-US" sz="2800" b="1" dirty="0" smtClean="0">
                <a:solidFill>
                  <a:srgbClr val="C00000"/>
                </a:solidFill>
                <a:latin typeface="Calibri" panose="020F0502020204030204" pitchFamily="34" charset="0"/>
                <a:cs typeface="Arial" panose="020B0604020202020204" pitchFamily="34" charset="0"/>
              </a:rPr>
              <a:t>Độ:</a:t>
            </a:r>
            <a:r>
              <a:rPr lang="en-US" altLang="en-US" sz="2800" b="1" dirty="0" smtClean="0">
                <a:solidFill>
                  <a:srgbClr val="C00000"/>
                </a:solidFill>
                <a:latin typeface="Calibri" panose="020F0502020204030204" pitchFamily="34" charset="0"/>
                <a:cs typeface="Arial" panose="020B0604020202020204" pitchFamily="34" charset="0"/>
              </a:rPr>
              <a:t> </a:t>
            </a:r>
            <a:r>
              <a:rPr lang="vi-VN" altLang="en-US" sz="2800" b="1" dirty="0" smtClean="0">
                <a:solidFill>
                  <a:srgbClr val="002060"/>
                </a:solidFill>
                <a:latin typeface="Calibri" panose="020F0502020204030204" pitchFamily="34" charset="0"/>
                <a:cs typeface="Arial" panose="020B0604020202020204" pitchFamily="34" charset="0"/>
              </a:rPr>
              <a:t>-</a:t>
            </a:r>
            <a:r>
              <a:rPr lang="vi-VN" altLang="en-US" sz="2800" b="1" dirty="0" smtClean="0">
                <a:solidFill>
                  <a:srgbClr val="C00000"/>
                </a:solidFill>
                <a:latin typeface="Calibri" panose="020F0502020204030204" pitchFamily="34" charset="0"/>
                <a:cs typeface="Arial" panose="020B0604020202020204" pitchFamily="34" charset="0"/>
              </a:rPr>
              <a:t> </a:t>
            </a:r>
            <a:r>
              <a:rPr lang="vi-VN" altLang="en-US" sz="2800" b="1" dirty="0">
                <a:solidFill>
                  <a:srgbClr val="002060"/>
                </a:solidFill>
                <a:latin typeface="Calibri" panose="020F0502020204030204" pitchFamily="34" charset="0"/>
                <a:cs typeface="Arial" panose="020B0604020202020204" pitchFamily="34" charset="0"/>
              </a:rPr>
              <a:t>Ngươi có biết chức câu đương phải làm những </a:t>
            </a:r>
            <a:r>
              <a:rPr lang="vi-VN" altLang="en-US" sz="2800" b="1" dirty="0">
                <a:solidFill>
                  <a:srgbClr val="002060"/>
                </a:solidFill>
                <a:latin typeface="Calibri" panose="020F0502020204030204" pitchFamily="34" charset="0"/>
                <a:cs typeface="Times New Roman" panose="02020603050405020304" pitchFamily="18" charset="0"/>
              </a:rPr>
              <a:t>việc gì </a:t>
            </a:r>
            <a:r>
              <a:rPr lang="vi-VN" altLang="en-US" sz="2800" b="1" dirty="0" smtClean="0">
                <a:solidFill>
                  <a:srgbClr val="002060"/>
                </a:solidFill>
                <a:latin typeface="Calibri" panose="020F0502020204030204" pitchFamily="34" charset="0"/>
                <a:cs typeface="Times New Roman" panose="02020603050405020304" pitchFamily="18" charset="0"/>
              </a:rPr>
              <a:t>không? </a:t>
            </a:r>
            <a:endParaRPr lang="en-US" altLang="en-US" sz="2800" b="1" dirty="0">
              <a:solidFill>
                <a:srgbClr val="002060"/>
              </a:solidFill>
              <a:latin typeface="Calibri" panose="020F0502020204030204" pitchFamily="34" charset="0"/>
              <a:cs typeface="Times New Roman" panose="02020603050405020304" pitchFamily="18" charset="0"/>
            </a:endParaRPr>
          </a:p>
        </p:txBody>
      </p:sp>
      <p:sp>
        <p:nvSpPr>
          <p:cNvPr id="5" name="Text Box 18"/>
          <p:cNvSpPr txBox="1">
            <a:spLocks noChangeArrowheads="1"/>
          </p:cNvSpPr>
          <p:nvPr/>
        </p:nvSpPr>
        <p:spPr bwMode="auto">
          <a:xfrm>
            <a:off x="332488" y="4229046"/>
            <a:ext cx="1143203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50000"/>
              </a:spcBef>
              <a:spcAft>
                <a:spcPct val="0"/>
              </a:spcAft>
            </a:pPr>
            <a:r>
              <a:rPr lang="vi-VN" altLang="en-US" sz="2800" b="1" dirty="0">
                <a:solidFill>
                  <a:srgbClr val="70AD47">
                    <a:lumMod val="50000"/>
                  </a:srgbClr>
                </a:solidFill>
                <a:latin typeface="Calibri" panose="020F0502020204030204" pitchFamily="34" charset="0"/>
                <a:cs typeface="Times New Roman" panose="02020603050405020304" pitchFamily="18" charset="0"/>
              </a:rPr>
              <a:t>Phú nông: </a:t>
            </a:r>
            <a:r>
              <a:rPr lang="vi-VN" altLang="en-US" sz="2800" b="1" dirty="0">
                <a:solidFill>
                  <a:srgbClr val="002060"/>
                </a:solidFill>
                <a:latin typeface="Calibri" panose="020F0502020204030204" pitchFamily="34" charset="0"/>
                <a:cs typeface="Times New Roman" panose="02020603050405020304" pitchFamily="18" charset="0"/>
              </a:rPr>
              <a:t>- Dạ bẩm … </a:t>
            </a:r>
            <a:r>
              <a:rPr lang="vi-VN" altLang="en-US" sz="2800" b="1" i="1" dirty="0">
                <a:solidFill>
                  <a:srgbClr val="002060"/>
                </a:solidFill>
                <a:latin typeface="Calibri" panose="020F0502020204030204" pitchFamily="34" charset="0"/>
                <a:cs typeface="Times New Roman" panose="02020603050405020304" pitchFamily="18" charset="0"/>
              </a:rPr>
              <a:t>(gãi đầu, lúng túng)</a:t>
            </a:r>
            <a:r>
              <a:rPr lang="vi-VN" altLang="en-US" sz="2800" b="1" dirty="0">
                <a:solidFill>
                  <a:srgbClr val="002060"/>
                </a:solidFill>
                <a:latin typeface="Calibri" panose="020F0502020204030204" pitchFamily="34" charset="0"/>
                <a:cs typeface="Times New Roman" panose="02020603050405020304" pitchFamily="18" charset="0"/>
              </a:rPr>
              <a:t>. Con phải … phải … đi bắt </a:t>
            </a:r>
            <a:endParaRPr lang="en-US" altLang="en-US" sz="2800" b="1" dirty="0" smtClean="0">
              <a:solidFill>
                <a:srgbClr val="002060"/>
              </a:solidFill>
              <a:latin typeface="Calibri" panose="020F0502020204030204" pitchFamily="34" charset="0"/>
              <a:cs typeface="Times New Roman" panose="02020603050405020304" pitchFamily="18" charset="0"/>
            </a:endParaRPr>
          </a:p>
          <a:p>
            <a:pPr lvl="0" fontAlgn="base">
              <a:spcBef>
                <a:spcPct val="50000"/>
              </a:spcBef>
              <a:spcAft>
                <a:spcPct val="0"/>
              </a:spcAft>
            </a:pPr>
            <a:r>
              <a:rPr lang="vi-VN" altLang="en-US" sz="2800" b="1" dirty="0" smtClean="0">
                <a:solidFill>
                  <a:srgbClr val="002060"/>
                </a:solidFill>
                <a:latin typeface="Calibri" panose="020F0502020204030204" pitchFamily="34" charset="0"/>
                <a:cs typeface="Times New Roman" panose="02020603050405020304" pitchFamily="18" charset="0"/>
              </a:rPr>
              <a:t>tội </a:t>
            </a:r>
            <a:r>
              <a:rPr lang="vi-VN" altLang="en-US" sz="2800" b="1" dirty="0">
                <a:solidFill>
                  <a:srgbClr val="002060"/>
                </a:solidFill>
                <a:latin typeface="Calibri" panose="020F0502020204030204" pitchFamily="34" charset="0"/>
                <a:cs typeface="Times New Roman" panose="02020603050405020304" pitchFamily="18" charset="0"/>
              </a:rPr>
              <a:t>phạm ạ </a:t>
            </a:r>
            <a:r>
              <a:rPr lang="vi-VN" altLang="en-US" sz="2800" b="1" dirty="0" smtClean="0">
                <a:solidFill>
                  <a:srgbClr val="002060"/>
                </a:solidFill>
                <a:latin typeface="Calibri" panose="020F0502020204030204" pitchFamily="34" charset="0"/>
                <a:cs typeface="Times New Roman" panose="02020603050405020304" pitchFamily="18" charset="0"/>
              </a:rPr>
              <a:t>…</a:t>
            </a:r>
          </a:p>
          <a:p>
            <a:pPr lvl="0" fontAlgn="base">
              <a:spcBef>
                <a:spcPct val="50000"/>
              </a:spcBef>
              <a:spcAft>
                <a:spcPct val="0"/>
              </a:spcAft>
            </a:pPr>
            <a:r>
              <a:rPr lang="vi-VN" altLang="en-US" sz="2800" b="1" dirty="0" smtClean="0">
                <a:solidFill>
                  <a:srgbClr val="C00000"/>
                </a:solidFill>
                <a:latin typeface="Calibri" panose="020F0502020204030204" pitchFamily="34" charset="0"/>
                <a:cs typeface="Times New Roman" panose="02020603050405020304" pitchFamily="18" charset="0"/>
              </a:rPr>
              <a:t>Trần Thủ Độ: </a:t>
            </a:r>
            <a:r>
              <a:rPr lang="vi-VN" altLang="en-US" sz="2800" b="1" dirty="0" smtClean="0">
                <a:solidFill>
                  <a:srgbClr val="002060"/>
                </a:solidFill>
                <a:latin typeface="Calibri" panose="020F0502020204030204" pitchFamily="34" charset="0"/>
                <a:cs typeface="Times New Roman" panose="02020603050405020304" pitchFamily="18" charset="0"/>
              </a:rPr>
              <a:t>Làm sao ngươi biết kẻ nào là phạm tội ?</a:t>
            </a:r>
            <a:endParaRPr lang="en-US" altLang="en-US" sz="2800" b="1" dirty="0" smtClean="0">
              <a:solidFill>
                <a:srgbClr val="00206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0146634"/>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84069" y="500493"/>
            <a:ext cx="11746523" cy="5874550"/>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8"/>
          <p:cNvSpPr txBox="1">
            <a:spLocks noChangeArrowheads="1"/>
          </p:cNvSpPr>
          <p:nvPr/>
        </p:nvSpPr>
        <p:spPr bwMode="auto">
          <a:xfrm>
            <a:off x="325934" y="1024860"/>
            <a:ext cx="1143203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50000"/>
              </a:spcBef>
              <a:spcAft>
                <a:spcPct val="0"/>
              </a:spcAft>
            </a:pPr>
            <a:r>
              <a:rPr lang="vi-VN" altLang="en-US" sz="2800" b="1" dirty="0" smtClean="0">
                <a:solidFill>
                  <a:srgbClr val="70AD47">
                    <a:lumMod val="50000"/>
                  </a:srgbClr>
                </a:solidFill>
                <a:latin typeface="Calibri" panose="020F0502020204030204" pitchFamily="34" charset="0"/>
                <a:cs typeface="Times New Roman" panose="02020603050405020304" pitchFamily="18" charset="0"/>
              </a:rPr>
              <a:t>Phú </a:t>
            </a:r>
            <a:r>
              <a:rPr lang="vi-VN" altLang="en-US" sz="2800" b="1" dirty="0">
                <a:solidFill>
                  <a:srgbClr val="70AD47">
                    <a:lumMod val="50000"/>
                  </a:srgbClr>
                </a:solidFill>
                <a:latin typeface="Calibri" panose="020F0502020204030204" pitchFamily="34" charset="0"/>
                <a:cs typeface="Times New Roman" panose="02020603050405020304" pitchFamily="18" charset="0"/>
              </a:rPr>
              <a:t>nông: </a:t>
            </a:r>
            <a:r>
              <a:rPr lang="vi-VN" altLang="en-US" sz="2800" b="1" dirty="0" smtClean="0">
                <a:solidFill>
                  <a:srgbClr val="002060"/>
                </a:solidFill>
                <a:latin typeface="Calibri" panose="020F0502020204030204" pitchFamily="34" charset="0"/>
                <a:cs typeface="Times New Roman" panose="02020603050405020304" pitchFamily="18" charset="0"/>
              </a:rPr>
              <a:t>-</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vi-VN" altLang="en-US" sz="2800" b="1" dirty="0" smtClean="0">
                <a:solidFill>
                  <a:srgbClr val="002060"/>
                </a:solidFill>
                <a:latin typeface="Calibri" panose="020F0502020204030204" pitchFamily="34" charset="0"/>
                <a:cs typeface="Times New Roman" panose="02020603050405020304" pitchFamily="18" charset="0"/>
              </a:rPr>
              <a:t>Dạ </a:t>
            </a:r>
            <a:r>
              <a:rPr lang="vi-VN" altLang="en-US" sz="2800" b="1" dirty="0">
                <a:solidFill>
                  <a:srgbClr val="002060"/>
                </a:solidFill>
                <a:latin typeface="Calibri" panose="020F0502020204030204" pitchFamily="34" charset="0"/>
                <a:cs typeface="Times New Roman" panose="02020603050405020304" pitchFamily="18" charset="0"/>
              </a:rPr>
              <a:t>bẩm …bẩm … Con cứ thấy nghi nghi là bắt ạ</a:t>
            </a:r>
            <a:r>
              <a:rPr lang="vi-VN" altLang="en-US" sz="2800" b="1" dirty="0" smtClean="0">
                <a:solidFill>
                  <a:srgbClr val="002060"/>
                </a:solidFill>
                <a:latin typeface="Calibri" panose="020F0502020204030204" pitchFamily="34" charset="0"/>
                <a:cs typeface="Times New Roman" panose="02020603050405020304" pitchFamily="18" charset="0"/>
              </a:rPr>
              <a:t>.</a:t>
            </a:r>
            <a:endParaRPr lang="en-US" altLang="en-US" sz="2800" b="1" dirty="0" smtClean="0">
              <a:solidFill>
                <a:srgbClr val="C00000"/>
              </a:solidFill>
              <a:latin typeface="Calibri" panose="020F0502020204030204" pitchFamily="34" charset="0"/>
              <a:cs typeface="Times New Roman" panose="02020603050405020304" pitchFamily="18" charset="0"/>
            </a:endParaRPr>
          </a:p>
          <a:p>
            <a:pPr algn="just" fontAlgn="base">
              <a:spcBef>
                <a:spcPct val="50000"/>
              </a:spcBef>
              <a:spcAft>
                <a:spcPct val="0"/>
              </a:spcAft>
            </a:pPr>
            <a:r>
              <a:rPr lang="vi-VN" altLang="en-US" sz="2800" b="1" dirty="0" smtClean="0">
                <a:solidFill>
                  <a:srgbClr val="C00000"/>
                </a:solidFill>
                <a:latin typeface="Calibri" panose="020F0502020204030204" pitchFamily="34" charset="0"/>
                <a:cs typeface="Times New Roman" panose="02020603050405020304" pitchFamily="18" charset="0"/>
              </a:rPr>
              <a:t>Trần </a:t>
            </a:r>
            <a:r>
              <a:rPr lang="vi-VN" altLang="en-US" sz="2800" b="1" dirty="0">
                <a:solidFill>
                  <a:srgbClr val="C00000"/>
                </a:solidFill>
                <a:latin typeface="Calibri" panose="020F0502020204030204" pitchFamily="34" charset="0"/>
                <a:cs typeface="Times New Roman" panose="02020603050405020304" pitchFamily="18" charset="0"/>
              </a:rPr>
              <a:t>Thủ Độ: </a:t>
            </a:r>
            <a:r>
              <a:rPr lang="vi-VN" altLang="en-US" sz="2800" b="1" dirty="0">
                <a:solidFill>
                  <a:srgbClr val="002060"/>
                </a:solidFill>
                <a:latin typeface="Calibri" panose="020F0502020204030204" pitchFamily="34" charset="0"/>
                <a:cs typeface="Times New Roman" panose="02020603050405020304" pitchFamily="18" charset="0"/>
              </a:rPr>
              <a:t>- Thì ra ngươi hiểu chức phận thế đấy! Thôi được, nể tình phu nhân, ta sẽ cho ngươi được thỏa nguyện. Có điều chức câu đương của ngươi là do phu nhân xin cho nên không thể ví như những câu đương khác. Vì vậy, phải chặt một ngón chân ngươi để phân </a:t>
            </a:r>
            <a:r>
              <a:rPr lang="vi-VN" altLang="en-US" sz="2800" b="1" dirty="0" smtClean="0">
                <a:solidFill>
                  <a:srgbClr val="002060"/>
                </a:solidFill>
                <a:latin typeface="Calibri" panose="020F0502020204030204" pitchFamily="34" charset="0"/>
                <a:cs typeface="Times New Roman" panose="02020603050405020304" pitchFamily="18" charset="0"/>
              </a:rPr>
              <a:t>biệt.</a:t>
            </a:r>
            <a:endParaRPr lang="en-US" altLang="en-US" sz="2800" b="1" dirty="0" smtClean="0">
              <a:solidFill>
                <a:srgbClr val="002060"/>
              </a:solidFill>
              <a:latin typeface="Calibri" panose="020F0502020204030204" pitchFamily="34" charset="0"/>
              <a:cs typeface="Times New Roman" panose="02020603050405020304" pitchFamily="18" charset="0"/>
            </a:endParaRPr>
          </a:p>
          <a:p>
            <a:pPr algn="just" fontAlgn="base">
              <a:spcBef>
                <a:spcPct val="50000"/>
              </a:spcBef>
              <a:spcAft>
                <a:spcPct val="0"/>
              </a:spcAft>
            </a:pPr>
            <a:r>
              <a:rPr lang="vi-VN" altLang="en-US" sz="2800" b="1" dirty="0" smtClean="0">
                <a:solidFill>
                  <a:schemeClr val="accent6">
                    <a:lumMod val="50000"/>
                  </a:schemeClr>
                </a:solidFill>
                <a:latin typeface="Calibri" panose="020F0502020204030204" pitchFamily="34" charset="0"/>
                <a:cs typeface="Times New Roman" panose="02020603050405020304" pitchFamily="18" charset="0"/>
              </a:rPr>
              <a:t>Phú </a:t>
            </a:r>
            <a:r>
              <a:rPr lang="vi-VN" altLang="en-US" sz="2800" b="1" dirty="0">
                <a:solidFill>
                  <a:schemeClr val="accent6">
                    <a:lumMod val="50000"/>
                  </a:schemeClr>
                </a:solidFill>
                <a:latin typeface="Calibri" panose="020F0502020204030204" pitchFamily="34" charset="0"/>
                <a:cs typeface="Times New Roman" panose="02020603050405020304" pitchFamily="18" charset="0"/>
              </a:rPr>
              <a:t>nông: </a:t>
            </a:r>
            <a:r>
              <a:rPr lang="vi-VN" altLang="en-US" sz="2800" b="1" i="1" dirty="0">
                <a:solidFill>
                  <a:srgbClr val="002060"/>
                </a:solidFill>
                <a:latin typeface="Calibri" panose="020F0502020204030204" pitchFamily="34" charset="0"/>
                <a:cs typeface="Times New Roman" panose="02020603050405020304" pitchFamily="18" charset="0"/>
              </a:rPr>
              <a:t>(Hoảng hốt, cuống cuồng)</a:t>
            </a:r>
            <a:r>
              <a:rPr lang="vi-VN" altLang="en-US" sz="2800" b="1" dirty="0">
                <a:solidFill>
                  <a:srgbClr val="002060"/>
                </a:solidFill>
                <a:latin typeface="Calibri" panose="020F0502020204030204" pitchFamily="34" charset="0"/>
                <a:cs typeface="Times New Roman" panose="02020603050405020304" pitchFamily="18" charset="0"/>
              </a:rPr>
              <a:t>. Ấy chết! Sao ạ? Đức ông bảo gì cơ </a:t>
            </a:r>
            <a:r>
              <a:rPr lang="vi-VN" altLang="en-US" sz="2800" b="1" dirty="0" smtClean="0">
                <a:solidFill>
                  <a:srgbClr val="002060"/>
                </a:solidFill>
                <a:latin typeface="Calibri" panose="020F0502020204030204" pitchFamily="34" charset="0"/>
                <a:cs typeface="Times New Roman" panose="02020603050405020304" pitchFamily="18" charset="0"/>
              </a:rPr>
              <a:t>ạ?</a:t>
            </a:r>
            <a:endParaRPr lang="en-US" altLang="en-US" sz="2800" b="1" dirty="0" smtClean="0">
              <a:solidFill>
                <a:srgbClr val="002060"/>
              </a:solidFill>
              <a:latin typeface="Calibri" panose="020F0502020204030204" pitchFamily="34" charset="0"/>
              <a:cs typeface="Times New Roman" panose="02020603050405020304" pitchFamily="18" charset="0"/>
            </a:endParaRPr>
          </a:p>
        </p:txBody>
      </p:sp>
      <p:sp>
        <p:nvSpPr>
          <p:cNvPr id="5" name="Text Box 18"/>
          <p:cNvSpPr txBox="1">
            <a:spLocks noChangeArrowheads="1"/>
          </p:cNvSpPr>
          <p:nvPr/>
        </p:nvSpPr>
        <p:spPr bwMode="auto">
          <a:xfrm>
            <a:off x="325934" y="4133403"/>
            <a:ext cx="1143203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800" b="1" dirty="0" err="1" smtClean="0">
                <a:solidFill>
                  <a:srgbClr val="C00000"/>
                </a:solidFill>
                <a:latin typeface="Calibri" panose="020F0502020204030204" pitchFamily="34" charset="0"/>
                <a:cs typeface="Times New Roman" panose="02020603050405020304" pitchFamily="18" charset="0"/>
              </a:rPr>
              <a:t>Trần</a:t>
            </a:r>
            <a:r>
              <a:rPr lang="en-US" altLang="en-US" sz="2800" b="1" dirty="0" smtClean="0">
                <a:solidFill>
                  <a:srgbClr val="C00000"/>
                </a:solidFill>
                <a:latin typeface="Calibri" panose="020F0502020204030204" pitchFamily="34" charset="0"/>
                <a:cs typeface="Times New Roman" panose="02020603050405020304" pitchFamily="18" charset="0"/>
              </a:rPr>
              <a:t> </a:t>
            </a:r>
            <a:r>
              <a:rPr lang="en-US" altLang="en-US" sz="2800" b="1" dirty="0" err="1">
                <a:solidFill>
                  <a:srgbClr val="C00000"/>
                </a:solidFill>
                <a:latin typeface="Calibri" panose="020F0502020204030204" pitchFamily="34" charset="0"/>
                <a:cs typeface="Times New Roman" panose="02020603050405020304" pitchFamily="18" charset="0"/>
              </a:rPr>
              <a:t>Thủ</a:t>
            </a:r>
            <a:r>
              <a:rPr lang="en-US" altLang="en-US" sz="2800" b="1" dirty="0">
                <a:solidFill>
                  <a:srgbClr val="C00000"/>
                </a:solidFill>
                <a:latin typeface="Calibri" panose="020F0502020204030204" pitchFamily="34" charset="0"/>
                <a:cs typeface="Times New Roman" panose="02020603050405020304" pitchFamily="18" charset="0"/>
              </a:rPr>
              <a:t> </a:t>
            </a:r>
            <a:r>
              <a:rPr lang="en-US" altLang="en-US" sz="2800" b="1" dirty="0" err="1" smtClean="0">
                <a:solidFill>
                  <a:srgbClr val="C00000"/>
                </a:solidFill>
                <a:latin typeface="Calibri" panose="020F0502020204030204" pitchFamily="34" charset="0"/>
                <a:cs typeface="Times New Roman" panose="02020603050405020304" pitchFamily="18" charset="0"/>
              </a:rPr>
              <a:t>Độ</a:t>
            </a:r>
            <a:r>
              <a:rPr lang="en-US" altLang="en-US" sz="2800" b="1" dirty="0" smtClean="0">
                <a:solidFill>
                  <a:srgbClr val="C00000"/>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nghĩ</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việc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công</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phép</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nước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việc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đùa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sao</a:t>
            </a:r>
            <a:r>
              <a:rPr lang="en-US" altLang="en-US" sz="2800" b="1" dirty="0" smtClean="0">
                <a:solidFill>
                  <a:srgbClr val="002060"/>
                </a:solidFill>
                <a:latin typeface="Calibri" panose="020F0502020204030204" pitchFamily="34" charset="0"/>
                <a:cs typeface="Times New Roman" panose="02020603050405020304" pitchFamily="18" charset="0"/>
              </a:rPr>
              <a:t>?</a:t>
            </a:r>
          </a:p>
          <a:p>
            <a:pPr algn="just" fontAlgn="base">
              <a:spcBef>
                <a:spcPct val="50000"/>
              </a:spcBef>
              <a:spcAft>
                <a:spcPct val="0"/>
              </a:spcAft>
            </a:pPr>
            <a:r>
              <a:rPr lang="en-US" altLang="en-US" sz="2800" b="1" dirty="0" err="1" smtClean="0">
                <a:solidFill>
                  <a:schemeClr val="accent6">
                    <a:lumMod val="50000"/>
                  </a:schemeClr>
                </a:solidFill>
                <a:latin typeface="Calibri" panose="020F0502020204030204" pitchFamily="34" charset="0"/>
                <a:cs typeface="Times New Roman" panose="02020603050405020304" pitchFamily="18" charset="0"/>
              </a:rPr>
              <a:t>Phú</a:t>
            </a:r>
            <a:r>
              <a:rPr lang="en-US" altLang="en-US" sz="2800" b="1" dirty="0" smtClean="0">
                <a:solidFill>
                  <a:schemeClr val="accent6">
                    <a:lumMod val="50000"/>
                  </a:schemeClr>
                </a:solidFill>
                <a:latin typeface="Calibri" panose="020F0502020204030204" pitchFamily="34" charset="0"/>
                <a:cs typeface="Times New Roman" panose="02020603050405020304" pitchFamily="18" charset="0"/>
              </a:rPr>
              <a:t> </a:t>
            </a:r>
            <a:r>
              <a:rPr lang="en-US" altLang="en-US" sz="2800" b="1" dirty="0" err="1">
                <a:solidFill>
                  <a:schemeClr val="accent6">
                    <a:lumMod val="50000"/>
                  </a:schemeClr>
                </a:solidFill>
                <a:latin typeface="Calibri" panose="020F0502020204030204" pitchFamily="34" charset="0"/>
                <a:cs typeface="Times New Roman" panose="02020603050405020304" pitchFamily="18" charset="0"/>
              </a:rPr>
              <a:t>nông</a:t>
            </a:r>
            <a:r>
              <a:rPr lang="en-US" altLang="en-US" sz="2800" b="1" dirty="0">
                <a:solidFill>
                  <a:schemeClr val="accent6">
                    <a:lumMod val="50000"/>
                  </a:schemeClr>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i="1" dirty="0">
                <a:solidFill>
                  <a:srgbClr val="002060"/>
                </a:solidFill>
                <a:latin typeface="Calibri" panose="020F0502020204030204" pitchFamily="34" charset="0"/>
                <a:cs typeface="Times New Roman" panose="02020603050405020304" pitchFamily="18" charset="0"/>
              </a:rPr>
              <a:t>(</a:t>
            </a:r>
            <a:r>
              <a:rPr lang="en-US" altLang="en-US" sz="2800" b="1" i="1" dirty="0" err="1">
                <a:solidFill>
                  <a:srgbClr val="002060"/>
                </a:solidFill>
                <a:latin typeface="Calibri" panose="020F0502020204030204" pitchFamily="34" charset="0"/>
                <a:cs typeface="Times New Roman" panose="02020603050405020304" pitchFamily="18" charset="0"/>
              </a:rPr>
              <a:t>Cuống</a:t>
            </a:r>
            <a:r>
              <a:rPr lang="en-US" altLang="en-US" sz="2800" b="1" i="1" dirty="0">
                <a:solidFill>
                  <a:srgbClr val="002060"/>
                </a:solidFill>
                <a:latin typeface="Calibri" panose="020F0502020204030204" pitchFamily="34" charset="0"/>
                <a:cs typeface="Times New Roman" panose="02020603050405020304" pitchFamily="18" charset="0"/>
              </a:rPr>
              <a:t> </a:t>
            </a:r>
            <a:r>
              <a:rPr lang="en-US" altLang="en-US" sz="2800" b="1" i="1" dirty="0" err="1">
                <a:solidFill>
                  <a:srgbClr val="002060"/>
                </a:solidFill>
                <a:latin typeface="Calibri" panose="020F0502020204030204" pitchFamily="34" charset="0"/>
                <a:cs typeface="Times New Roman" panose="02020603050405020304" pitchFamily="18" charset="0"/>
              </a:rPr>
              <a:t>quýt</a:t>
            </a:r>
            <a:r>
              <a:rPr lang="en-US" altLang="en-US" sz="2800" b="1" i="1" dirty="0">
                <a:solidFill>
                  <a:srgbClr val="002060"/>
                </a:solidFill>
                <a:latin typeface="Calibri" panose="020F0502020204030204" pitchFamily="34" charset="0"/>
                <a:cs typeface="Times New Roman" panose="02020603050405020304" pitchFamily="18" charset="0"/>
              </a:rPr>
              <a:t>, van </a:t>
            </a:r>
            <a:r>
              <a:rPr lang="en-US" altLang="en-US" sz="2800" b="1" i="1" dirty="0" err="1">
                <a:solidFill>
                  <a:srgbClr val="002060"/>
                </a:solidFill>
                <a:latin typeface="Calibri" panose="020F0502020204030204" pitchFamily="34" charset="0"/>
                <a:cs typeface="Times New Roman" panose="02020603050405020304" pitchFamily="18" charset="0"/>
              </a:rPr>
              <a:t>xin</a:t>
            </a:r>
            <a:r>
              <a:rPr lang="en-US" altLang="en-US" sz="2800" b="1" i="1" dirty="0">
                <a:solidFill>
                  <a:srgbClr val="002060"/>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Con </a:t>
            </a:r>
            <a:r>
              <a:rPr lang="en-US" altLang="en-US" sz="2800" b="1" dirty="0" err="1">
                <a:solidFill>
                  <a:srgbClr val="002060"/>
                </a:solidFill>
                <a:latin typeface="Calibri" panose="020F0502020204030204" pitchFamily="34" charset="0"/>
                <a:cs typeface="Times New Roman" panose="02020603050405020304" pitchFamily="18" charset="0"/>
              </a:rPr>
              <a:t>biết</a:t>
            </a:r>
            <a:r>
              <a:rPr lang="en-US" altLang="en-US" sz="2800" b="1" dirty="0">
                <a:solidFill>
                  <a:srgbClr val="002060"/>
                </a:solidFill>
                <a:latin typeface="Calibri" panose="020F0502020204030204" pitchFamily="34" charset="0"/>
                <a:cs typeface="Times New Roman" panose="02020603050405020304" pitchFamily="18" charset="0"/>
              </a:rPr>
              <a:t> con </a:t>
            </a:r>
            <a:r>
              <a:rPr lang="en-US" altLang="en-US" sz="2800" b="1" dirty="0" err="1">
                <a:solidFill>
                  <a:srgbClr val="002060"/>
                </a:solidFill>
                <a:latin typeface="Calibri" panose="020F0502020204030204" pitchFamily="34" charset="0"/>
                <a:cs typeface="Times New Roman" panose="02020603050405020304" pitchFamily="18" charset="0"/>
              </a:rPr>
              <a:t>đắc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tội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xin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ông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nể</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tình</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phu</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nhân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cho</a:t>
            </a:r>
            <a:r>
              <a:rPr lang="en-US" altLang="en-US" sz="2800" b="1" dirty="0">
                <a:solidFill>
                  <a:srgbClr val="002060"/>
                </a:solidFill>
                <a:latin typeface="Calibri" panose="020F0502020204030204" pitchFamily="34" charset="0"/>
                <a:cs typeface="Times New Roman" panose="02020603050405020304" pitchFamily="18" charset="0"/>
              </a:rPr>
              <a:t> con</a:t>
            </a:r>
            <a:r>
              <a:rPr lang="en-US" altLang="en-US" sz="2800" b="1" dirty="0" smtClean="0">
                <a:solidFill>
                  <a:srgbClr val="002060"/>
                </a:solidFill>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12453592"/>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96948" y="476518"/>
            <a:ext cx="11746523" cy="5910215"/>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8"/>
          <p:cNvSpPr txBox="1">
            <a:spLocks noChangeArrowheads="1"/>
          </p:cNvSpPr>
          <p:nvPr/>
        </p:nvSpPr>
        <p:spPr bwMode="auto">
          <a:xfrm>
            <a:off x="325462" y="984592"/>
            <a:ext cx="11489493"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vi-VN" altLang="en-US" sz="2800" b="1" dirty="0">
                <a:solidFill>
                  <a:srgbClr val="C00000"/>
                </a:solidFill>
                <a:latin typeface="Calibri" panose="020F0502020204030204" pitchFamily="34" charset="0"/>
                <a:cs typeface="Times New Roman" panose="02020603050405020304" pitchFamily="18" charset="0"/>
              </a:rPr>
              <a:t>Trần Thủ Độ</a:t>
            </a:r>
            <a:r>
              <a:rPr lang="vi-VN" altLang="en-US" sz="2800" b="1" dirty="0" smtClean="0">
                <a:solidFill>
                  <a:srgbClr val="C00000"/>
                </a:solidFill>
                <a:latin typeface="Calibri" panose="020F0502020204030204" pitchFamily="34" charset="0"/>
                <a:cs typeface="Times New Roman" panose="02020603050405020304" pitchFamily="18" charset="0"/>
              </a:rPr>
              <a:t>:</a:t>
            </a:r>
            <a:r>
              <a:rPr lang="en-US" altLang="en-US" sz="2800" b="1" dirty="0" smtClean="0">
                <a:solidFill>
                  <a:srgbClr val="C00000"/>
                </a:solidFill>
                <a:latin typeface="Calibri" panose="020F0502020204030204" pitchFamily="34" charset="0"/>
                <a:cs typeface="Times New Roman" panose="02020603050405020304" pitchFamily="18" charset="0"/>
              </a:rPr>
              <a:t> </a:t>
            </a:r>
            <a:r>
              <a:rPr lang="en-US" altLang="en-US" sz="2800" b="1" i="1" dirty="0" smtClean="0">
                <a:solidFill>
                  <a:srgbClr val="002060"/>
                </a:solidFill>
                <a:latin typeface="Calibri" panose="020F0502020204030204" pitchFamily="34" charset="0"/>
                <a:cs typeface="Times New Roman" panose="02020603050405020304" pitchFamily="18" charset="0"/>
              </a:rPr>
              <a:t>(</a:t>
            </a:r>
            <a:r>
              <a:rPr lang="en-US" altLang="en-US" sz="2800" b="1" i="1" dirty="0" err="1" smtClean="0">
                <a:solidFill>
                  <a:srgbClr val="002060"/>
                </a:solidFill>
                <a:latin typeface="Calibri" panose="020F0502020204030204" pitchFamily="34" charset="0"/>
                <a:cs typeface="Times New Roman" panose="02020603050405020304" pitchFamily="18" charset="0"/>
              </a:rPr>
              <a:t>cương</a:t>
            </a:r>
            <a:r>
              <a:rPr lang="en-US" altLang="en-US" sz="2800" b="1" i="1" dirty="0" smtClean="0">
                <a:solidFill>
                  <a:srgbClr val="002060"/>
                </a:solidFill>
                <a:latin typeface="Calibri" panose="020F0502020204030204" pitchFamily="34" charset="0"/>
                <a:cs typeface="Times New Roman" panose="02020603050405020304" pitchFamily="18" charset="0"/>
              </a:rPr>
              <a:t> </a:t>
            </a:r>
            <a:r>
              <a:rPr lang="en-US" altLang="en-US" sz="2800" b="1" i="1" dirty="0" err="1" smtClean="0">
                <a:solidFill>
                  <a:srgbClr val="002060"/>
                </a:solidFill>
                <a:latin typeface="Calibri" panose="020F0502020204030204" pitchFamily="34" charset="0"/>
                <a:cs typeface="Times New Roman" panose="02020603050405020304" pitchFamily="18" charset="0"/>
              </a:rPr>
              <a:t>quyết</a:t>
            </a:r>
            <a:r>
              <a:rPr lang="en-US" altLang="en-US" sz="2800" b="1" i="1" dirty="0" smtClean="0">
                <a:solidFill>
                  <a:srgbClr val="002060"/>
                </a:solidFill>
                <a:latin typeface="Calibri" panose="020F0502020204030204" pitchFamily="34" charset="0"/>
                <a:cs typeface="Times New Roman" panose="02020603050405020304" pitchFamily="18" charset="0"/>
              </a:rPr>
              <a:t>) </a:t>
            </a:r>
            <a:r>
              <a:rPr lang="en-US" altLang="en-US" sz="2800" b="1" dirty="0" smtClean="0">
                <a:solidFill>
                  <a:srgbClr val="002060"/>
                </a:solidFill>
                <a:latin typeface="Calibri" panose="020F0502020204030204" pitchFamily="34" charset="0"/>
                <a:cs typeface="Times New Roman" panose="02020603050405020304" pitchFamily="18" charset="0"/>
              </a:rPr>
              <a:t>Ta </a:t>
            </a:r>
            <a:r>
              <a:rPr lang="en-US" altLang="en-US" sz="2800" b="1" dirty="0" err="1">
                <a:solidFill>
                  <a:srgbClr val="002060"/>
                </a:solidFill>
                <a:latin typeface="Calibri" panose="020F0502020204030204" pitchFamily="34" charset="0"/>
                <a:cs typeface="Times New Roman" panose="02020603050405020304" pitchFamily="18" charset="0"/>
              </a:rPr>
              <a:t>nể</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tình</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phu</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nhân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mà</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cho</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làm</a:t>
            </a:r>
            <a:r>
              <a:rPr lang="en-US" altLang="en-US" sz="2800" b="1" dirty="0">
                <a:solidFill>
                  <a:srgbClr val="002060"/>
                </a:solidFill>
                <a:latin typeface="Calibri" panose="020F0502020204030204" pitchFamily="34" charset="0"/>
                <a:cs typeface="Times New Roman" panose="02020603050405020304" pitchFamily="18" charset="0"/>
              </a:rPr>
              <a:t> </a:t>
            </a:r>
            <a:r>
              <a:rPr lang="vi-VN" altLang="en-US" sz="2800" b="1" dirty="0">
                <a:solidFill>
                  <a:srgbClr val="002060"/>
                </a:solidFill>
                <a:latin typeface="Calibri" panose="020F0502020204030204" pitchFamily="34" charset="0"/>
                <a:cs typeface="Times New Roman" panose="02020603050405020304" pitchFamily="18" charset="0"/>
              </a:rPr>
              <a:t>câu đương </a:t>
            </a:r>
            <a:r>
              <a:rPr lang="en-US" altLang="en-US" sz="2800" b="1" dirty="0" err="1">
                <a:solidFill>
                  <a:srgbClr val="002060"/>
                </a:solidFill>
                <a:latin typeface="Calibri" panose="020F0502020204030204" pitchFamily="34" charset="0"/>
                <a:cs typeface="Times New Roman" panose="02020603050405020304" pitchFamily="18" charset="0"/>
              </a:rPr>
              <a:t>đấy</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thôi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Chặt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một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ngón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chân</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chỉ</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để</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phân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biệt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câu</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đương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xin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của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thôi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mà</a:t>
            </a:r>
            <a:r>
              <a:rPr lang="en-US" altLang="en-US" sz="2800" b="1" dirty="0" smtClean="0">
                <a:solidFill>
                  <a:srgbClr val="002060"/>
                </a:solidFill>
                <a:latin typeface="Calibri" panose="020F0502020204030204" pitchFamily="34" charset="0"/>
                <a:cs typeface="Times New Roman" panose="02020603050405020304" pitchFamily="18" charset="0"/>
              </a:rPr>
              <a:t>.</a:t>
            </a:r>
          </a:p>
          <a:p>
            <a:pPr fontAlgn="base">
              <a:spcBef>
                <a:spcPct val="50000"/>
              </a:spcBef>
              <a:spcAft>
                <a:spcPct val="0"/>
              </a:spcAft>
            </a:pPr>
            <a:r>
              <a:rPr lang="vi-VN" altLang="en-US" sz="2800" b="1" dirty="0" smtClean="0">
                <a:solidFill>
                  <a:schemeClr val="accent6">
                    <a:lumMod val="50000"/>
                  </a:schemeClr>
                </a:solidFill>
                <a:latin typeface="Calibri" panose="020F0502020204030204" pitchFamily="34" charset="0"/>
                <a:cs typeface="Times New Roman" panose="02020603050405020304" pitchFamily="18" charset="0"/>
              </a:rPr>
              <a:t>Phú </a:t>
            </a:r>
            <a:r>
              <a:rPr lang="vi-VN" altLang="en-US" sz="2800" b="1" dirty="0">
                <a:solidFill>
                  <a:schemeClr val="accent6">
                    <a:lumMod val="50000"/>
                  </a:schemeClr>
                </a:solidFill>
                <a:latin typeface="Calibri" panose="020F0502020204030204" pitchFamily="34" charset="0"/>
                <a:cs typeface="Times New Roman" panose="02020603050405020304" pitchFamily="18" charset="0"/>
              </a:rPr>
              <a:t>nông</a:t>
            </a:r>
            <a:r>
              <a:rPr lang="vi-VN" altLang="en-US" sz="2800" b="1" dirty="0" smtClean="0">
                <a:solidFill>
                  <a:schemeClr val="accent6">
                    <a:lumMod val="50000"/>
                  </a:schemeClr>
                </a:solidFill>
                <a:latin typeface="Calibri" panose="020F0502020204030204" pitchFamily="34" charset="0"/>
                <a:cs typeface="Times New Roman" panose="02020603050405020304" pitchFamily="18" charset="0"/>
              </a:rPr>
              <a:t>:</a:t>
            </a:r>
            <a:r>
              <a:rPr lang="en-US" altLang="en-US" sz="2800" b="1" dirty="0" smtClean="0">
                <a:solidFill>
                  <a:schemeClr val="accent6">
                    <a:lumMod val="50000"/>
                  </a:schemeClr>
                </a:solidFill>
                <a:latin typeface="Calibri" panose="020F0502020204030204" pitchFamily="34" charset="0"/>
                <a:cs typeface="Times New Roman" panose="02020603050405020304" pitchFamily="18" charset="0"/>
              </a:rPr>
              <a:t> </a:t>
            </a:r>
            <a:r>
              <a:rPr lang="en-US" altLang="en-US" sz="2800" b="1" i="1" dirty="0" smtClean="0">
                <a:solidFill>
                  <a:srgbClr val="002060"/>
                </a:solidFill>
                <a:latin typeface="Calibri" panose="020F0502020204030204" pitchFamily="34" charset="0"/>
                <a:cs typeface="Times New Roman" panose="02020603050405020304" pitchFamily="18" charset="0"/>
              </a:rPr>
              <a:t>(</a:t>
            </a:r>
            <a:r>
              <a:rPr lang="en-US" altLang="en-US" sz="2800" b="1" i="1" dirty="0" err="1" smtClean="0">
                <a:solidFill>
                  <a:srgbClr val="002060"/>
                </a:solidFill>
                <a:latin typeface="Calibri" panose="020F0502020204030204" pitchFamily="34" charset="0"/>
                <a:cs typeface="Times New Roman" panose="02020603050405020304" pitchFamily="18" charset="0"/>
              </a:rPr>
              <a:t>Vội</a:t>
            </a:r>
            <a:r>
              <a:rPr lang="en-US" altLang="en-US" sz="2800" b="1" i="1" dirty="0" smtClean="0">
                <a:solidFill>
                  <a:srgbClr val="002060"/>
                </a:solidFill>
                <a:latin typeface="Calibri" panose="020F0502020204030204" pitchFamily="34" charset="0"/>
                <a:cs typeface="Times New Roman" panose="02020603050405020304" pitchFamily="18" charset="0"/>
              </a:rPr>
              <a:t> </a:t>
            </a:r>
            <a:r>
              <a:rPr lang="en-US" altLang="en-US" sz="2800" b="1" i="1" dirty="0" err="1" smtClean="0">
                <a:solidFill>
                  <a:srgbClr val="002060"/>
                </a:solidFill>
                <a:latin typeface="Calibri" panose="020F0502020204030204" pitchFamily="34" charset="0"/>
                <a:cs typeface="Times New Roman" panose="02020603050405020304" pitchFamily="18" charset="0"/>
              </a:rPr>
              <a:t>vã</a:t>
            </a:r>
            <a:r>
              <a:rPr lang="en-US" altLang="en-US" sz="2800" b="1" i="1" dirty="0" smtClean="0">
                <a:solidFill>
                  <a:srgbClr val="002060"/>
                </a:solidFill>
                <a:latin typeface="Calibri" panose="020F0502020204030204" pitchFamily="34" charset="0"/>
                <a:cs typeface="Times New Roman" panose="02020603050405020304" pitchFamily="18" charset="0"/>
              </a:rPr>
              <a:t>)</a:t>
            </a:r>
            <a:r>
              <a:rPr lang="vi-VN" altLang="en-US" sz="2800" b="1" i="1" dirty="0" smtClean="0">
                <a:solidFill>
                  <a:srgbClr val="002060"/>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Con </a:t>
            </a:r>
            <a:r>
              <a:rPr lang="en-US" altLang="en-US" sz="2800" b="1" dirty="0" err="1">
                <a:solidFill>
                  <a:srgbClr val="002060"/>
                </a:solidFill>
                <a:latin typeface="Calibri" panose="020F0502020204030204" pitchFamily="34" charset="0"/>
                <a:cs typeface="Times New Roman" panose="02020603050405020304" pitchFamily="18" charset="0"/>
              </a:rPr>
              <a:t>không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dám</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xin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này</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nữa</a:t>
            </a:r>
            <a:r>
              <a:rPr lang="en-US" altLang="en-US" sz="2800" b="1" dirty="0">
                <a:solidFill>
                  <a:srgbClr val="002060"/>
                </a:solidFill>
                <a:latin typeface="Calibri" panose="020F0502020204030204" pitchFamily="34" charset="0"/>
                <a:cs typeface="Times New Roman" panose="02020603050405020304" pitchFamily="18" charset="0"/>
              </a:rPr>
              <a:t>. Xin </a:t>
            </a:r>
            <a:r>
              <a:rPr lang="en-US" altLang="en-US" sz="2800" b="1" dirty="0" err="1">
                <a:solidFill>
                  <a:srgbClr val="002060"/>
                </a:solidFill>
                <a:latin typeface="Calibri" panose="020F0502020204030204" pitchFamily="34" charset="0"/>
                <a:cs typeface="Times New Roman" panose="02020603050405020304" pitchFamily="18" charset="0"/>
              </a:rPr>
              <a:t>Thái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sư</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tội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cho</a:t>
            </a:r>
            <a:r>
              <a:rPr lang="en-US" altLang="en-US" sz="2800" b="1" dirty="0" smtClean="0">
                <a:solidFill>
                  <a:srgbClr val="002060"/>
                </a:solidFill>
                <a:latin typeface="Calibri" panose="020F0502020204030204" pitchFamily="34" charset="0"/>
                <a:cs typeface="Times New Roman" panose="02020603050405020304" pitchFamily="18" charset="0"/>
              </a:rPr>
              <a:t>!           Xin </a:t>
            </a:r>
            <a:r>
              <a:rPr lang="en-US" altLang="en-US" sz="2800" b="1" dirty="0" err="1" smtClean="0">
                <a:solidFill>
                  <a:srgbClr val="002060"/>
                </a:solidFill>
                <a:latin typeface="Calibri" panose="020F0502020204030204" pitchFamily="34" charset="0"/>
                <a:cs typeface="Times New Roman" panose="02020603050405020304" pitchFamily="18" charset="0"/>
              </a:rPr>
              <a:t>Thái</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sư</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tha</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tội</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cho</a:t>
            </a:r>
            <a:r>
              <a:rPr lang="en-US" altLang="en-US" sz="2800" b="1" dirty="0" smtClean="0">
                <a:solidFill>
                  <a:srgbClr val="002060"/>
                </a:solidFill>
                <a:latin typeface="Calibri" panose="020F0502020204030204" pitchFamily="34" charset="0"/>
                <a:cs typeface="Times New Roman" panose="02020603050405020304" pitchFamily="18" charset="0"/>
              </a:rPr>
              <a:t>!</a:t>
            </a:r>
          </a:p>
          <a:p>
            <a:pPr algn="just" fontAlgn="base">
              <a:spcBef>
                <a:spcPct val="50000"/>
              </a:spcBef>
              <a:spcAft>
                <a:spcPct val="0"/>
              </a:spcAft>
            </a:pPr>
            <a:r>
              <a:rPr lang="en-US" altLang="en-US" sz="2800" b="1" dirty="0" err="1" smtClean="0">
                <a:solidFill>
                  <a:srgbClr val="C00000"/>
                </a:solidFill>
                <a:latin typeface="Calibri" panose="020F0502020204030204" pitchFamily="34" charset="0"/>
                <a:cs typeface="Times New Roman" panose="02020603050405020304" pitchFamily="18" charset="0"/>
              </a:rPr>
              <a:t>Trần</a:t>
            </a:r>
            <a:r>
              <a:rPr lang="en-US" altLang="en-US" sz="2800" b="1" dirty="0" smtClean="0">
                <a:solidFill>
                  <a:srgbClr val="C00000"/>
                </a:solidFill>
                <a:latin typeface="Calibri" panose="020F0502020204030204" pitchFamily="34" charset="0"/>
                <a:cs typeface="Times New Roman" panose="02020603050405020304" pitchFamily="18" charset="0"/>
              </a:rPr>
              <a:t> </a:t>
            </a:r>
            <a:r>
              <a:rPr lang="en-US" altLang="en-US" sz="2800" b="1" dirty="0" err="1">
                <a:solidFill>
                  <a:srgbClr val="C00000"/>
                </a:solidFill>
                <a:latin typeface="Calibri" panose="020F0502020204030204" pitchFamily="34" charset="0"/>
                <a:cs typeface="Times New Roman" panose="02020603050405020304" pitchFamily="18" charset="0"/>
              </a:rPr>
              <a:t>Thủ</a:t>
            </a:r>
            <a:r>
              <a:rPr lang="en-US" altLang="en-US" sz="2800" b="1" dirty="0">
                <a:solidFill>
                  <a:srgbClr val="C00000"/>
                </a:solidFill>
                <a:latin typeface="Calibri" panose="020F0502020204030204" pitchFamily="34" charset="0"/>
                <a:cs typeface="Times New Roman" panose="02020603050405020304" pitchFamily="18" charset="0"/>
              </a:rPr>
              <a:t> </a:t>
            </a:r>
            <a:r>
              <a:rPr lang="en-US" altLang="en-US" sz="2800" b="1" dirty="0" err="1" smtClean="0">
                <a:solidFill>
                  <a:srgbClr val="C00000"/>
                </a:solidFill>
                <a:latin typeface="Calibri" panose="020F0502020204030204" pitchFamily="34" charset="0"/>
                <a:cs typeface="Times New Roman" panose="02020603050405020304" pitchFamily="18" charset="0"/>
              </a:rPr>
              <a:t>Độ</a:t>
            </a:r>
            <a:r>
              <a:rPr lang="en-US" altLang="en-US" sz="2800" b="1" dirty="0" smtClean="0">
                <a:solidFill>
                  <a:srgbClr val="C00000"/>
                </a:solidFill>
                <a:latin typeface="Calibri" panose="020F0502020204030204" pitchFamily="34" charset="0"/>
                <a:cs typeface="Times New Roman" panose="02020603050405020304" pitchFamily="18" charset="0"/>
              </a:rPr>
              <a:t>:</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đã</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biết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thì</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được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Hãy</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về</a:t>
            </a:r>
            <a:r>
              <a:rPr lang="en-US" altLang="en-US" sz="2800" b="1" dirty="0">
                <a:solidFill>
                  <a:srgbClr val="002060"/>
                </a:solidFill>
                <a:latin typeface="Calibri" panose="020F0502020204030204" pitchFamily="34" charset="0"/>
                <a:cs typeface="Times New Roman" panose="02020603050405020304" pitchFamily="18" charset="0"/>
              </a:rPr>
              <a:t> lo </a:t>
            </a:r>
            <a:r>
              <a:rPr lang="en-US" altLang="en-US" sz="2800" b="1" dirty="0" err="1">
                <a:solidFill>
                  <a:srgbClr val="002060"/>
                </a:solidFill>
                <a:latin typeface="Calibri" panose="020F0502020204030204" pitchFamily="34" charset="0"/>
                <a:cs typeface="Times New Roman" panose="02020603050405020304" pitchFamily="18" charset="0"/>
              </a:rPr>
              <a:t>mà</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làm</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ăn</a:t>
            </a:r>
            <a:r>
              <a:rPr lang="en-US" altLang="en-US" sz="2800" b="1" dirty="0" smtClean="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làm</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một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người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dân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smtClean="0">
                <a:solidFill>
                  <a:srgbClr val="002060"/>
                </a:solidFill>
                <a:latin typeface="Calibri" panose="020F0502020204030204" pitchFamily="34" charset="0"/>
                <a:cs typeface="Times New Roman" panose="02020603050405020304" pitchFamily="18" charset="0"/>
              </a:rPr>
              <a:t>tốt</a:t>
            </a:r>
            <a:r>
              <a:rPr lang="en-US" altLang="en-US" sz="2800" b="1" dirty="0" smtClean="0">
                <a:solidFill>
                  <a:srgbClr val="002060"/>
                </a:solidFill>
                <a:latin typeface="Calibri" panose="020F0502020204030204" pitchFamily="34" charset="0"/>
                <a:cs typeface="Times New Roman" panose="02020603050405020304" pitchFamily="18" charset="0"/>
              </a:rPr>
              <a:t>.</a:t>
            </a:r>
          </a:p>
          <a:p>
            <a:pPr algn="just" fontAlgn="base">
              <a:spcBef>
                <a:spcPct val="50000"/>
              </a:spcBef>
              <a:spcAft>
                <a:spcPct val="0"/>
              </a:spcAft>
            </a:pPr>
            <a:r>
              <a:rPr lang="vi-VN" altLang="en-US" sz="2800" b="1" dirty="0" smtClean="0">
                <a:solidFill>
                  <a:schemeClr val="accent6">
                    <a:lumMod val="50000"/>
                  </a:schemeClr>
                </a:solidFill>
                <a:latin typeface="Calibri" panose="020F0502020204030204" pitchFamily="34" charset="0"/>
                <a:cs typeface="Times New Roman" panose="02020603050405020304" pitchFamily="18" charset="0"/>
              </a:rPr>
              <a:t>Phú </a:t>
            </a:r>
            <a:r>
              <a:rPr lang="vi-VN" altLang="en-US" sz="2800" b="1" dirty="0">
                <a:solidFill>
                  <a:schemeClr val="accent6">
                    <a:lumMod val="50000"/>
                  </a:schemeClr>
                </a:solidFill>
                <a:latin typeface="Calibri" panose="020F0502020204030204" pitchFamily="34" charset="0"/>
                <a:cs typeface="Times New Roman" panose="02020603050405020304" pitchFamily="18" charset="0"/>
              </a:rPr>
              <a:t>nông: </a:t>
            </a:r>
            <a:r>
              <a:rPr lang="en-US" altLang="en-US" sz="2800" b="1" dirty="0" err="1">
                <a:solidFill>
                  <a:srgbClr val="002060"/>
                </a:solidFill>
                <a:latin typeface="Calibri" panose="020F0502020204030204" pitchFamily="34" charset="0"/>
                <a:cs typeface="Times New Roman" panose="02020603050405020304" pitchFamily="18" charset="0"/>
              </a:rPr>
              <a:t>Đa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tạ</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Ông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tạ</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Ông</a:t>
            </a:r>
            <a:r>
              <a:rPr lang="en-US" altLang="en-US" sz="2800" b="1" dirty="0" smtClean="0">
                <a:solidFill>
                  <a:srgbClr val="002060"/>
                </a:solidFill>
                <a:latin typeface="Calibri" panose="020F0502020204030204" pitchFamily="34" charset="0"/>
                <a:cs typeface="Times New Roman" panose="02020603050405020304" pitchFamily="18" charset="0"/>
              </a:rPr>
              <a:t>!</a:t>
            </a:r>
          </a:p>
          <a:p>
            <a:pPr algn="just" fontAlgn="base">
              <a:spcBef>
                <a:spcPct val="50000"/>
              </a:spcBef>
              <a:spcAft>
                <a:spcPct val="0"/>
              </a:spcAft>
            </a:pPr>
            <a:r>
              <a:rPr lang="en-US" altLang="en-US" sz="2800" b="1" i="1" dirty="0" smtClean="0">
                <a:solidFill>
                  <a:srgbClr val="002060"/>
                </a:solidFill>
                <a:latin typeface="Calibri" panose="020F0502020204030204" pitchFamily="34" charset="0"/>
                <a:cs typeface="Times New Roman" panose="02020603050405020304" pitchFamily="18" charset="0"/>
              </a:rPr>
              <a:t>HẠ MÀN</a:t>
            </a:r>
            <a:endParaRPr lang="en-US" altLang="en-US" sz="2800" b="1" i="1" dirty="0">
              <a:solidFill>
                <a:srgbClr val="00206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2660712"/>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2"/>
          <p:cNvGrpSpPr/>
          <p:nvPr/>
        </p:nvGrpSpPr>
        <p:grpSpPr>
          <a:xfrm>
            <a:off x="1439009" y="233521"/>
            <a:ext cx="9623943" cy="1582400"/>
            <a:chOff x="1054101" y="736600"/>
            <a:chExt cx="4815022" cy="1043406"/>
          </a:xfrm>
          <a:solidFill>
            <a:schemeClr val="bg1"/>
          </a:solidFill>
        </p:grpSpPr>
        <p:sp>
          <p:nvSpPr>
            <p:cNvPr id="3" name="矩形 3"/>
            <p:cNvSpPr/>
            <p:nvPr/>
          </p:nvSpPr>
          <p:spPr>
            <a:xfrm>
              <a:off x="1054101" y="736600"/>
              <a:ext cx="4815022" cy="1043406"/>
            </a:xfrm>
            <a:prstGeom prst="rect">
              <a:avLst/>
            </a:prstGeom>
            <a:grp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4"/>
            <p:cNvSpPr txBox="1"/>
            <p:nvPr/>
          </p:nvSpPr>
          <p:spPr>
            <a:xfrm>
              <a:off x="1209694" y="797351"/>
              <a:ext cx="4563497" cy="491896"/>
            </a:xfrm>
            <a:prstGeom prst="rect">
              <a:avLst/>
            </a:prstGeom>
            <a:grpFill/>
          </p:spPr>
          <p:txBody>
            <a:bodyPr wrap="square" rtlCol="0">
              <a:spAutoFit/>
            </a:bodyPr>
            <a:lstStyle/>
            <a:p>
              <a:endParaRPr lang="zh-CN" altLang="en-US" sz="48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5" name="矩形 5"/>
          <p:cNvSpPr/>
          <p:nvPr/>
        </p:nvSpPr>
        <p:spPr>
          <a:xfrm>
            <a:off x="1050700" y="336152"/>
            <a:ext cx="505783" cy="140910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0"/>
          <p:cNvSpPr txBox="1">
            <a:spLocks noChangeArrowheads="1"/>
          </p:cNvSpPr>
          <p:nvPr/>
        </p:nvSpPr>
        <p:spPr bwMode="auto">
          <a:xfrm>
            <a:off x="1749998" y="409930"/>
            <a:ext cx="9151702" cy="1323439"/>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Bài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3: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Phân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vai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đọc</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lại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hoặc</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diễn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thử</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màn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kịch</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trên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8" name="Rounded Rectangular Callout 7"/>
          <p:cNvSpPr/>
          <p:nvPr/>
        </p:nvSpPr>
        <p:spPr>
          <a:xfrm>
            <a:off x="618978" y="1992330"/>
            <a:ext cx="10888394" cy="4521012"/>
          </a:xfrm>
          <a:prstGeom prst="wedgeRoundRectCallout">
            <a:avLst>
              <a:gd name="adj1" fmla="val 21164"/>
              <a:gd name="adj2" fmla="val -38635"/>
              <a:gd name="adj3" fmla="val 16667"/>
            </a:avLst>
          </a:prstGeom>
          <a:solidFill>
            <a:schemeClr val="bg1"/>
          </a:solidFill>
          <a:ln>
            <a:solidFill>
              <a:schemeClr val="accent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44"/>
          <p:cNvSpPr txBox="1">
            <a:spLocks noChangeArrowheads="1"/>
          </p:cNvSpPr>
          <p:nvPr/>
        </p:nvSpPr>
        <p:spPr bwMode="auto">
          <a:xfrm>
            <a:off x="809656" y="2315767"/>
            <a:ext cx="10882648" cy="3874137"/>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Các</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vai</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smtClean="0">
                <a:ln>
                  <a:noFill/>
                </a:ln>
                <a:solidFill>
                  <a:prstClr val="black"/>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Người</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dẫn</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chuyện</a:t>
            </a:r>
            <a:r>
              <a:rPr kumimoji="0" lang="en-US" altLang="en-US" sz="2400" b="1" i="0" u="none" strike="noStrike" kern="0" cap="none" spc="0" normalizeH="0" baseline="0" noProof="0" dirty="0" smtClean="0">
                <a:ln>
                  <a:noFill/>
                </a:ln>
                <a:solidFill>
                  <a:srgbClr val="0000FF"/>
                </a:solidFill>
                <a:effectLst/>
                <a:uLnTx/>
                <a:uFillTx/>
                <a:latin typeface="Arial" panose="020B0604020202020204" pitchFamily="34" charset="0"/>
              </a:rPr>
              <a:t> </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giới</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thiệu</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tên</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màn</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kịch</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nhân</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vật</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cảnh</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trí</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và</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thời</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gian</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xảy</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ra</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câu</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002060"/>
                </a:solidFill>
                <a:effectLst/>
                <a:uLnTx/>
                <a:uFillTx/>
                <a:latin typeface="Arial" panose="020B0604020202020204" pitchFamily="34" charset="0"/>
              </a:rPr>
              <a:t>chuyện</a:t>
            </a:r>
            <a:r>
              <a:rPr kumimoji="0" lang="en-US" altLang="en-US" sz="2400" b="1" i="0" u="none" strike="noStrike" kern="0" cap="none" spc="0" normalizeH="0" baseline="0" noProof="0" dirty="0" smtClean="0">
                <a:ln>
                  <a:noFill/>
                </a:ln>
                <a:solidFill>
                  <a:srgbClr val="002060"/>
                </a:solidFill>
                <a:effectLst/>
                <a:uLnTx/>
                <a:uFillTx/>
                <a:latin typeface="Arial" panose="020B0604020202020204" pitchFamily="34" charset="0"/>
              </a:rPr>
              <a:t>)</a:t>
            </a: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Trần</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Thủ</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Độ</a:t>
            </a:r>
            <a:endPar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endParaRP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Linh</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Từ</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Quốc</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Mẫu</a:t>
            </a:r>
            <a:endPar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endParaRP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Người</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quân</a:t>
            </a:r>
            <a:r>
              <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smtClean="0">
                <a:ln>
                  <a:noFill/>
                </a:ln>
                <a:solidFill>
                  <a:srgbClr val="C00000"/>
                </a:solidFill>
                <a:effectLst/>
                <a:uLnTx/>
                <a:uFillTx/>
                <a:latin typeface="Arial" panose="020B0604020202020204" pitchFamily="34" charset="0"/>
              </a:rPr>
              <a:t>hiệu</a:t>
            </a:r>
            <a:endParaRPr kumimoji="0" lang="en-US" altLang="en-US" sz="2400" b="1" i="0" u="none" strike="noStrike" kern="0" cap="none" spc="0" normalizeH="0" baseline="0" noProof="0" dirty="0" smtClean="0">
              <a:ln>
                <a:noFill/>
              </a:ln>
              <a:solidFill>
                <a:srgbClr val="C00000"/>
              </a:solidFill>
              <a:effectLst/>
              <a:uLnTx/>
              <a:uFillTx/>
              <a:latin typeface="Arial" panose="020B0604020202020204" pitchFamily="34" charset="0"/>
            </a:endParaRPr>
          </a:p>
        </p:txBody>
      </p:sp>
    </p:spTree>
    <p:extLst>
      <p:ext uri="{BB962C8B-B14F-4D97-AF65-F5344CB8AC3E}">
        <p14:creationId xmlns:p14="http://schemas.microsoft.com/office/powerpoint/2010/main" val="398796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p:nvPr/>
        </p:nvSpPr>
        <p:spPr>
          <a:xfrm>
            <a:off x="685800" y="456178"/>
            <a:ext cx="11096625" cy="5944621"/>
          </a:xfrm>
          <a:prstGeom prst="rect">
            <a:avLst/>
          </a:prstGeom>
          <a:solidFill>
            <a:srgbClr val="7D3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0490" y="888641"/>
            <a:ext cx="5466523" cy="5162861"/>
          </a:xfrm>
          <a:prstGeom prst="rect">
            <a:avLst/>
          </a:prstGeom>
        </p:spPr>
      </p:pic>
      <p:pic>
        <p:nvPicPr>
          <p:cNvPr id="7"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7973476" y="1738648"/>
            <a:ext cx="3617509" cy="46621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125912" y="2117270"/>
            <a:ext cx="3773751" cy="3523793"/>
          </a:xfrm>
          <a:prstGeom prst="rect">
            <a:avLst/>
          </a:prstGeom>
        </p:spPr>
      </p:pic>
    </p:spTree>
    <p:extLst>
      <p:ext uri="{BB962C8B-B14F-4D97-AF65-F5344CB8AC3E}">
        <p14:creationId xmlns:p14="http://schemas.microsoft.com/office/powerpoint/2010/main" val="3410951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2"/>
          <p:cNvSpPr/>
          <p:nvPr/>
        </p:nvSpPr>
        <p:spPr>
          <a:xfrm>
            <a:off x="685800" y="456178"/>
            <a:ext cx="11096625" cy="5944621"/>
          </a:xfrm>
          <a:prstGeom prst="rect">
            <a:avLst/>
          </a:prstGeom>
          <a:solidFill>
            <a:srgbClr val="7D3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0490" y="888641"/>
            <a:ext cx="5466523" cy="5162861"/>
          </a:xfrm>
          <a:prstGeom prst="rect">
            <a:avLst/>
          </a:prstGeom>
        </p:spPr>
      </p:pic>
      <p:pic>
        <p:nvPicPr>
          <p:cNvPr id="5"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7973476" y="1738648"/>
            <a:ext cx="3617509" cy="46621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2628" y="2874490"/>
            <a:ext cx="2603598" cy="1107996"/>
          </a:xfrm>
          <a:prstGeom prst="rect">
            <a:avLst/>
          </a:prstGeom>
        </p:spPr>
        <p:txBody>
          <a:bodyPr wrap="none">
            <a:spAutoFit/>
          </a:bodyPr>
          <a:lstStyle/>
          <a:p>
            <a:r>
              <a:rPr lang="en-US" altLang="en-US" sz="6600" b="1" kern="0" dirty="0" err="1" smtClean="0">
                <a:solidFill>
                  <a:srgbClr val="C00000"/>
                </a:solidFill>
                <a:latin typeface="#9Slide03 Duepuntozero" panose="02000000000000000000" pitchFamily="2" charset="0"/>
              </a:rPr>
              <a:t>Củng</a:t>
            </a:r>
            <a:r>
              <a:rPr lang="en-US" altLang="en-US" sz="6600" b="1" kern="0" dirty="0" smtClean="0">
                <a:solidFill>
                  <a:srgbClr val="C00000"/>
                </a:solidFill>
                <a:latin typeface="#9Slide03 Duepuntozero" panose="02000000000000000000" pitchFamily="2" charset="0"/>
              </a:rPr>
              <a:t> </a:t>
            </a:r>
            <a:r>
              <a:rPr lang="en-US" altLang="en-US" sz="6600" b="1" kern="0" dirty="0" err="1" smtClean="0">
                <a:solidFill>
                  <a:srgbClr val="C00000"/>
                </a:solidFill>
                <a:latin typeface="#9Slide03 Duepuntozero" panose="02000000000000000000" pitchFamily="2" charset="0"/>
              </a:rPr>
              <a:t>cố</a:t>
            </a:r>
            <a:endParaRPr lang="en-US" sz="5400" dirty="0">
              <a:latin typeface="#9Slide03 Duepuntozero" panose="02000000000000000000" pitchFamily="2" charset="0"/>
            </a:endParaRPr>
          </a:p>
        </p:txBody>
      </p:sp>
    </p:spTree>
    <p:extLst>
      <p:ext uri="{BB962C8B-B14F-4D97-AF65-F5344CB8AC3E}">
        <p14:creationId xmlns:p14="http://schemas.microsoft.com/office/powerpoint/2010/main" val="1233269072"/>
      </p:ext>
    </p:extLst>
  </p:cSld>
  <p:clrMapOvr>
    <a:masterClrMapping/>
  </p:clrMapOvr>
  <p:transition spd="slow" advClick="0" advTm="3000">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2"/>
          <p:cNvGrpSpPr/>
          <p:nvPr/>
        </p:nvGrpSpPr>
        <p:grpSpPr>
          <a:xfrm>
            <a:off x="1298332" y="599281"/>
            <a:ext cx="9899551" cy="1582400"/>
            <a:chOff x="1054101" y="736600"/>
            <a:chExt cx="4815022" cy="1043406"/>
          </a:xfrm>
          <a:solidFill>
            <a:schemeClr val="bg1"/>
          </a:solidFill>
        </p:grpSpPr>
        <p:sp>
          <p:nvSpPr>
            <p:cNvPr id="3" name="矩形 3"/>
            <p:cNvSpPr/>
            <p:nvPr/>
          </p:nvSpPr>
          <p:spPr>
            <a:xfrm>
              <a:off x="1054101" y="736600"/>
              <a:ext cx="4815022" cy="1043406"/>
            </a:xfrm>
            <a:prstGeom prst="rect">
              <a:avLst/>
            </a:prstGeom>
            <a:grp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4"/>
            <p:cNvSpPr txBox="1"/>
            <p:nvPr/>
          </p:nvSpPr>
          <p:spPr>
            <a:xfrm>
              <a:off x="1209694" y="797351"/>
              <a:ext cx="4563497" cy="491896"/>
            </a:xfrm>
            <a:prstGeom prst="rect">
              <a:avLst/>
            </a:prstGeom>
            <a:grpFill/>
          </p:spPr>
          <p:txBody>
            <a:bodyPr wrap="square" rtlCol="0">
              <a:spAutoFit/>
            </a:bodyPr>
            <a:lstStyle/>
            <a:p>
              <a:endParaRPr lang="zh-CN" altLang="en-US" sz="48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5" name="矩形 5"/>
          <p:cNvSpPr/>
          <p:nvPr/>
        </p:nvSpPr>
        <p:spPr>
          <a:xfrm>
            <a:off x="910023" y="701912"/>
            <a:ext cx="505783" cy="140910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0"/>
          <p:cNvSpPr txBox="1">
            <a:spLocks noChangeArrowheads="1"/>
          </p:cNvSpPr>
          <p:nvPr/>
        </p:nvSpPr>
        <p:spPr bwMode="auto">
          <a:xfrm>
            <a:off x="1494872" y="728761"/>
            <a:ext cx="9623944" cy="1323439"/>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Theo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em</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trong</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bài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văn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đối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thoại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thì</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lời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dẫn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trực</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tiếp</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của</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nhân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vật</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nên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viết</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như</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thế</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nào</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7" name="Rounded Rectangle 6"/>
          <p:cNvSpPr/>
          <p:nvPr/>
        </p:nvSpPr>
        <p:spPr>
          <a:xfrm>
            <a:off x="1415805" y="2560322"/>
            <a:ext cx="9317843"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13215" y="2696997"/>
            <a:ext cx="5207927"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bình</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thường</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Rounded Rectangle 8"/>
          <p:cNvSpPr/>
          <p:nvPr/>
        </p:nvSpPr>
        <p:spPr>
          <a:xfrm>
            <a:off x="1415805" y="3555124"/>
            <a:ext cx="9317843"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13215" y="3691799"/>
            <a:ext cx="5207927"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ngoặc</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khép</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ounded Rectangle 10"/>
          <p:cNvSpPr/>
          <p:nvPr/>
        </p:nvSpPr>
        <p:spPr>
          <a:xfrm>
            <a:off x="1415805" y="4549926"/>
            <a:ext cx="9317843"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13215" y="4686601"/>
            <a:ext cx="8681281"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Xuống</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hàng</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sau</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dấu</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gạch</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ngang</a:t>
            </a: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Oval 14"/>
          <p:cNvSpPr/>
          <p:nvPr/>
        </p:nvSpPr>
        <p:spPr>
          <a:xfrm>
            <a:off x="1618227" y="4618263"/>
            <a:ext cx="757013" cy="721450"/>
          </a:xfrm>
          <a:prstGeom prst="ellipse">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359953953"/>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inVertical)">
                                      <p:cBhvr>
                                        <p:cTn id="63" dur="500"/>
                                        <p:tgtEl>
                                          <p:spTgt spid="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19644" y="365761"/>
            <a:ext cx="7891975" cy="1083212"/>
          </a:xfrm>
          <a:prstGeom prst="roundRect">
            <a:avLst>
              <a:gd name="adj" fmla="val 4653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76711" y="522646"/>
            <a:ext cx="5834575" cy="769441"/>
          </a:xfrm>
          <a:prstGeom prst="rect">
            <a:avLst/>
          </a:prstGeom>
          <a:noFill/>
        </p:spPr>
        <p:txBody>
          <a:bodyPr wrap="square" rtlCol="0">
            <a:spAutoFit/>
          </a:bodyPr>
          <a:lstStyle/>
          <a:p>
            <a:r>
              <a:rPr lang="en-US"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ĐÁNH GIÁ MỤC TIÊU</a:t>
            </a: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ound Diagonal Corner Rectangle 3"/>
          <p:cNvSpPr/>
          <p:nvPr/>
        </p:nvSpPr>
        <p:spPr>
          <a:xfrm>
            <a:off x="2730165" y="20714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p:cNvSpPr/>
          <p:nvPr/>
        </p:nvSpPr>
        <p:spPr>
          <a:xfrm>
            <a:off x="2730165" y="33242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5"/>
          <p:cNvSpPr/>
          <p:nvPr/>
        </p:nvSpPr>
        <p:spPr>
          <a:xfrm>
            <a:off x="2730165" y="45770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26000" y="2299537"/>
            <a:ext cx="6911789" cy="523220"/>
          </a:xfrm>
          <a:prstGeom prst="rect">
            <a:avLst/>
          </a:prstGeom>
          <a:noFill/>
        </p:spPr>
        <p:txBody>
          <a:bodyPr wrap="square" rtlCol="0">
            <a:spAutoFit/>
          </a:bodyPr>
          <a:lstStyle/>
          <a:p>
            <a:r>
              <a:rPr lang="vi-VN" sz="2800" b="1" dirty="0">
                <a:solidFill>
                  <a:srgbClr val="002060"/>
                </a:solidFill>
              </a:rPr>
              <a:t>Nắm được cách viết đoạn đối thoại.</a:t>
            </a:r>
            <a:endParaRPr lang="en-US" sz="2800" b="1" dirty="0">
              <a:solidFill>
                <a:srgbClr val="002060"/>
              </a:solidFill>
            </a:endParaRPr>
          </a:p>
        </p:txBody>
      </p:sp>
      <p:sp>
        <p:nvSpPr>
          <p:cNvPr id="8" name="TextBox 7"/>
          <p:cNvSpPr txBox="1"/>
          <p:nvPr/>
        </p:nvSpPr>
        <p:spPr>
          <a:xfrm>
            <a:off x="3026000" y="3378705"/>
            <a:ext cx="6911789" cy="954107"/>
          </a:xfrm>
          <a:prstGeom prst="rect">
            <a:avLst/>
          </a:prstGeom>
          <a:noFill/>
        </p:spPr>
        <p:txBody>
          <a:bodyPr wrap="square" rtlCol="0">
            <a:spAutoFit/>
          </a:bodyPr>
          <a:lstStyle/>
          <a:p>
            <a:r>
              <a:rPr lang="en-US" sz="2800" b="1" dirty="0" smtClean="0">
                <a:solidFill>
                  <a:srgbClr val="002060"/>
                </a:solidFill>
              </a:rPr>
              <a:t>V</a:t>
            </a:r>
            <a:r>
              <a:rPr lang="vi-VN" sz="2800" b="1" dirty="0" smtClean="0">
                <a:solidFill>
                  <a:srgbClr val="002060"/>
                </a:solidFill>
              </a:rPr>
              <a:t>iết </a:t>
            </a:r>
            <a:r>
              <a:rPr lang="vi-VN" sz="2800" b="1" dirty="0">
                <a:solidFill>
                  <a:srgbClr val="002060"/>
                </a:solidFill>
              </a:rPr>
              <a:t>tiếp được các lời đối thoại trong màn kịch với nội dung phù </a:t>
            </a:r>
            <a:r>
              <a:rPr lang="vi-VN" sz="2800" b="1" dirty="0" smtClean="0">
                <a:solidFill>
                  <a:srgbClr val="002060"/>
                </a:solidFill>
              </a:rPr>
              <a:t>hợp</a:t>
            </a:r>
            <a:r>
              <a:rPr lang="en-US" sz="2800" b="1" dirty="0" smtClean="0">
                <a:solidFill>
                  <a:srgbClr val="002060"/>
                </a:solidFill>
              </a:rPr>
              <a:t>.</a:t>
            </a:r>
            <a:endParaRPr lang="en-US" sz="2800" b="1" dirty="0">
              <a:solidFill>
                <a:srgbClr val="002060"/>
              </a:solidFill>
            </a:endParaRPr>
          </a:p>
        </p:txBody>
      </p:sp>
      <p:sp>
        <p:nvSpPr>
          <p:cNvPr id="9" name="TextBox 8"/>
          <p:cNvSpPr txBox="1"/>
          <p:nvPr/>
        </p:nvSpPr>
        <p:spPr>
          <a:xfrm>
            <a:off x="3026000" y="4819737"/>
            <a:ext cx="6911789" cy="523220"/>
          </a:xfrm>
          <a:prstGeom prst="rect">
            <a:avLst/>
          </a:prstGeom>
          <a:noFill/>
        </p:spPr>
        <p:txBody>
          <a:bodyPr wrap="square" rtlCol="0">
            <a:spAutoFit/>
          </a:bodyPr>
          <a:lstStyle/>
          <a:p>
            <a:r>
              <a:rPr lang="en-US" sz="2800" b="1" dirty="0" err="1" smtClean="0">
                <a:solidFill>
                  <a:srgbClr val="002060"/>
                </a:solidFill>
                <a:latin typeface="Arial" panose="020B0604020202020204" pitchFamily="34" charset="0"/>
                <a:cs typeface="Arial" panose="020B0604020202020204" pitchFamily="34" charset="0"/>
              </a:rPr>
              <a:t>Phân</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vai</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để</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đọc</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lại</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màn</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kịch</a:t>
            </a:r>
            <a:r>
              <a:rPr lang="en-US" sz="2800" b="1" dirty="0" smtClean="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cs typeface="Arial" panose="020B0604020202020204" pitchFamily="34" charset="0"/>
            </a:endParaRPr>
          </a:p>
        </p:txBody>
      </p:sp>
      <p:pic>
        <p:nvPicPr>
          <p:cNvPr id="10"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199854" y="2715065"/>
            <a:ext cx="3172879" cy="408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9205"/>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4685" y="529214"/>
            <a:ext cx="3497943" cy="3164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02199" y="838656"/>
            <a:ext cx="2962913" cy="3090940"/>
          </a:xfrm>
          <a:prstGeom prst="rect">
            <a:avLst/>
          </a:prstGeom>
        </p:spPr>
      </p:pic>
      <p:sp>
        <p:nvSpPr>
          <p:cNvPr id="5" name="Rounded Rectangular Callout 4"/>
          <p:cNvSpPr/>
          <p:nvPr/>
        </p:nvSpPr>
        <p:spPr>
          <a:xfrm>
            <a:off x="3587370" y="2602524"/>
            <a:ext cx="8426439" cy="3207433"/>
          </a:xfrm>
          <a:prstGeom prst="wedgeRoundRectCallout">
            <a:avLst>
              <a:gd name="adj1" fmla="val 21164"/>
              <a:gd name="adj2" fmla="val -38635"/>
              <a:gd name="adj3" fmla="val 16667"/>
            </a:avLst>
          </a:prstGeom>
          <a:solidFill>
            <a:schemeClr val="bg1"/>
          </a:solidFill>
          <a:ln>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p:cNvSpPr txBox="1">
            <a:spLocks noChangeArrowheads="1"/>
          </p:cNvSpPr>
          <p:nvPr/>
        </p:nvSpPr>
        <p:spPr bwMode="auto">
          <a:xfrm>
            <a:off x="3732626" y="3185984"/>
            <a:ext cx="8651292" cy="235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70000"/>
              </a:lnSpc>
              <a:spcBef>
                <a:spcPct val="50000"/>
              </a:spcBef>
              <a:spcAft>
                <a:spcPct val="0"/>
              </a:spcAft>
              <a:buFontTx/>
              <a:buChar char="-"/>
            </a:pP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Về</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nhà</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viết</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lại</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vào</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vở</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đoạn</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đối</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thoại</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của</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nhóm</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mình</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a:t>
            </a:r>
          </a:p>
          <a:p>
            <a:pPr fontAlgn="base">
              <a:lnSpc>
                <a:spcPct val="70000"/>
              </a:lnSpc>
              <a:spcBef>
                <a:spcPct val="50000"/>
              </a:spcBef>
              <a:spcAft>
                <a:spcPct val="0"/>
              </a:spcAft>
              <a:buFontTx/>
              <a:buChar char="-"/>
            </a:pP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Đọc</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trước</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bài</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r>
            <a:b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b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Tập</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viết</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đoạn</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đối</a:t>
            </a:r>
            <a:r>
              <a:rPr lang="en-US" alt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thoại</a:t>
            </a:r>
            <a:r>
              <a:rPr lang="en-US" alt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 </a:t>
            </a:r>
            <a:r>
              <a:rPr lang="en-US" altLang="en-US" sz="54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a:t>
            </a:r>
            <a:r>
              <a:rPr lang="en-US" altLang="en-US" sz="5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rPr>
              <a:t>tt</a:t>
            </a:r>
            <a:r>
              <a:rPr lang="en-US" altLang="en-US" sz="48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a:t>
            </a:r>
          </a:p>
        </p:txBody>
      </p:sp>
    </p:spTree>
    <p:extLst>
      <p:ext uri="{BB962C8B-B14F-4D97-AF65-F5344CB8AC3E}">
        <p14:creationId xmlns:p14="http://schemas.microsoft.com/office/powerpoint/2010/main" val="4208013650"/>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2"/>
          <p:cNvGrpSpPr/>
          <p:nvPr/>
        </p:nvGrpSpPr>
        <p:grpSpPr>
          <a:xfrm>
            <a:off x="1036595" y="689582"/>
            <a:ext cx="10780267" cy="1762706"/>
            <a:chOff x="1054101" y="736600"/>
            <a:chExt cx="4815022" cy="1043406"/>
          </a:xfrm>
        </p:grpSpPr>
        <p:sp>
          <p:nvSpPr>
            <p:cNvPr id="6" name="矩形 3"/>
            <p:cNvSpPr/>
            <p:nvPr/>
          </p:nvSpPr>
          <p:spPr>
            <a:xfrm>
              <a:off x="1054101" y="736600"/>
              <a:ext cx="4815022" cy="1043406"/>
            </a:xfrm>
            <a:prstGeom prst="rect">
              <a:avLst/>
            </a:prstGeom>
            <a:solidFill>
              <a:schemeClr val="bg1"/>
            </a:solid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4"/>
            <p:cNvSpPr txBox="1"/>
            <p:nvPr/>
          </p:nvSpPr>
          <p:spPr>
            <a:xfrm>
              <a:off x="1275717" y="918452"/>
              <a:ext cx="4593406" cy="601206"/>
            </a:xfrm>
            <a:prstGeom prst="rect">
              <a:avLst/>
            </a:prstGeom>
            <a:noFill/>
          </p:spPr>
          <p:txBody>
            <a:bodyPr wrap="square" rtlCol="0">
              <a:spAutoFit/>
            </a:bodyPr>
            <a:lstStyle/>
            <a:p>
              <a:r>
                <a:rPr lang="en-US" altLang="zh-CN" sz="6000" b="1" dirty="0"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Theo </a:t>
              </a:r>
              <a:r>
                <a:rPr lang="en-US" altLang="zh-CN" sz="6000" b="1" dirty="0" err="1"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em</a:t>
              </a:r>
              <a:r>
                <a:rPr lang="en-US" altLang="zh-CN" sz="6000" b="1" dirty="0"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thế</a:t>
              </a:r>
              <a:r>
                <a:rPr lang="en-US" altLang="zh-CN" sz="6000" b="1" dirty="0"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nào</a:t>
              </a:r>
              <a:r>
                <a:rPr lang="en-US" altLang="zh-CN" sz="6000" b="1" dirty="0"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6000" b="1" dirty="0"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đối</a:t>
              </a:r>
              <a:r>
                <a:rPr lang="en-US" altLang="zh-CN" sz="6000" b="1" dirty="0"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thoại</a:t>
              </a:r>
              <a:r>
                <a:rPr lang="en-US" altLang="zh-CN" sz="6000" b="1" dirty="0" smtClean="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8" name="矩形 5"/>
          <p:cNvSpPr/>
          <p:nvPr/>
        </p:nvSpPr>
        <p:spPr>
          <a:xfrm>
            <a:off x="648285" y="792213"/>
            <a:ext cx="505783" cy="156966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ight Arrow 8"/>
          <p:cNvSpPr/>
          <p:nvPr/>
        </p:nvSpPr>
        <p:spPr>
          <a:xfrm>
            <a:off x="247565" y="2730320"/>
            <a:ext cx="1046663" cy="70219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415769" y="2730320"/>
            <a:ext cx="10126364" cy="3356830"/>
          </a:xfrm>
          <a:prstGeom prst="roundRect">
            <a:avLst>
              <a:gd name="adj" fmla="val 21053"/>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4"/>
          <p:cNvSpPr txBox="1"/>
          <p:nvPr/>
        </p:nvSpPr>
        <p:spPr>
          <a:xfrm>
            <a:off x="1528458" y="3008351"/>
            <a:ext cx="10013675" cy="2800767"/>
          </a:xfrm>
          <a:prstGeom prst="rect">
            <a:avLst/>
          </a:prstGeom>
          <a:noFill/>
        </p:spPr>
        <p:txBody>
          <a:bodyPr wrap="square" rtlCol="0">
            <a:spAutoFit/>
          </a:bodyPr>
          <a:lstStyle/>
          <a:p>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Đối</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thoại</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hình</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thức</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đối</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đáp</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trò</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chuyện</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giữa</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hai</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bên</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hoặc</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nhiều</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bên</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Và</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có</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vai</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trò</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làm</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cho</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câu</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chuyện</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sống</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động</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như</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trong</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cuộc</a:t>
            </a:r>
            <a:r>
              <a:rPr lang="en-US" altLang="zh-CN" sz="4400" b="1" dirty="0"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smtClean="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sống</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Tree>
    <p:extLst>
      <p:ext uri="{BB962C8B-B14F-4D97-AF65-F5344CB8AC3E}">
        <p14:creationId xmlns:p14="http://schemas.microsoft.com/office/powerpoint/2010/main" val="1701915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0353"/>
          </a:xfrm>
          <a:prstGeom prst="rect">
            <a:avLst/>
          </a:prstGeom>
        </p:spPr>
      </p:pic>
      <p:pic>
        <p:nvPicPr>
          <p:cNvPr id="8" name="Picture 7"/>
          <p:cNvPicPr>
            <a:picLocks noChangeAspect="1"/>
          </p:cNvPicPr>
          <p:nvPr/>
        </p:nvPicPr>
        <p:blipFill>
          <a:blip r:embed="rId3"/>
          <a:stretch>
            <a:fillRect/>
          </a:stretch>
        </p:blipFill>
        <p:spPr>
          <a:xfrm>
            <a:off x="1272445" y="1430787"/>
            <a:ext cx="9973920" cy="3249450"/>
          </a:xfrm>
          <a:prstGeom prst="rect">
            <a:avLst/>
          </a:prstGeom>
        </p:spPr>
      </p:pic>
      <p:pic>
        <p:nvPicPr>
          <p:cNvPr id="9" name="Picture 8"/>
          <p:cNvPicPr>
            <a:picLocks noChangeAspect="1"/>
          </p:cNvPicPr>
          <p:nvPr/>
        </p:nvPicPr>
        <p:blipFill>
          <a:blip r:embed="rId4"/>
          <a:stretch>
            <a:fillRect/>
          </a:stretch>
        </p:blipFill>
        <p:spPr>
          <a:xfrm>
            <a:off x="2934933" y="1585735"/>
            <a:ext cx="6565961" cy="1859441"/>
          </a:xfrm>
          <a:prstGeom prst="rect">
            <a:avLst/>
          </a:prstGeom>
        </p:spPr>
      </p:pic>
      <p:pic>
        <p:nvPicPr>
          <p:cNvPr id="10" name="Picture 9"/>
          <p:cNvPicPr>
            <a:picLocks noChangeAspect="1"/>
          </p:cNvPicPr>
          <p:nvPr/>
        </p:nvPicPr>
        <p:blipFill>
          <a:blip r:embed="rId5"/>
          <a:stretch>
            <a:fillRect/>
          </a:stretch>
        </p:blipFill>
        <p:spPr>
          <a:xfrm>
            <a:off x="1258387" y="2712644"/>
            <a:ext cx="9919052" cy="2048434"/>
          </a:xfrm>
          <a:prstGeom prst="rect">
            <a:avLst/>
          </a:prstGeom>
        </p:spPr>
      </p:pic>
    </p:spTree>
    <p:extLst>
      <p:ext uri="{BB962C8B-B14F-4D97-AF65-F5344CB8AC3E}">
        <p14:creationId xmlns:p14="http://schemas.microsoft.com/office/powerpoint/2010/main" val="366781455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0578" t="14297" r="26062" b="4595"/>
          <a:stretch/>
        </p:blipFill>
        <p:spPr>
          <a:xfrm>
            <a:off x="-511046" y="0"/>
            <a:ext cx="4189343" cy="6345608"/>
          </a:xfrm>
          <a:prstGeom prst="rect">
            <a:avLst/>
          </a:prstGeom>
        </p:spPr>
      </p:pic>
      <p:pic>
        <p:nvPicPr>
          <p:cNvPr id="5"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38103">
            <a:off x="6604195" y="-2769566"/>
            <a:ext cx="4785262" cy="5982612"/>
          </a:xfrm>
          <a:prstGeom prst="rect">
            <a:avLst/>
          </a:prstGeom>
        </p:spPr>
      </p:pic>
      <p:sp>
        <p:nvSpPr>
          <p:cNvPr id="17" name="Round Diagonal Corner Rectangle 16"/>
          <p:cNvSpPr/>
          <p:nvPr/>
        </p:nvSpPr>
        <p:spPr>
          <a:xfrm>
            <a:off x="3939987" y="21277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a:off x="3939987" y="33805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a:off x="3939987" y="46333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235822" y="2355808"/>
            <a:ext cx="6911789" cy="523220"/>
          </a:xfrm>
          <a:prstGeom prst="rect">
            <a:avLst/>
          </a:prstGeom>
          <a:noFill/>
        </p:spPr>
        <p:txBody>
          <a:bodyPr wrap="square" rtlCol="0">
            <a:spAutoFit/>
          </a:bodyPr>
          <a:lstStyle/>
          <a:p>
            <a:r>
              <a:rPr lang="vi-VN" sz="2800" b="1" dirty="0">
                <a:solidFill>
                  <a:srgbClr val="002060"/>
                </a:solidFill>
              </a:rPr>
              <a:t>Nắm được cách viết đoạn đối thoại.</a:t>
            </a:r>
            <a:endParaRPr lang="en-US" sz="2800" b="1" dirty="0">
              <a:solidFill>
                <a:srgbClr val="002060"/>
              </a:solidFill>
            </a:endParaRPr>
          </a:p>
        </p:txBody>
      </p:sp>
      <p:sp>
        <p:nvSpPr>
          <p:cNvPr id="21" name="TextBox 20"/>
          <p:cNvSpPr txBox="1"/>
          <p:nvPr/>
        </p:nvSpPr>
        <p:spPr>
          <a:xfrm>
            <a:off x="4235822" y="3434976"/>
            <a:ext cx="6911789" cy="954107"/>
          </a:xfrm>
          <a:prstGeom prst="rect">
            <a:avLst/>
          </a:prstGeom>
          <a:noFill/>
        </p:spPr>
        <p:txBody>
          <a:bodyPr wrap="square" rtlCol="0">
            <a:spAutoFit/>
          </a:bodyPr>
          <a:lstStyle/>
          <a:p>
            <a:r>
              <a:rPr lang="en-US" sz="2800" b="1" dirty="0" smtClean="0">
                <a:solidFill>
                  <a:srgbClr val="002060"/>
                </a:solidFill>
              </a:rPr>
              <a:t>V</a:t>
            </a:r>
            <a:r>
              <a:rPr lang="vi-VN" sz="2800" b="1" dirty="0" smtClean="0">
                <a:solidFill>
                  <a:srgbClr val="002060"/>
                </a:solidFill>
              </a:rPr>
              <a:t>iết </a:t>
            </a:r>
            <a:r>
              <a:rPr lang="vi-VN" sz="2800" b="1" dirty="0">
                <a:solidFill>
                  <a:srgbClr val="002060"/>
                </a:solidFill>
              </a:rPr>
              <a:t>tiếp được các lời đối thoại trong màn kịch với nội dung phù </a:t>
            </a:r>
            <a:r>
              <a:rPr lang="vi-VN" sz="2800" b="1" dirty="0" smtClean="0">
                <a:solidFill>
                  <a:srgbClr val="002060"/>
                </a:solidFill>
              </a:rPr>
              <a:t>hợp</a:t>
            </a:r>
            <a:r>
              <a:rPr lang="en-US" sz="2800" b="1" dirty="0" smtClean="0">
                <a:solidFill>
                  <a:srgbClr val="002060"/>
                </a:solidFill>
              </a:rPr>
              <a:t>.</a:t>
            </a:r>
            <a:endParaRPr lang="en-US" sz="2800" b="1" dirty="0">
              <a:solidFill>
                <a:srgbClr val="002060"/>
              </a:solidFill>
            </a:endParaRPr>
          </a:p>
        </p:txBody>
      </p:sp>
      <p:pic>
        <p:nvPicPr>
          <p:cNvPr id="3" name="Picture 2"/>
          <p:cNvPicPr>
            <a:picLocks noChangeAspect="1"/>
          </p:cNvPicPr>
          <p:nvPr/>
        </p:nvPicPr>
        <p:blipFill>
          <a:blip r:embed="rId5"/>
          <a:stretch>
            <a:fillRect/>
          </a:stretch>
        </p:blipFill>
        <p:spPr>
          <a:xfrm>
            <a:off x="261403" y="2355808"/>
            <a:ext cx="2383743" cy="2341067"/>
          </a:xfrm>
          <a:prstGeom prst="rect">
            <a:avLst/>
          </a:prstGeom>
        </p:spPr>
      </p:pic>
      <p:sp>
        <p:nvSpPr>
          <p:cNvPr id="11" name="TextBox 10"/>
          <p:cNvSpPr txBox="1"/>
          <p:nvPr/>
        </p:nvSpPr>
        <p:spPr>
          <a:xfrm>
            <a:off x="4235822" y="4876008"/>
            <a:ext cx="6911789" cy="523220"/>
          </a:xfrm>
          <a:prstGeom prst="rect">
            <a:avLst/>
          </a:prstGeom>
          <a:noFill/>
        </p:spPr>
        <p:txBody>
          <a:bodyPr wrap="square" rtlCol="0">
            <a:spAutoFit/>
          </a:bodyPr>
          <a:lstStyle/>
          <a:p>
            <a:r>
              <a:rPr lang="en-US" sz="2800" b="1" dirty="0" err="1" smtClean="0">
                <a:solidFill>
                  <a:srgbClr val="002060"/>
                </a:solidFill>
                <a:latin typeface="Arial" panose="020B0604020202020204" pitchFamily="34" charset="0"/>
                <a:cs typeface="Arial" panose="020B0604020202020204" pitchFamily="34" charset="0"/>
              </a:rPr>
              <a:t>Phân</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vai</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để</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đọc</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lại</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màn</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kịch</a:t>
            </a:r>
            <a:r>
              <a:rPr lang="en-US" sz="2800" b="1" dirty="0" smtClean="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300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trips(downLeft)">
                                      <p:cBhvr>
                                        <p:cTn id="14" dur="500"/>
                                        <p:tgtEl>
                                          <p:spTgt spid="20"/>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strips(downLeft)">
                                      <p:cBhvr>
                                        <p:cTn id="20" dur="500"/>
                                        <p:tgtEl>
                                          <p:spTgt spid="21"/>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Left)">
                                      <p:cBhvr>
                                        <p:cTn id="23" dur="500"/>
                                        <p:tgtEl>
                                          <p:spTgt spid="18"/>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Left)">
                                      <p:cBhvr>
                                        <p:cTn id="26" dur="500"/>
                                        <p:tgtEl>
                                          <p:spTgt spid="11"/>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685800" y="456178"/>
            <a:ext cx="11096625" cy="5944621"/>
          </a:xfrm>
          <a:prstGeom prst="rect">
            <a:avLst/>
          </a:prstGeom>
          <a:solidFill>
            <a:srgbClr val="7D3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0490" y="888641"/>
            <a:ext cx="5466523" cy="5162861"/>
          </a:xfrm>
          <a:prstGeom prst="rect">
            <a:avLst/>
          </a:prstGeom>
        </p:spPr>
      </p:pic>
      <p:pic>
        <p:nvPicPr>
          <p:cNvPr id="5"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7973476" y="1738648"/>
            <a:ext cx="3617509" cy="4662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225087" y="2307826"/>
            <a:ext cx="3828620" cy="3523793"/>
          </a:xfrm>
          <a:prstGeom prst="rect">
            <a:avLst/>
          </a:prstGeom>
        </p:spPr>
      </p:pic>
    </p:spTree>
    <p:extLst>
      <p:ext uri="{BB962C8B-B14F-4D97-AF65-F5344CB8AC3E}">
        <p14:creationId xmlns:p14="http://schemas.microsoft.com/office/powerpoint/2010/main" val="276156217"/>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6" descr="Thai su Tran Thu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645" y="352716"/>
            <a:ext cx="9728712" cy="55715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1604289" y="6093968"/>
            <a:ext cx="94380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Bức</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tranh</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này</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ở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bài</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Tập</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đọc</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nào</a:t>
            </a:r>
            <a:r>
              <a:rPr kumimoji="0" lang="en-US" altLang="en-US" sz="32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Tranh</a:t>
            </a:r>
            <a:r>
              <a:rPr kumimoji="0" lang="en-US" altLang="en-US" sz="32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vẽ</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gì</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a:t>
            </a:r>
          </a:p>
        </p:txBody>
      </p:sp>
    </p:spTree>
    <p:extLst>
      <p:ext uri="{BB962C8B-B14F-4D97-AF65-F5344CB8AC3E}">
        <p14:creationId xmlns:p14="http://schemas.microsoft.com/office/powerpoint/2010/main" val="1912475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6" descr="Thai su Tran Thu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361" y="159534"/>
            <a:ext cx="8466254" cy="48485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970671" y="5144364"/>
            <a:ext cx="10452295" cy="1600438"/>
          </a:xfrm>
          <a:prstGeom prst="rect">
            <a:avLst/>
          </a:prstGeom>
          <a:solidFill>
            <a:schemeClr val="accent2">
              <a:lumMod val="50000"/>
            </a:schemeClr>
          </a:solidFill>
          <a:ln>
            <a:noFill/>
          </a:ln>
          <a:effectLs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rPr>
              <a:t>Thuộc</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smtClean="0">
                <a:ln>
                  <a:noFill/>
                </a:ln>
                <a:solidFill>
                  <a:schemeClr val="bg1"/>
                </a:solidFill>
                <a:effectLst>
                  <a:outerShdw blurRad="38100" dist="38100" dir="2700000" algn="tl">
                    <a:srgbClr val="000000">
                      <a:alpha val="43137"/>
                    </a:srgbClr>
                  </a:outerShdw>
                </a:effectLst>
                <a:uLnTx/>
                <a:uFillTx/>
              </a:rPr>
              <a:t>bài</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smtClean="0">
                <a:ln>
                  <a:noFill/>
                </a:ln>
                <a:solidFill>
                  <a:schemeClr val="bg1"/>
                </a:solidFill>
                <a:effectLst>
                  <a:outerShdw blurRad="38100" dist="38100" dir="2700000" algn="tl">
                    <a:srgbClr val="000000">
                      <a:alpha val="43137"/>
                    </a:srgbClr>
                  </a:outerShdw>
                </a:effectLst>
                <a:uLnTx/>
                <a:uFillTx/>
              </a:rPr>
              <a:t>tập</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smtClean="0">
                <a:ln>
                  <a:noFill/>
                </a:ln>
                <a:solidFill>
                  <a:schemeClr val="bg1"/>
                </a:solidFill>
                <a:effectLst>
                  <a:outerShdw blurRad="38100" dist="38100" dir="2700000" algn="tl">
                    <a:srgbClr val="000000">
                      <a:alpha val="43137"/>
                    </a:srgbClr>
                  </a:outerShdw>
                </a:effectLst>
                <a:uLnTx/>
                <a:uFillTx/>
              </a:rPr>
              <a:t>đọc</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smtClean="0">
                <a:ln>
                  <a:noFill/>
                </a:ln>
                <a:solidFill>
                  <a:schemeClr val="bg1"/>
                </a:solidFill>
                <a:effectLst>
                  <a:outerShdw blurRad="38100" dist="38100" dir="2700000" algn="tl">
                    <a:srgbClr val="000000">
                      <a:alpha val="43137"/>
                    </a:srgbClr>
                  </a:outerShdw>
                </a:effectLst>
                <a:uLnTx/>
                <a:uFillTx/>
              </a:rPr>
              <a:t>Thái</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smtClean="0">
                <a:ln>
                  <a:noFill/>
                </a:ln>
                <a:solidFill>
                  <a:schemeClr val="bg1"/>
                </a:solidFill>
                <a:effectLst>
                  <a:outerShdw blurRad="38100" dist="38100" dir="2700000" algn="tl">
                    <a:srgbClr val="000000">
                      <a:alpha val="43137"/>
                    </a:srgbClr>
                  </a:outerShdw>
                </a:effectLst>
                <a:uLnTx/>
                <a:uFillTx/>
              </a:rPr>
              <a:t>sư</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smtClean="0">
                <a:ln>
                  <a:noFill/>
                </a:ln>
                <a:solidFill>
                  <a:schemeClr val="bg1"/>
                </a:solidFill>
                <a:effectLst>
                  <a:outerShdw blurRad="38100" dist="38100" dir="2700000" algn="tl">
                    <a:srgbClr val="000000">
                      <a:alpha val="43137"/>
                    </a:srgbClr>
                  </a:outerShdw>
                </a:effectLst>
                <a:uLnTx/>
                <a:uFillTx/>
              </a:rPr>
              <a:t>Trần</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smtClean="0">
                <a:ln>
                  <a:noFill/>
                </a:ln>
                <a:solidFill>
                  <a:schemeClr val="bg1"/>
                </a:solidFill>
                <a:effectLst>
                  <a:outerShdw blurRad="38100" dist="38100" dir="2700000" algn="tl">
                    <a:srgbClr val="000000">
                      <a:alpha val="43137"/>
                    </a:srgbClr>
                  </a:outerShdw>
                </a:effectLst>
                <a:uLnTx/>
                <a:uFillTx/>
              </a:rPr>
              <a:t>Thủ</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smtClean="0">
                <a:ln>
                  <a:noFill/>
                </a:ln>
                <a:solidFill>
                  <a:schemeClr val="bg1"/>
                </a:solidFill>
                <a:effectLst>
                  <a:outerShdw blurRad="38100" dist="38100" dir="2700000" algn="tl">
                    <a:srgbClr val="000000">
                      <a:alpha val="43137"/>
                    </a:srgbClr>
                  </a:outerShdw>
                </a:effectLst>
                <a:uLnTx/>
                <a:uFillTx/>
              </a:rPr>
              <a:t>Độ</a:t>
            </a:r>
            <a:r>
              <a:rPr kumimoji="0" lang="en-US" alt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rPr>
              <a:t>”. </a:t>
            </a:r>
          </a:p>
          <a:p>
            <a:pPr marL="0" marR="0" lvl="0" indent="0" defTabSz="914400" eaLnBrk="1" fontAlgn="base" latinLnBrk="0" hangingPunct="1">
              <a:lnSpc>
                <a:spcPct val="100000"/>
              </a:lnSpc>
              <a:spcBef>
                <a:spcPct val="50000"/>
              </a:spcBef>
              <a:spcAft>
                <a:spcPct val="0"/>
              </a:spcAft>
              <a:buClrTx/>
              <a:buSzTx/>
              <a:buFontTx/>
              <a:buNone/>
              <a:tabLst/>
              <a:defRPr/>
            </a:pPr>
            <a:r>
              <a:rPr lang="en-US" altLang="en-US" sz="2800" b="1" kern="0" baseline="0" dirty="0" smtClean="0">
                <a:solidFill>
                  <a:schemeClr val="bg1"/>
                </a:solidFill>
                <a:effectLst>
                  <a:outerShdw blurRad="38100" dist="38100" dir="2700000" algn="tl">
                    <a:srgbClr val="000000">
                      <a:alpha val="43137"/>
                    </a:srgbClr>
                  </a:outerShdw>
                </a:effectLst>
              </a:rPr>
              <a:t>+ </a:t>
            </a:r>
            <a:r>
              <a:rPr lang="en-US" altLang="en-US" sz="2800" b="1" kern="0" baseline="0" dirty="0" err="1" smtClean="0">
                <a:solidFill>
                  <a:schemeClr val="bg1"/>
                </a:solidFill>
                <a:effectLst>
                  <a:outerShdw blurRad="38100" dist="38100" dir="2700000" algn="tl">
                    <a:srgbClr val="000000">
                      <a:alpha val="43137"/>
                    </a:srgbClr>
                  </a:outerShdw>
                </a:effectLst>
              </a:rPr>
              <a:t>Bước</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tranh</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vẽ</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Thái</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sư</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Trần</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Thủ</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Độ</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Linh</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Từ</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Quốc</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Mẫu</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i="1" kern="0" dirty="0" smtClean="0">
                <a:solidFill>
                  <a:schemeClr val="bg1"/>
                </a:solidFill>
                <a:effectLst>
                  <a:outerShdw blurRad="38100" dist="38100" dir="2700000" algn="tl">
                    <a:srgbClr val="000000">
                      <a:alpha val="43137"/>
                    </a:srgbClr>
                  </a:outerShdw>
                </a:effectLst>
              </a:rPr>
              <a:t>(</a:t>
            </a:r>
            <a:r>
              <a:rPr lang="en-US" altLang="en-US" sz="2800" b="1" i="1" kern="0" dirty="0" err="1" smtClean="0">
                <a:solidFill>
                  <a:schemeClr val="bg1"/>
                </a:solidFill>
                <a:effectLst>
                  <a:outerShdw blurRad="38100" dist="38100" dir="2700000" algn="tl">
                    <a:srgbClr val="000000">
                      <a:alpha val="43137"/>
                    </a:srgbClr>
                  </a:outerShdw>
                </a:effectLst>
              </a:rPr>
              <a:t>vợ</a:t>
            </a:r>
            <a:r>
              <a:rPr lang="en-US" altLang="en-US" sz="2800" b="1" i="1" kern="0" dirty="0" smtClean="0">
                <a:solidFill>
                  <a:schemeClr val="bg1"/>
                </a:solidFill>
                <a:effectLst>
                  <a:outerShdw blurRad="38100" dist="38100" dir="2700000" algn="tl">
                    <a:srgbClr val="000000">
                      <a:alpha val="43137"/>
                    </a:srgbClr>
                  </a:outerShdw>
                </a:effectLst>
              </a:rPr>
              <a:t> </a:t>
            </a:r>
            <a:r>
              <a:rPr lang="en-US" altLang="en-US" sz="2800" b="1" i="1" kern="0" dirty="0" err="1" smtClean="0">
                <a:solidFill>
                  <a:schemeClr val="bg1"/>
                </a:solidFill>
                <a:effectLst>
                  <a:outerShdw blurRad="38100" dist="38100" dir="2700000" algn="tl">
                    <a:srgbClr val="000000">
                      <a:alpha val="43137"/>
                    </a:srgbClr>
                  </a:outerShdw>
                </a:effectLst>
              </a:rPr>
              <a:t>Thái</a:t>
            </a:r>
            <a:r>
              <a:rPr lang="en-US" altLang="en-US" sz="2800" b="1" i="1" kern="0" dirty="0" smtClean="0">
                <a:solidFill>
                  <a:schemeClr val="bg1"/>
                </a:solidFill>
                <a:effectLst>
                  <a:outerShdw blurRad="38100" dist="38100" dir="2700000" algn="tl">
                    <a:srgbClr val="000000">
                      <a:alpha val="43137"/>
                    </a:srgbClr>
                  </a:outerShdw>
                </a:effectLst>
              </a:rPr>
              <a:t> </a:t>
            </a:r>
            <a:r>
              <a:rPr lang="en-US" altLang="en-US" sz="2800" b="1" i="1" kern="0" dirty="0" err="1" smtClean="0">
                <a:solidFill>
                  <a:schemeClr val="bg1"/>
                </a:solidFill>
                <a:effectLst>
                  <a:outerShdw blurRad="38100" dist="38100" dir="2700000" algn="tl">
                    <a:srgbClr val="000000">
                      <a:alpha val="43137"/>
                    </a:srgbClr>
                  </a:outerShdw>
                </a:effectLst>
              </a:rPr>
              <a:t>sư</a:t>
            </a:r>
            <a:r>
              <a:rPr lang="en-US" altLang="en-US" sz="2800" b="1" i="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và</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phú</a:t>
            </a:r>
            <a:r>
              <a:rPr lang="en-US" altLang="en-US" sz="2800" b="1" kern="0" dirty="0" smtClean="0">
                <a:solidFill>
                  <a:schemeClr val="bg1"/>
                </a:solidFill>
                <a:effectLst>
                  <a:outerShdw blurRad="38100" dist="38100" dir="2700000" algn="tl">
                    <a:srgbClr val="000000">
                      <a:alpha val="43137"/>
                    </a:srgbClr>
                  </a:outerShdw>
                </a:effectLst>
              </a:rPr>
              <a:t> </a:t>
            </a:r>
            <a:r>
              <a:rPr lang="en-US" altLang="en-US" sz="2800" b="1" kern="0" dirty="0" err="1" smtClean="0">
                <a:solidFill>
                  <a:schemeClr val="bg1"/>
                </a:solidFill>
                <a:effectLst>
                  <a:outerShdw blurRad="38100" dist="38100" dir="2700000" algn="tl">
                    <a:srgbClr val="000000">
                      <a:alpha val="43137"/>
                    </a:srgbClr>
                  </a:outerShdw>
                </a:effectLst>
              </a:rPr>
              <a:t>nông</a:t>
            </a:r>
            <a:r>
              <a:rPr lang="en-US" altLang="en-US" sz="2800" b="1" kern="0" dirty="0" smtClean="0">
                <a:solidFill>
                  <a:schemeClr val="bg1"/>
                </a:solidFill>
                <a:effectLst>
                  <a:outerShdw blurRad="38100" dist="38100" dir="2700000" algn="tl">
                    <a:srgbClr val="000000">
                      <a:alpha val="43137"/>
                    </a:srgbClr>
                  </a:outerShdw>
                </a:effectLst>
              </a:rPr>
              <a:t>.</a:t>
            </a:r>
            <a:endParaRPr kumimoji="0" lang="en-US" alt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649610254"/>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152" y="636565"/>
            <a:ext cx="12192000" cy="6097242"/>
          </a:xfrm>
          <a:prstGeom prst="rect">
            <a:avLst/>
          </a:prstGeom>
        </p:spPr>
      </p:pic>
      <p:grpSp>
        <p:nvGrpSpPr>
          <p:cNvPr id="7" name="组合 2"/>
          <p:cNvGrpSpPr/>
          <p:nvPr/>
        </p:nvGrpSpPr>
        <p:grpSpPr>
          <a:xfrm>
            <a:off x="1439009" y="233521"/>
            <a:ext cx="9623943" cy="1582400"/>
            <a:chOff x="1054101" y="736600"/>
            <a:chExt cx="4815022" cy="1043406"/>
          </a:xfrm>
          <a:solidFill>
            <a:schemeClr val="bg1"/>
          </a:solidFill>
        </p:grpSpPr>
        <p:sp>
          <p:nvSpPr>
            <p:cNvPr id="8" name="矩形 3"/>
            <p:cNvSpPr/>
            <p:nvPr/>
          </p:nvSpPr>
          <p:spPr>
            <a:xfrm>
              <a:off x="1054101" y="736600"/>
              <a:ext cx="4815022" cy="1043406"/>
            </a:xfrm>
            <a:prstGeom prst="rect">
              <a:avLst/>
            </a:prstGeom>
            <a:grp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
            <p:cNvSpPr txBox="1"/>
            <p:nvPr/>
          </p:nvSpPr>
          <p:spPr>
            <a:xfrm>
              <a:off x="1209694" y="797351"/>
              <a:ext cx="4563497" cy="491896"/>
            </a:xfrm>
            <a:prstGeom prst="rect">
              <a:avLst/>
            </a:prstGeom>
            <a:grpFill/>
          </p:spPr>
          <p:txBody>
            <a:bodyPr wrap="square" rtlCol="0">
              <a:spAutoFit/>
            </a:bodyPr>
            <a:lstStyle/>
            <a:p>
              <a:endParaRPr lang="zh-CN" altLang="en-US" sz="48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10" name="矩形 5"/>
          <p:cNvSpPr/>
          <p:nvPr/>
        </p:nvSpPr>
        <p:spPr>
          <a:xfrm>
            <a:off x="1050700" y="336152"/>
            <a:ext cx="505783" cy="140910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Box 10"/>
          <p:cNvSpPr txBox="1">
            <a:spLocks noChangeArrowheads="1"/>
          </p:cNvSpPr>
          <p:nvPr/>
        </p:nvSpPr>
        <p:spPr bwMode="auto">
          <a:xfrm>
            <a:off x="1749998" y="409930"/>
            <a:ext cx="9151702" cy="1323439"/>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Bài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1: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Đọc</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đoạn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trích</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dưới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đây</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của</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truyện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Thái</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sư</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Trần</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Thủ</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Độ</a:t>
            </a:r>
            <a:r>
              <a:rPr lang="en-US" altLang="en-US"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13" name="Rounded Rectangle 12"/>
          <p:cNvSpPr/>
          <p:nvPr/>
        </p:nvSpPr>
        <p:spPr>
          <a:xfrm>
            <a:off x="734096" y="2148297"/>
            <a:ext cx="10766738" cy="3953815"/>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0"/>
          <p:cNvSpPr txBox="1">
            <a:spLocks noChangeArrowheads="1"/>
          </p:cNvSpPr>
          <p:nvPr/>
        </p:nvSpPr>
        <p:spPr bwMode="auto">
          <a:xfrm>
            <a:off x="881638" y="2355489"/>
            <a:ext cx="1045764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Có</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lần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Linh</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Từ</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Quốc</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Mẫu</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vợ</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ông</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muốn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xin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riêng</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cho</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một</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người</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làm</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chức</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câu</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đương</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Trần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Thủ</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Độ</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bảo</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người</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ấy</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a:p>
            <a:pPr fontAlgn="base">
              <a:spcBef>
                <a:spcPct val="50000"/>
              </a:spcBef>
              <a:spcAft>
                <a:spcPct val="0"/>
              </a:spcAft>
              <a:buFontTx/>
              <a:buChar char="-"/>
            </a:pP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Ngươi</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có</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phu</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nhân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xin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cho</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làm</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chức</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câu</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đương</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không</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thể</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ví</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như</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những</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câu</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đương</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khác.Vì</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vậy</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phải</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chặt</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một</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ngón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chân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để</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phân</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biệt</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a:p>
            <a:pPr fontAlgn="base">
              <a:spcBef>
                <a:spcPct val="50000"/>
              </a:spcBef>
              <a:spcAft>
                <a:spcPct val="0"/>
              </a:spcAft>
            </a:pP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Người</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ấy</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kêu</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van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mãi</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ông</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mới</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tha</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cho</a:t>
            </a:r>
            <a:r>
              <a:rPr lang="en-US" altLang="en-US" sz="3200" b="1" dirty="0" smtClean="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90836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1375</Words>
  <Application>Microsoft Office PowerPoint</Application>
  <PresentationFormat>Widescreen</PresentationFormat>
  <Paragraphs>90</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禹卫书法行书简体</vt:lpstr>
      <vt:lpstr>Arial</vt:lpstr>
      <vt:lpstr>等线</vt:lpstr>
      <vt:lpstr>Times New Roman</vt:lpstr>
      <vt:lpstr>Calibri Light</vt:lpstr>
      <vt:lpstr>Calibri</vt:lpstr>
      <vt:lpstr>#9Slide03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DMIN</cp:lastModifiedBy>
  <cp:revision>34</cp:revision>
  <dcterms:created xsi:type="dcterms:W3CDTF">2022-02-06T15:05:41Z</dcterms:created>
  <dcterms:modified xsi:type="dcterms:W3CDTF">2023-03-14T12:16:29Z</dcterms:modified>
</cp:coreProperties>
</file>