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8" r:id="rId3"/>
    <p:sldId id="289" r:id="rId4"/>
    <p:sldId id="290" r:id="rId5"/>
    <p:sldId id="262" r:id="rId6"/>
    <p:sldId id="257" r:id="rId7"/>
    <p:sldId id="270" r:id="rId8"/>
    <p:sldId id="272" r:id="rId9"/>
    <p:sldId id="259" r:id="rId10"/>
    <p:sldId id="274" r:id="rId11"/>
    <p:sldId id="275" r:id="rId12"/>
    <p:sldId id="258" r:id="rId13"/>
    <p:sldId id="260" r:id="rId14"/>
    <p:sldId id="277" r:id="rId15"/>
    <p:sldId id="279" r:id="rId16"/>
    <p:sldId id="264" r:id="rId17"/>
    <p:sldId id="280" r:id="rId18"/>
    <p:sldId id="281" r:id="rId19"/>
    <p:sldId id="282" r:id="rId20"/>
    <p:sldId id="283" r:id="rId21"/>
    <p:sldId id="286" r:id="rId22"/>
    <p:sldId id="285" r:id="rId23"/>
    <p:sldId id="265" r:id="rId24"/>
    <p:sldId id="278" r:id="rId25"/>
    <p:sldId id="271" r:id="rId26"/>
    <p:sldId id="267" r:id="rId27"/>
    <p:sldId id="287" r:id="rId28"/>
    <p:sldId id="293" r:id="rId29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  <p:embeddedFont>
      <p:font typeface="SimSun" panose="02010600030101010101" pitchFamily="2" charset="-122"/>
      <p:regular r:id="rId34"/>
    </p:embeddedFont>
    <p:embeddedFont>
      <p:font typeface="Gaegu Light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5A5"/>
    <a:srgbClr val="F1B21F"/>
    <a:srgbClr val="FFD985"/>
    <a:srgbClr val="680100"/>
    <a:srgbClr val="6AACAF"/>
    <a:srgbClr val="75441B"/>
    <a:srgbClr val="F8AD87"/>
    <a:srgbClr val="F25E4B"/>
    <a:srgbClr val="FCEBB8"/>
    <a:srgbClr val="F3D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54662-1201-4225-9B52-A90B66CE0ACD}" v="51" dt="2022-02-26T04:08:23.5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02" y="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64F8A3E3-284C-4FF6-A469-96A799ED1F3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4" Type="http://schemas.openxmlformats.org/officeDocument/2006/relationships/image" Target="../media/image7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5.png"/><Relationship Id="rId4" Type="http://schemas.openxmlformats.org/officeDocument/2006/relationships/image" Target="../media/image71.svg"/><Relationship Id="rId9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50.png"/><Relationship Id="rId10" Type="http://schemas.openxmlformats.org/officeDocument/2006/relationships/image" Target="../media/image67.svg"/><Relationship Id="rId4" Type="http://schemas.openxmlformats.org/officeDocument/2006/relationships/image" Target="../media/image83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3" Type="http://schemas.openxmlformats.org/officeDocument/2006/relationships/image" Target="../media/image24.png"/><Relationship Id="rId7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31.png"/><Relationship Id="rId10" Type="http://schemas.openxmlformats.org/officeDocument/2006/relationships/image" Target="../media/image61.svg"/><Relationship Id="rId4" Type="http://schemas.openxmlformats.org/officeDocument/2006/relationships/image" Target="../media/image44.sv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5" Type="http://schemas.openxmlformats.org/officeDocument/2006/relationships/image" Target="../media/image51.png"/><Relationship Id="rId4" Type="http://schemas.openxmlformats.org/officeDocument/2006/relationships/image" Target="../media/image8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73.svg"/><Relationship Id="rId7" Type="http://schemas.openxmlformats.org/officeDocument/2006/relationships/image" Target="../media/image5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71.svg"/><Relationship Id="rId4" Type="http://schemas.openxmlformats.org/officeDocument/2006/relationships/image" Target="../media/image39.pn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5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63.sv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gif"/><Relationship Id="rId5" Type="http://schemas.openxmlformats.org/officeDocument/2006/relationships/image" Target="../media/image59.png"/><Relationship Id="rId4" Type="http://schemas.openxmlformats.org/officeDocument/2006/relationships/image" Target="../media/image7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sv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0.png"/><Relationship Id="rId7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39.png"/><Relationship Id="rId10" Type="http://schemas.openxmlformats.org/officeDocument/2006/relationships/image" Target="../media/image109.svg"/><Relationship Id="rId4" Type="http://schemas.openxmlformats.org/officeDocument/2006/relationships/image" Target="../media/image73.sv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39.png"/><Relationship Id="rId7" Type="http://schemas.openxmlformats.org/officeDocument/2006/relationships/image" Target="../media/image7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10" Type="http://schemas.openxmlformats.org/officeDocument/2006/relationships/image" Target="../media/image113.svg"/><Relationship Id="rId4" Type="http://schemas.openxmlformats.org/officeDocument/2006/relationships/image" Target="../media/image71.svg"/><Relationship Id="rId9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image" Target="../media/image49.png"/><Relationship Id="rId7" Type="http://schemas.openxmlformats.org/officeDocument/2006/relationships/image" Target="../media/image7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4.png"/><Relationship Id="rId4" Type="http://schemas.openxmlformats.org/officeDocument/2006/relationships/image" Target="../media/image8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49.png"/><Relationship Id="rId7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29.png"/><Relationship Id="rId4" Type="http://schemas.openxmlformats.org/officeDocument/2006/relationships/image" Target="../media/image8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49.png"/><Relationship Id="rId7" Type="http://schemas.openxmlformats.org/officeDocument/2006/relationships/image" Target="../media/image7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4" Type="http://schemas.openxmlformats.org/officeDocument/2006/relationships/image" Target="../media/image8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Relationship Id="rId9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5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5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27.png"/><Relationship Id="rId14" Type="http://schemas.openxmlformats.org/officeDocument/2006/relationships/image" Target="../media/image5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12" Type="http://schemas.openxmlformats.org/officeDocument/2006/relationships/image" Target="../media/image6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59.svg"/><Relationship Id="rId4" Type="http://schemas.openxmlformats.org/officeDocument/2006/relationships/image" Target="../media/image50.sv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34.png"/><Relationship Id="rId10" Type="http://schemas.openxmlformats.org/officeDocument/2006/relationships/image" Target="../media/image67.svg"/><Relationship Id="rId4" Type="http://schemas.openxmlformats.org/officeDocument/2006/relationships/image" Target="../media/image50.sv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40.png"/><Relationship Id="rId4" Type="http://schemas.openxmlformats.org/officeDocument/2006/relationships/image" Target="../media/image7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354" b="382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57468" y="4167345"/>
            <a:ext cx="2036656" cy="2094248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35476" y="3041177"/>
            <a:ext cx="4580146" cy="17262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75973" y="5984155"/>
            <a:ext cx="3508802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047517" y="4251125"/>
            <a:ext cx="2056911" cy="29497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59781" y="5091780"/>
            <a:ext cx="3025312" cy="178474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715622" y="3248252"/>
            <a:ext cx="5174740" cy="18952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46919" y="1934980"/>
            <a:ext cx="2606217" cy="13132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67102" y="6618387"/>
            <a:ext cx="4738861" cy="32224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938205" y="5828225"/>
            <a:ext cx="1209871" cy="243349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28886" y="7665465"/>
            <a:ext cx="1721141" cy="24334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7521674" y="7044970"/>
            <a:ext cx="1416531" cy="22133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016115" y="671965"/>
            <a:ext cx="11844179" cy="3495380"/>
          </a:xfrm>
          <a:prstGeom prst="round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24FC63-F622-4421-BF95-E8ACD68DF78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38712" y="777700"/>
            <a:ext cx="13198984" cy="41456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4A86CB-2674-46CA-B08E-B470D8DBE533}"/>
              </a:ext>
            </a:extLst>
          </p:cNvPr>
          <p:cNvSpPr txBox="1"/>
          <p:nvPr/>
        </p:nvSpPr>
        <p:spPr>
          <a:xfrm>
            <a:off x="4366204" y="47148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TRƯỜNG TIỂU HỌC ĐỨC GIANG</a:t>
            </a:r>
          </a:p>
        </p:txBody>
      </p:sp>
    </p:spTree>
    <p:extLst>
      <p:ext uri="{BB962C8B-B14F-4D97-AF65-F5344CB8AC3E}">
        <p14:creationId xmlns:p14="http://schemas.microsoft.com/office/powerpoint/2010/main" val="12081787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941" y="2568443"/>
            <a:ext cx="6657618" cy="5001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7047" y="7842436"/>
            <a:ext cx="8958502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Tiểu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502 </a:t>
            </a: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miền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Đông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Nam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Bộ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Hứa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quyết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tâm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hoàn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thành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</a:t>
            </a:r>
            <a:r>
              <a:rPr lang="en-US" sz="320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nhiệm</a:t>
            </a:r>
            <a:r>
              <a:rPr lang="en-US" sz="3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vụ.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64" y="2437053"/>
            <a:ext cx="6031651" cy="51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8963344" y="7789142"/>
            <a:ext cx="7686811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Đại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đội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Đoàn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86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vận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chuyển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gạo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trên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Đồng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Nai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chuẩn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bị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cho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cuộc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Tiến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nổi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dậy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xuân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Mậu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Thân</a:t>
            </a:r>
            <a:r>
              <a:rPr lang="en-US" sz="32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1968.</a:t>
            </a:r>
          </a:p>
        </p:txBody>
      </p:sp>
    </p:spTree>
    <p:extLst>
      <p:ext uri="{BB962C8B-B14F-4D97-AF65-F5344CB8AC3E}">
        <p14:creationId xmlns:p14="http://schemas.microsoft.com/office/powerpoint/2010/main" val="19976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12663" y="627428"/>
            <a:ext cx="17404134" cy="9316671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20937" flipH="1">
            <a:off x="-1843525" y="184208"/>
            <a:ext cx="4392114" cy="27944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15018" flipH="1">
            <a:off x="15881074" y="-628148"/>
            <a:ext cx="4323557" cy="2750863"/>
          </a:xfrm>
          <a:prstGeom prst="rect">
            <a:avLst/>
          </a:prstGeom>
        </p:spPr>
      </p:pic>
      <p:pic>
        <p:nvPicPr>
          <p:cNvPr id="22" name="Picture 6" descr="bo doi hanh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87" y="3201278"/>
            <a:ext cx="7090416" cy="42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1768958" y="8140215"/>
            <a:ext cx="69665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Bộ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đội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hành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quân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tham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gia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đấu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trong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dịch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Mậu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Thân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Arial" charset="0"/>
              </a:rPr>
              <a:t>.</a:t>
            </a:r>
          </a:p>
        </p:txBody>
      </p:sp>
      <p:pic>
        <p:nvPicPr>
          <p:cNvPr id="24" name="Picture 5" descr="van chuyen luong thuc va vu kh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541" y="3246676"/>
            <a:ext cx="6750106" cy="418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9320266" y="8034224"/>
            <a:ext cx="84733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chuyển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lương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thực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vũ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khí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trên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Sơn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95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785509" flipH="1">
            <a:off x="-754018" y="-2824066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11513" y="1028700"/>
            <a:ext cx="14264973" cy="2601356"/>
            <a:chOff x="0" y="0"/>
            <a:chExt cx="12154565" cy="2216503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719089" y="7814025"/>
            <a:ext cx="5257643" cy="529737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2011513" y="3966647"/>
            <a:ext cx="14264973" cy="5190863"/>
            <a:chOff x="0" y="0"/>
            <a:chExt cx="12154565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18893">
            <a:off x="-2568036" y="2938008"/>
            <a:ext cx="5650987" cy="39351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7776" flipH="1">
            <a:off x="15626818" y="5704929"/>
            <a:ext cx="4705894" cy="421819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559071" y="2129831"/>
            <a:ext cx="13165319" cy="1130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13800" b="1" spc="-77" dirty="0">
                <a:solidFill>
                  <a:srgbClr val="FFF5D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HOẠT ĐỘNG 2</a:t>
            </a:r>
            <a:endParaRPr lang="en-US" sz="13800" b="1" spc="-77" dirty="0">
              <a:solidFill>
                <a:srgbClr val="FFF5D8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89170" y="5143500"/>
            <a:ext cx="11781884" cy="2215991"/>
          </a:xfrm>
          <a:prstGeom prst="rect">
            <a:avLst/>
          </a:prstGeom>
        </p:spPr>
        <p:txBody>
          <a:bodyPr lIns="0" tIns="0" rIns="0" bIns="0" rtlCol="0" anchor="t">
            <a:prstTxWarp prst="textWave4">
              <a:avLst/>
            </a:prstTxWarp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Diễn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biến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tiến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công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nổi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dậy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Tết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Mậu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Thân</a:t>
            </a: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8" charset="0"/>
              </a:rPr>
              <a:t> 1968.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1965134" y="4466294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53950" y="-798435"/>
            <a:ext cx="4290560" cy="432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70419" y="923192"/>
            <a:ext cx="11260926" cy="2601356"/>
            <a:chOff x="0" y="0"/>
            <a:chExt cx="9594947" cy="2216503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9609277" cy="2248556"/>
            </a:xfrm>
            <a:custGeom>
              <a:avLst/>
              <a:gdLst/>
              <a:ahLst/>
              <a:cxnLst/>
              <a:rect l="l" t="t" r="r" b="b"/>
              <a:pathLst>
                <a:path w="9609277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716205" y="6965"/>
                  </a:cubicBezTo>
                  <a:lnTo>
                    <a:pt x="8716205" y="6965"/>
                  </a:lnTo>
                  <a:cubicBezTo>
                    <a:pt x="8932953" y="16819"/>
                    <a:pt x="9137268" y="36481"/>
                    <a:pt x="9271456" y="101690"/>
                  </a:cubicBezTo>
                  <a:cubicBezTo>
                    <a:pt x="9527502" y="226120"/>
                    <a:pt x="9609277" y="459160"/>
                    <a:pt x="9603789" y="704684"/>
                  </a:cubicBezTo>
                  <a:cubicBezTo>
                    <a:pt x="9603789" y="704684"/>
                    <a:pt x="9560502" y="1013073"/>
                    <a:pt x="9567935" y="1248607"/>
                  </a:cubicBezTo>
                  <a:cubicBezTo>
                    <a:pt x="9575058" y="1396804"/>
                    <a:pt x="9582214" y="1592407"/>
                    <a:pt x="9582214" y="1592407"/>
                  </a:cubicBezTo>
                  <a:cubicBezTo>
                    <a:pt x="9565533" y="1808139"/>
                    <a:pt x="9450889" y="2018751"/>
                    <a:pt x="9254020" y="2130375"/>
                  </a:cubicBezTo>
                  <a:cubicBezTo>
                    <a:pt x="9103668" y="2215624"/>
                    <a:pt x="8905637" y="2230722"/>
                    <a:pt x="7080400" y="2219980"/>
                  </a:cubicBezTo>
                  <a:lnTo>
                    <a:pt x="7080298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7936" y="3920793"/>
            <a:ext cx="15736064" cy="5108907"/>
            <a:chOff x="0" y="0"/>
            <a:chExt cx="10187241" cy="4422909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10201572" cy="4454962"/>
            </a:xfrm>
            <a:custGeom>
              <a:avLst/>
              <a:gdLst/>
              <a:ahLst/>
              <a:cxnLst/>
              <a:rect l="l" t="t" r="r" b="b"/>
              <a:pathLst>
                <a:path w="10201572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08499" y="6965"/>
                  </a:cubicBezTo>
                  <a:lnTo>
                    <a:pt x="9308500" y="6965"/>
                  </a:lnTo>
                  <a:cubicBezTo>
                    <a:pt x="9525247" y="16819"/>
                    <a:pt x="9729562" y="36481"/>
                    <a:pt x="9863751" y="101690"/>
                  </a:cubicBezTo>
                  <a:cubicBezTo>
                    <a:pt x="10119796" y="226120"/>
                    <a:pt x="10201572" y="459160"/>
                    <a:pt x="10196084" y="704684"/>
                  </a:cubicBezTo>
                  <a:cubicBezTo>
                    <a:pt x="10196084" y="704684"/>
                    <a:pt x="10152796" y="1013073"/>
                    <a:pt x="10160230" y="1248607"/>
                  </a:cubicBezTo>
                  <a:cubicBezTo>
                    <a:pt x="10167353" y="3603211"/>
                    <a:pt x="10174509" y="3798814"/>
                    <a:pt x="10174509" y="3798814"/>
                  </a:cubicBezTo>
                  <a:cubicBezTo>
                    <a:pt x="10157828" y="4014546"/>
                    <a:pt x="10043184" y="4225158"/>
                    <a:pt x="9846315" y="4336782"/>
                  </a:cubicBezTo>
                  <a:cubicBezTo>
                    <a:pt x="9695963" y="4422031"/>
                    <a:pt x="9497932" y="4437128"/>
                    <a:pt x="7552103" y="4426387"/>
                  </a:cubicBezTo>
                  <a:lnTo>
                    <a:pt x="7551994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479963" y="4097359"/>
            <a:ext cx="4610701" cy="48860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2661150" y="771331"/>
            <a:ext cx="835523" cy="80210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77069" y="1080878"/>
            <a:ext cx="95442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i="1" dirty="0" err="1">
                <a:solidFill>
                  <a:srgbClr val="C00000"/>
                </a:solidFill>
              </a:rPr>
              <a:t>Xem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đoạn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phim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tài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liệu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và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trả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lời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câu</a:t>
            </a:r>
            <a:r>
              <a:rPr lang="en-US" sz="7200" b="1" i="1" dirty="0">
                <a:solidFill>
                  <a:srgbClr val="C00000"/>
                </a:solidFill>
              </a:rPr>
              <a:t> </a:t>
            </a:r>
            <a:r>
              <a:rPr lang="en-US" sz="7200" b="1" i="1" dirty="0" err="1">
                <a:solidFill>
                  <a:srgbClr val="C00000"/>
                </a:solidFill>
              </a:rPr>
              <a:t>hỏi</a:t>
            </a:r>
            <a:endParaRPr lang="en-US" sz="7200" b="1" dirty="0"/>
          </a:p>
        </p:txBody>
      </p:sp>
      <p:sp>
        <p:nvSpPr>
          <p:cNvPr id="14" name="Rectangle 13"/>
          <p:cNvSpPr/>
          <p:nvPr/>
        </p:nvSpPr>
        <p:spPr>
          <a:xfrm>
            <a:off x="1250582" y="4480106"/>
            <a:ext cx="15513480" cy="370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Trận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bắt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đầu</a:t>
            </a:r>
            <a:r>
              <a:rPr lang="en-US" sz="5400" dirty="0">
                <a:latin typeface="+mj-lt"/>
              </a:rPr>
              <a:t> </a:t>
            </a:r>
            <a:r>
              <a:rPr lang="vi-VN" sz="5400" dirty="0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vi-VN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lúc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Vị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trí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trọng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điểm</a:t>
            </a:r>
            <a:r>
              <a:rPr lang="en-US" sz="5400" dirty="0">
                <a:latin typeface="+mj-lt"/>
              </a:rPr>
              <a:t>?</a:t>
            </a:r>
          </a:p>
          <a:p>
            <a:pPr>
              <a:lnSpc>
                <a:spcPct val="150000"/>
              </a:lnSpc>
              <a:defRPr/>
            </a:pPr>
            <a:r>
              <a:rPr lang="en-US" sz="5400" dirty="0">
                <a:latin typeface="+mj-lt"/>
              </a:rPr>
              <a:t> - </a:t>
            </a:r>
            <a:r>
              <a:rPr lang="en-US" sz="5400" dirty="0" err="1">
                <a:latin typeface="+mj-lt"/>
              </a:rPr>
              <a:t>Quân</a:t>
            </a:r>
            <a:r>
              <a:rPr lang="en-US" sz="5400" dirty="0">
                <a:latin typeface="+mj-lt"/>
              </a:rPr>
              <a:t> ta </a:t>
            </a:r>
            <a:r>
              <a:rPr lang="en-US" sz="5400" dirty="0" err="1">
                <a:latin typeface="+mj-lt"/>
              </a:rPr>
              <a:t>đồng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loạt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đánh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những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nơi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nào</a:t>
            </a:r>
            <a:r>
              <a:rPr lang="en-US" sz="5400" dirty="0"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613154" y="-4153204"/>
            <a:ext cx="7296562" cy="9134976"/>
          </a:xfrm>
          <a:prstGeom prst="rect">
            <a:avLst/>
          </a:prstGeom>
        </p:spPr>
      </p:pic>
      <p:sp>
        <p:nvSpPr>
          <p:cNvPr id="15" name="TextBox 1"/>
          <p:cNvSpPr>
            <a:spLocks noChangeArrowheads="1"/>
          </p:cNvSpPr>
          <p:nvPr/>
        </p:nvSpPr>
        <p:spPr bwMode="auto">
          <a:xfrm>
            <a:off x="7475955" y="4541710"/>
            <a:ext cx="2235200" cy="2123658"/>
          </a:xfrm>
          <a:prstGeom prst="rect">
            <a:avLst/>
          </a:prstGeom>
          <a:solidFill>
            <a:srgbClr val="FF0000">
              <a:alpha val="8901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6600" b="1" dirty="0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6600" b="1" dirty="0" err="1">
                <a:solidFill>
                  <a:srgbClr val="FFFF66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6600" b="1" dirty="0">
              <a:solidFill>
                <a:srgbClr val="FFFF66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6" name="TextBox 4"/>
          <p:cNvSpPr>
            <a:spLocks noChangeArrowheads="1"/>
          </p:cNvSpPr>
          <p:nvPr/>
        </p:nvSpPr>
        <p:spPr bwMode="auto">
          <a:xfrm>
            <a:off x="7239000" y="1638300"/>
            <a:ext cx="2743200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Sứ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Quán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Mĩ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6938063" y="8826977"/>
            <a:ext cx="3345074" cy="707886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thanh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8" name="TextBox 6"/>
          <p:cNvSpPr>
            <a:spLocks noChangeArrowheads="1"/>
          </p:cNvSpPr>
          <p:nvPr/>
        </p:nvSpPr>
        <p:spPr bwMode="auto">
          <a:xfrm>
            <a:off x="12927427" y="2414298"/>
            <a:ext cx="3173085" cy="1938992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tham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mưu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đội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Sài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Gòn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19" name="TextBox 7"/>
          <p:cNvSpPr>
            <a:spLocks noChangeArrowheads="1"/>
          </p:cNvSpPr>
          <p:nvPr/>
        </p:nvSpPr>
        <p:spPr bwMode="auto">
          <a:xfrm>
            <a:off x="12899353" y="6671254"/>
            <a:ext cx="2951957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Bộ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tư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lệnh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Hải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quân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20" name="TextBox 8"/>
          <p:cNvSpPr>
            <a:spLocks noChangeArrowheads="1"/>
          </p:cNvSpPr>
          <p:nvPr/>
        </p:nvSpPr>
        <p:spPr bwMode="auto">
          <a:xfrm>
            <a:off x="1772863" y="2501186"/>
            <a:ext cx="3376246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Sân bay </a:t>
            </a:r>
          </a:p>
          <a:p>
            <a:pPr algn="ctr">
              <a:buFont typeface="Arial" pitchFamily="34" charset="0"/>
              <a:buNone/>
            </a:pPr>
            <a:r>
              <a:rPr lang="en-US" altLang="zh-CN" sz="400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Tân Sơn Nhất</a:t>
            </a:r>
          </a:p>
        </p:txBody>
      </p:sp>
      <p:sp>
        <p:nvSpPr>
          <p:cNvPr id="21" name="TextBox 9"/>
          <p:cNvSpPr>
            <a:spLocks noChangeArrowheads="1"/>
          </p:cNvSpPr>
          <p:nvPr/>
        </p:nvSpPr>
        <p:spPr bwMode="auto">
          <a:xfrm>
            <a:off x="2578073" y="6003648"/>
            <a:ext cx="2349944" cy="1323439"/>
          </a:xfrm>
          <a:prstGeom prst="rect">
            <a:avLst/>
          </a:prstGeom>
          <a:solidFill>
            <a:srgbClr val="5CF0F7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Tổng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nha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Cảnh</a:t>
            </a:r>
            <a:r>
              <a:rPr lang="en-US" altLang="zh-CN" sz="4000" dirty="0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99"/>
                </a:solidFill>
                <a:latin typeface="+mj-lt"/>
                <a:ea typeface="SimSun" pitchFamily="2" charset="-122"/>
                <a:cs typeface="Times New Roman" pitchFamily="18" charset="0"/>
                <a:sym typeface="Times New Roman" pitchFamily="18" charset="0"/>
              </a:rPr>
              <a:t>sát</a:t>
            </a:r>
            <a:endParaRPr lang="en-US" altLang="zh-CN" sz="4000" dirty="0">
              <a:solidFill>
                <a:srgbClr val="000099"/>
              </a:solidFill>
              <a:latin typeface="+mj-lt"/>
              <a:ea typeface="SimSun" pitchFamily="2" charset="-122"/>
              <a:cs typeface="Times New Roman" pitchFamily="18" charset="0"/>
              <a:sym typeface="Times New Roman" pitchFamily="18" charset="0"/>
            </a:endParaRPr>
          </a:p>
        </p:txBody>
      </p:sp>
      <p:cxnSp>
        <p:nvCxnSpPr>
          <p:cNvPr id="22" name="Straight Arrow Connector 15"/>
          <p:cNvCxnSpPr>
            <a:cxnSpLocks noChangeShapeType="1"/>
          </p:cNvCxnSpPr>
          <p:nvPr/>
        </p:nvCxnSpPr>
        <p:spPr bwMode="auto">
          <a:xfrm flipV="1">
            <a:off x="8593555" y="2653962"/>
            <a:ext cx="0" cy="1757363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18"/>
          <p:cNvCxnSpPr>
            <a:cxnSpLocks noChangeShapeType="1"/>
          </p:cNvCxnSpPr>
          <p:nvPr/>
        </p:nvCxnSpPr>
        <p:spPr bwMode="auto">
          <a:xfrm flipV="1">
            <a:off x="10138191" y="4151650"/>
            <a:ext cx="2362200" cy="99802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0"/>
          <p:cNvCxnSpPr>
            <a:cxnSpLocks noChangeShapeType="1"/>
          </p:cNvCxnSpPr>
          <p:nvPr/>
        </p:nvCxnSpPr>
        <p:spPr bwMode="auto">
          <a:xfrm flipH="1" flipV="1">
            <a:off x="5210716" y="3881978"/>
            <a:ext cx="2120902" cy="942624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>
            <a:off x="8610600" y="6603286"/>
            <a:ext cx="0" cy="1608138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7"/>
          <p:cNvCxnSpPr>
            <a:cxnSpLocks noChangeShapeType="1"/>
          </p:cNvCxnSpPr>
          <p:nvPr/>
        </p:nvCxnSpPr>
        <p:spPr bwMode="auto">
          <a:xfrm>
            <a:off x="10103266" y="5395716"/>
            <a:ext cx="2432050" cy="1273931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31"/>
          <p:cNvCxnSpPr>
            <a:cxnSpLocks noChangeShapeType="1"/>
          </p:cNvCxnSpPr>
          <p:nvPr/>
        </p:nvCxnSpPr>
        <p:spPr bwMode="auto">
          <a:xfrm flipH="1">
            <a:off x="5076780" y="5499582"/>
            <a:ext cx="2271713" cy="1128730"/>
          </a:xfrm>
          <a:prstGeom prst="straightConnector1">
            <a:avLst/>
          </a:prstGeom>
          <a:noFill/>
          <a:ln w="28575">
            <a:solidFill>
              <a:srgbClr val="FF0000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7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03" y="7701947"/>
            <a:ext cx="3754848" cy="26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20" grpId="0" bldLvl="0" animBg="1" autoUpdateAnimBg="0"/>
      <p:bldP spid="21" grpId="0" bldLvl="0" animBg="1" autoUpdateAnimBg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550849" flipH="1">
            <a:off x="-3599956" y="-3456099"/>
            <a:ext cx="6297460" cy="40067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pic>
        <p:nvPicPr>
          <p:cNvPr id="16" name="Picture 2" descr="Quan ta danh vao bo tong tham mu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382588"/>
            <a:ext cx="5969819" cy="3911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-597662" y="4361779"/>
            <a:ext cx="10007928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Bộ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Tổng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mưu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ngụy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18" name="Picture 4" descr="Quan ta danh vao dai phat tha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925" y="321606"/>
            <a:ext cx="6632875" cy="396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8615363" y="4486767"/>
            <a:ext cx="8628335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Đài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phát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thanh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22" y="5464314"/>
            <a:ext cx="6005552" cy="38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-313787" y="9516364"/>
            <a:ext cx="941026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Đánh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chiếm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bay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Tân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Nhất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410266" y="9561829"/>
            <a:ext cx="673886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Tấn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công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vào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Sứ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quán</a:t>
            </a:r>
            <a:r>
              <a:rPr lang="en-US" sz="4000" b="1" dirty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 </a:t>
            </a:r>
            <a:r>
              <a:rPr lang="en-US" sz="4000" b="1" dirty="0" err="1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Arial" charset="0"/>
              </a:rPr>
              <a:t>Mĩ</a:t>
            </a:r>
            <a:endParaRPr lang="en-US" sz="4000" b="1" dirty="0">
              <a:solidFill>
                <a:srgbClr val="9966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23" name="Picture 11" descr="anh mau th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985" y="5486372"/>
            <a:ext cx="6652928" cy="4117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-548363" y="-411816"/>
            <a:ext cx="19384725" cy="11110631"/>
            <a:chOff x="0" y="0"/>
            <a:chExt cx="6804840" cy="3424034"/>
          </a:xfrm>
        </p:grpSpPr>
        <p:sp>
          <p:nvSpPr>
            <p:cNvPr id="13" name="Freeform 13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949174">
            <a:off x="-4442065" y="-3570989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32446" y="-603101"/>
            <a:ext cx="5111108" cy="5149731"/>
          </a:xfrm>
          <a:prstGeom prst="rect">
            <a:avLst/>
          </a:prstGeom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952683" y="647700"/>
            <a:ext cx="1600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7200" b="1" dirty="0">
                <a:solidFill>
                  <a:srgbClr val="C00000"/>
                </a:solidFill>
                <a:latin typeface="+mj-lt"/>
                <a:cs typeface="Arial" charset="0"/>
              </a:rPr>
              <a:t>TRẬN ĐÁNH TRỌNG ĐIỂM</a:t>
            </a:r>
          </a:p>
        </p:txBody>
      </p:sp>
      <p:pic>
        <p:nvPicPr>
          <p:cNvPr id="20" name="Picture 3" descr="Tan cong dem 30 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03298"/>
            <a:ext cx="6555754" cy="712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s sat my nguy bi tieu diet ngay tai dai su quan m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143" y="2095500"/>
            <a:ext cx="6567540" cy="701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828800" y="9318015"/>
            <a:ext cx="61523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   SỨ QUÁN MĨ BỊ TẤN CÔNG</a:t>
            </a: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9964411" y="9548800"/>
            <a:ext cx="74130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Arial" charset="0"/>
              </a:rPr>
              <a:t>CẢNH SÁT MĨ NGỤY BỊ TIÊU DIỆT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8030" y="-285750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2590800" y="-2003380"/>
            <a:ext cx="6297460" cy="4006759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723900"/>
            <a:ext cx="7593106" cy="92202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562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1929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0" y="2462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2996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38343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9800" y="4533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51435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200" y="5753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0" y="60579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66537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400" y="6896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713840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7568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7187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77205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00" y="8039100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800" y="8330195"/>
            <a:ext cx="381000" cy="3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7353" y="8634994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Flame-03-jun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582" y="8877299"/>
            <a:ext cx="294218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552420" y="5127464"/>
            <a:ext cx="2154240" cy="5485334"/>
          </a:xfrm>
          <a:prstGeom prst="rect">
            <a:avLst/>
          </a:prstGeom>
        </p:spPr>
      </p:pic>
      <p:sp>
        <p:nvSpPr>
          <p:cNvPr id="54" name="Oval Callout 53"/>
          <p:cNvSpPr/>
          <p:nvPr/>
        </p:nvSpPr>
        <p:spPr>
          <a:xfrm>
            <a:off x="1373958" y="490120"/>
            <a:ext cx="9165704" cy="4769352"/>
          </a:xfrm>
          <a:prstGeom prst="wedgeEllipseCallout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707879" y="1920776"/>
            <a:ext cx="8170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với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cuộc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Sài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Gòn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quân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giải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phóng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đã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tiến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công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những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nơi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nào</a:t>
            </a:r>
            <a:r>
              <a:rPr lang="en-US" alt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063349" y="2310901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phóng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hầu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Đà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Nẵng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...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130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1" grpId="0"/>
      <p:bldP spid="51" grpId="1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670205" y="-294051"/>
            <a:ext cx="19681660" cy="10858500"/>
            <a:chOff x="0" y="0"/>
            <a:chExt cx="6603284" cy="6926206"/>
          </a:xfrm>
        </p:grpSpPr>
        <p:sp>
          <p:nvSpPr>
            <p:cNvPr id="9" name="Freeform 9"/>
            <p:cNvSpPr/>
            <p:nvPr/>
          </p:nvSpPr>
          <p:spPr>
            <a:xfrm>
              <a:off x="-9098" y="-6509"/>
              <a:ext cx="6617614" cy="6958260"/>
            </a:xfrm>
            <a:custGeom>
              <a:avLst/>
              <a:gdLst/>
              <a:ahLst/>
              <a:cxnLst/>
              <a:rect l="l" t="t" r="r" b="b"/>
              <a:pathLst>
                <a:path w="6617614" h="6958260">
                  <a:moveTo>
                    <a:pt x="63030" y="6364707"/>
                  </a:moveTo>
                  <a:cubicBezTo>
                    <a:pt x="63030" y="6364707"/>
                    <a:pt x="0" y="611814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724541" y="6965"/>
                  </a:cubicBezTo>
                  <a:lnTo>
                    <a:pt x="5724543" y="6965"/>
                  </a:lnTo>
                  <a:cubicBezTo>
                    <a:pt x="5941289" y="16819"/>
                    <a:pt x="6145604" y="36481"/>
                    <a:pt x="6279793" y="101690"/>
                  </a:cubicBezTo>
                  <a:cubicBezTo>
                    <a:pt x="6535839" y="226120"/>
                    <a:pt x="6617614" y="459160"/>
                    <a:pt x="6612127" y="704684"/>
                  </a:cubicBezTo>
                  <a:cubicBezTo>
                    <a:pt x="6612127" y="704684"/>
                    <a:pt x="6568839" y="1013073"/>
                    <a:pt x="6576272" y="1248607"/>
                  </a:cubicBezTo>
                  <a:cubicBezTo>
                    <a:pt x="6583395" y="6106508"/>
                    <a:pt x="6590551" y="6302111"/>
                    <a:pt x="6590551" y="6302111"/>
                  </a:cubicBezTo>
                  <a:cubicBezTo>
                    <a:pt x="6573870" y="6517843"/>
                    <a:pt x="6459226" y="6728455"/>
                    <a:pt x="6262357" y="6840079"/>
                  </a:cubicBezTo>
                  <a:cubicBezTo>
                    <a:pt x="6112005" y="6925328"/>
                    <a:pt x="5913974" y="6940425"/>
                    <a:pt x="4697839" y="6929684"/>
                  </a:cubicBezTo>
                  <a:lnTo>
                    <a:pt x="4697777" y="6929684"/>
                  </a:lnTo>
                  <a:cubicBezTo>
                    <a:pt x="645952" y="6924407"/>
                    <a:pt x="384604" y="6958260"/>
                    <a:pt x="254278" y="6849102"/>
                  </a:cubicBezTo>
                  <a:cubicBezTo>
                    <a:pt x="145767" y="6758218"/>
                    <a:pt x="81795" y="6564906"/>
                    <a:pt x="63030" y="6364707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63" name="AutoShape 13"/>
          <p:cNvSpPr>
            <a:spLocks noChangeArrowheads="1"/>
          </p:cNvSpPr>
          <p:nvPr/>
        </p:nvSpPr>
        <p:spPr bwMode="auto">
          <a:xfrm>
            <a:off x="30163" y="-86264"/>
            <a:ext cx="18981292" cy="1822060"/>
          </a:xfrm>
          <a:prstGeom prst="star32">
            <a:avLst>
              <a:gd name="adj" fmla="val 46699"/>
            </a:avLst>
          </a:prstGeom>
          <a:solidFill>
            <a:srgbClr val="FFFF99"/>
          </a:solidFill>
          <a:ln w="28575">
            <a:solidFill>
              <a:srgbClr val="B42B14"/>
            </a:solidFill>
            <a:miter lim="800000"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Đánh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Thơ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Nha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Trang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800" b="1" dirty="0" err="1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800" b="1" dirty="0">
                <a:solidFill>
                  <a:srgbClr val="0000CC"/>
                </a:solidFill>
                <a:latin typeface="+mj-lt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884232" y="8942652"/>
            <a:ext cx="792315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tấn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Khe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Sanh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Quảng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Trị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5" name="Picture 7" descr="quan giai phong tan cong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9" y="1998143"/>
            <a:ext cx="7414120" cy="6791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Picture 8" descr="Quan my rut qua cau Trang T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700" y="2003379"/>
            <a:ext cx="7539783" cy="678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" name="Text Box 11"/>
          <p:cNvSpPr txBox="1">
            <a:spLocks noChangeArrowheads="1"/>
          </p:cNvSpPr>
          <p:nvPr/>
        </p:nvSpPr>
        <p:spPr bwMode="auto">
          <a:xfrm>
            <a:off x="10708884" y="8969534"/>
            <a:ext cx="67812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rút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cầu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Tràng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Tiền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Huế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846052" y="-1974527"/>
            <a:ext cx="6297460" cy="400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4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99944" y="-1345747"/>
            <a:ext cx="4290560" cy="4322982"/>
          </a:xfrm>
          <a:prstGeom prst="rect">
            <a:avLst/>
          </a:prstGeom>
        </p:spPr>
      </p:pic>
      <p:pic>
        <p:nvPicPr>
          <p:cNvPr id="15" name="Picture 14" descr="2250589022_79dc5b05b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14" y="1683270"/>
            <a:ext cx="8613205" cy="498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897089" y="8355022"/>
            <a:ext cx="7690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+mj-lt"/>
              </a:rPr>
              <a:t>Quân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Mỹ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bên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ngoài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tường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thành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Huế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dịp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Tết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Mậu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Thân</a:t>
            </a:r>
            <a:r>
              <a:rPr lang="en-US" altLang="en-US" sz="4000" b="1" dirty="0">
                <a:latin typeface="+mj-lt"/>
              </a:rPr>
              <a:t> 1968.</a:t>
            </a:r>
          </a:p>
        </p:txBody>
      </p:sp>
      <p:pic>
        <p:nvPicPr>
          <p:cNvPr id="17" name="Picture 6" descr="nhan dan SG bieu t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032" y="815744"/>
            <a:ext cx="8609499" cy="672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485113" y="8355022"/>
            <a:ext cx="82804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tình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nhà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hội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+mj-lt"/>
                <a:cs typeface="Times New Roman" panose="02020603050405020304" pitchFamily="18" charset="0"/>
              </a:rPr>
              <a:t>Ngụy</a:t>
            </a:r>
            <a:endParaRPr lang="en-US" altLang="en-US" sz="40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1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0"/>
            <a:ext cx="10572483" cy="33699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28483" y="0"/>
            <a:ext cx="10572483" cy="336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4857855"/>
            <a:ext cx="4063677" cy="44004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8199" y="1684989"/>
            <a:ext cx="3555950" cy="711189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44452" y="4338791"/>
            <a:ext cx="16721928" cy="1990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31"/>
              </a:lnSpc>
            </a:pPr>
            <a:r>
              <a:rPr lang="en-GB" sz="17900" b="1" dirty="0">
                <a:solidFill>
                  <a:srgbClr val="7646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en-US" sz="17900" b="1" dirty="0">
              <a:solidFill>
                <a:srgbClr val="7646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28693" y="5880927"/>
            <a:ext cx="5335456" cy="48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35965" y="-917924"/>
            <a:ext cx="4290560" cy="4322982"/>
          </a:xfrm>
          <a:prstGeom prst="rect">
            <a:avLst/>
          </a:prstGeom>
        </p:spPr>
      </p:pic>
      <p:pic>
        <p:nvPicPr>
          <p:cNvPr id="15" name="Picture 14" descr="San bay da chien cua My tai can tho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1" y="1338140"/>
            <a:ext cx="8110407" cy="66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an bay gia chien cua My tai can tho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92" y="1519778"/>
            <a:ext cx="7772474" cy="654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447800" y="8553487"/>
            <a:ext cx="163857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err="1">
                <a:latin typeface="+mj-lt"/>
              </a:rPr>
              <a:t>Sân</a:t>
            </a:r>
            <a:r>
              <a:rPr lang="en-US" altLang="en-US" sz="6000" b="1" dirty="0">
                <a:latin typeface="+mj-lt"/>
              </a:rPr>
              <a:t> bay </a:t>
            </a:r>
            <a:r>
              <a:rPr lang="en-US" altLang="en-US" sz="6000" b="1" dirty="0" err="1">
                <a:latin typeface="+mj-lt"/>
              </a:rPr>
              <a:t>dã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chiến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của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Mỹ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tại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Cần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Thơ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bị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phá</a:t>
            </a:r>
            <a:r>
              <a:rPr lang="en-US" altLang="en-US" sz="6000" b="1" dirty="0">
                <a:latin typeface="+mj-lt"/>
              </a:rPr>
              <a:t> </a:t>
            </a:r>
            <a:r>
              <a:rPr lang="en-US" altLang="en-US" sz="6000" b="1" dirty="0" err="1">
                <a:latin typeface="+mj-lt"/>
              </a:rPr>
              <a:t>hủy</a:t>
            </a:r>
            <a:r>
              <a:rPr lang="en-US" altLang="en-US" sz="6000" b="1" dirty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1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0" y="28575"/>
            <a:ext cx="18246105" cy="10258425"/>
          </a:xfrm>
          <a:prstGeom prst="rect">
            <a:avLst/>
          </a:prstGeom>
        </p:spPr>
      </p:pic>
      <p:pic>
        <p:nvPicPr>
          <p:cNvPr id="13" name="Picture 12" descr="Ảnh minh họ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30" y="994269"/>
            <a:ext cx="6950798" cy="71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725947" y="8333971"/>
            <a:ext cx="128869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dirty="0" err="1">
                <a:latin typeface="+mj-lt"/>
              </a:rPr>
              <a:t>Nỗi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hoang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mang</a:t>
            </a:r>
            <a:r>
              <a:rPr lang="en-US" altLang="en-US" sz="6000" dirty="0">
                <a:latin typeface="+mj-lt"/>
              </a:rPr>
              <a:t>, </a:t>
            </a:r>
            <a:r>
              <a:rPr lang="en-US" altLang="en-US" sz="6000" dirty="0" err="1">
                <a:latin typeface="+mj-lt"/>
              </a:rPr>
              <a:t>sợ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hãi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bao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trùm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lên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quân</a:t>
            </a:r>
            <a:r>
              <a:rPr lang="en-US" altLang="en-US" sz="6000" dirty="0">
                <a:latin typeface="+mj-lt"/>
              </a:rPr>
              <a:t>  </a:t>
            </a:r>
            <a:r>
              <a:rPr lang="en-US" altLang="en-US" sz="6000" dirty="0" err="1">
                <a:latin typeface="+mj-lt"/>
              </a:rPr>
              <a:t>xâm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lược</a:t>
            </a:r>
            <a:r>
              <a:rPr lang="en-US" altLang="en-US" sz="6000" dirty="0">
                <a:latin typeface="+mj-lt"/>
              </a:rPr>
              <a:t> </a:t>
            </a:r>
            <a:r>
              <a:rPr lang="en-US" altLang="en-US" sz="6000" dirty="0" err="1">
                <a:latin typeface="+mj-lt"/>
              </a:rPr>
              <a:t>Mỹ</a:t>
            </a:r>
            <a:r>
              <a:rPr lang="en-US" altLang="en-US" sz="6000" dirty="0">
                <a:latin typeface="+mj-lt"/>
              </a:rPr>
              <a:t> </a:t>
            </a:r>
          </a:p>
        </p:txBody>
      </p:sp>
      <p:pic>
        <p:nvPicPr>
          <p:cNvPr id="15" name="Picture 14" descr="Ảnh minh họ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1004295"/>
            <a:ext cx="6152653" cy="701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4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50849" flipH="1">
            <a:off x="-2120030" y="-965154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582077" y="463772"/>
            <a:ext cx="11517696" cy="3347054"/>
            <a:chOff x="0" y="0"/>
            <a:chExt cx="5849163" cy="3049455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863494" cy="3081509"/>
            </a:xfrm>
            <a:custGeom>
              <a:avLst/>
              <a:gdLst/>
              <a:ahLst/>
              <a:cxnLst/>
              <a:rect l="l" t="t" r="r" b="b"/>
              <a:pathLst>
                <a:path w="5863494" h="3081509">
                  <a:moveTo>
                    <a:pt x="63030" y="2487955"/>
                  </a:moveTo>
                  <a:cubicBezTo>
                    <a:pt x="63030" y="2487955"/>
                    <a:pt x="0" y="2241391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970421" y="6965"/>
                  </a:cubicBezTo>
                  <a:lnTo>
                    <a:pt x="4970422" y="6965"/>
                  </a:lnTo>
                  <a:cubicBezTo>
                    <a:pt x="5187169" y="16819"/>
                    <a:pt x="5391484" y="36481"/>
                    <a:pt x="5525673" y="101690"/>
                  </a:cubicBezTo>
                  <a:cubicBezTo>
                    <a:pt x="5781719" y="226120"/>
                    <a:pt x="5863494" y="459160"/>
                    <a:pt x="5858006" y="704684"/>
                  </a:cubicBezTo>
                  <a:cubicBezTo>
                    <a:pt x="5858006" y="704684"/>
                    <a:pt x="5814718" y="1013073"/>
                    <a:pt x="5822151" y="1248607"/>
                  </a:cubicBezTo>
                  <a:cubicBezTo>
                    <a:pt x="5829275" y="2229757"/>
                    <a:pt x="5836431" y="2425360"/>
                    <a:pt x="5836431" y="2425360"/>
                  </a:cubicBezTo>
                  <a:cubicBezTo>
                    <a:pt x="5819750" y="2641092"/>
                    <a:pt x="5705106" y="2851704"/>
                    <a:pt x="5508237" y="2963328"/>
                  </a:cubicBezTo>
                  <a:cubicBezTo>
                    <a:pt x="5357885" y="3048577"/>
                    <a:pt x="5159854" y="3063674"/>
                    <a:pt x="4097258" y="3052933"/>
                  </a:cubicBezTo>
                  <a:lnTo>
                    <a:pt x="4097205" y="3052933"/>
                  </a:lnTo>
                  <a:cubicBezTo>
                    <a:pt x="645952" y="3047656"/>
                    <a:pt x="384604" y="3081509"/>
                    <a:pt x="254278" y="2972351"/>
                  </a:cubicBezTo>
                  <a:cubicBezTo>
                    <a:pt x="145767" y="2881466"/>
                    <a:pt x="81795" y="2688154"/>
                    <a:pt x="63030" y="2487955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418389">
            <a:off x="13611019" y="5426036"/>
            <a:ext cx="7296562" cy="91349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902640" y="5028467"/>
            <a:ext cx="13699560" cy="5258533"/>
            <a:chOff x="0" y="0"/>
            <a:chExt cx="10924976" cy="3424034"/>
          </a:xfrm>
        </p:grpSpPr>
        <p:sp>
          <p:nvSpPr>
            <p:cNvPr id="11" name="Freeform 11"/>
            <p:cNvSpPr/>
            <p:nvPr/>
          </p:nvSpPr>
          <p:spPr>
            <a:xfrm>
              <a:off x="-9098" y="-6509"/>
              <a:ext cx="10939306" cy="3456087"/>
            </a:xfrm>
            <a:custGeom>
              <a:avLst/>
              <a:gdLst/>
              <a:ahLst/>
              <a:cxnLst/>
              <a:rect l="l" t="t" r="r" b="b"/>
              <a:pathLst>
                <a:path w="10939306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046233" y="6965"/>
                  </a:cubicBezTo>
                  <a:lnTo>
                    <a:pt x="10046235" y="6965"/>
                  </a:lnTo>
                  <a:cubicBezTo>
                    <a:pt x="10262981" y="16819"/>
                    <a:pt x="10467297" y="36481"/>
                    <a:pt x="10601485" y="101690"/>
                  </a:cubicBezTo>
                  <a:cubicBezTo>
                    <a:pt x="10857531" y="226120"/>
                    <a:pt x="10939306" y="459160"/>
                    <a:pt x="10933819" y="704684"/>
                  </a:cubicBezTo>
                  <a:cubicBezTo>
                    <a:pt x="10933819" y="704684"/>
                    <a:pt x="10890531" y="1013073"/>
                    <a:pt x="10897964" y="1248607"/>
                  </a:cubicBezTo>
                  <a:cubicBezTo>
                    <a:pt x="10905087" y="2604335"/>
                    <a:pt x="10912244" y="2799938"/>
                    <a:pt x="10912244" y="2799938"/>
                  </a:cubicBezTo>
                  <a:cubicBezTo>
                    <a:pt x="10895562" y="3015670"/>
                    <a:pt x="10780918" y="3226282"/>
                    <a:pt x="10584049" y="3337906"/>
                  </a:cubicBezTo>
                  <a:cubicBezTo>
                    <a:pt x="10433697" y="3423155"/>
                    <a:pt x="10235667" y="3438253"/>
                    <a:pt x="8139634" y="3427511"/>
                  </a:cubicBezTo>
                  <a:lnTo>
                    <a:pt x="8139516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17002747" y="355134"/>
            <a:ext cx="611687" cy="5872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2605" y="5075611"/>
            <a:ext cx="3902640" cy="474878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25461" y="1115819"/>
            <a:ext cx="98233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sz="4000" dirty="0" err="1"/>
              <a:t>Tại</a:t>
            </a:r>
            <a:r>
              <a:rPr lang="en-GB" sz="4000" dirty="0"/>
              <a:t> </a:t>
            </a:r>
            <a:r>
              <a:rPr lang="en-GB" sz="4000" dirty="0" err="1"/>
              <a:t>sao</a:t>
            </a:r>
            <a:r>
              <a:rPr lang="en-GB" sz="4000" dirty="0"/>
              <a:t> </a:t>
            </a:r>
            <a:r>
              <a:rPr lang="en-GB" sz="4000" dirty="0" err="1"/>
              <a:t>nói</a:t>
            </a:r>
            <a:r>
              <a:rPr lang="en-GB" sz="4000" dirty="0"/>
              <a:t>: </a:t>
            </a:r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vào</a:t>
            </a:r>
            <a:r>
              <a:rPr lang="en-GB" sz="4000" dirty="0"/>
              <a:t> </a:t>
            </a:r>
            <a:r>
              <a:rPr lang="en-GB" sz="4000" dirty="0" err="1"/>
              <a:t>Tết</a:t>
            </a:r>
            <a:r>
              <a:rPr lang="en-GB" sz="4000" dirty="0"/>
              <a:t> </a:t>
            </a:r>
            <a:r>
              <a:rPr lang="en-GB" sz="4000" dirty="0" err="1"/>
              <a:t>Mậu</a:t>
            </a:r>
            <a:r>
              <a:rPr lang="en-GB" sz="4000" dirty="0"/>
              <a:t> </a:t>
            </a:r>
            <a:r>
              <a:rPr lang="en-GB" sz="4000" dirty="0" err="1"/>
              <a:t>Thân</a:t>
            </a:r>
            <a:r>
              <a:rPr lang="en-GB" sz="4000" dirty="0"/>
              <a:t> 1968 </a:t>
            </a:r>
            <a:r>
              <a:rPr lang="en-GB" sz="4000" dirty="0" err="1"/>
              <a:t>mang</a:t>
            </a:r>
            <a:r>
              <a:rPr lang="en-GB" sz="4000" dirty="0"/>
              <a:t> </a:t>
            </a:r>
            <a:r>
              <a:rPr lang="en-GB" sz="4000" dirty="0" err="1"/>
              <a:t>tính</a:t>
            </a:r>
            <a:r>
              <a:rPr lang="en-GB" sz="4000" dirty="0"/>
              <a:t> </a:t>
            </a:r>
            <a:r>
              <a:rPr lang="en-GB" sz="4000" dirty="0" err="1"/>
              <a:t>bất</a:t>
            </a:r>
            <a:r>
              <a:rPr lang="en-GB" sz="4000" dirty="0"/>
              <a:t> </a:t>
            </a:r>
            <a:r>
              <a:rPr lang="en-GB" sz="4000" dirty="0" err="1"/>
              <a:t>ngờ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đồng</a:t>
            </a:r>
            <a:r>
              <a:rPr lang="en-GB" sz="4000" dirty="0"/>
              <a:t> </a:t>
            </a:r>
            <a:r>
              <a:rPr lang="en-GB" sz="4000" dirty="0" err="1"/>
              <a:t>loạt</a:t>
            </a:r>
            <a:r>
              <a:rPr lang="en-GB" sz="4000" dirty="0"/>
              <a:t> </a:t>
            </a:r>
            <a:r>
              <a:rPr lang="en-GB" sz="4000" dirty="0" err="1"/>
              <a:t>với</a:t>
            </a:r>
            <a:r>
              <a:rPr lang="en-GB" sz="4000" dirty="0"/>
              <a:t> </a:t>
            </a:r>
            <a:r>
              <a:rPr lang="en-GB" sz="4000" dirty="0" err="1"/>
              <a:t>quy</a:t>
            </a:r>
            <a:r>
              <a:rPr lang="en-GB" sz="4000" dirty="0"/>
              <a:t> </a:t>
            </a:r>
            <a:r>
              <a:rPr lang="en-GB" sz="4000" dirty="0" err="1"/>
              <a:t>mô</a:t>
            </a:r>
            <a:r>
              <a:rPr lang="en-GB" sz="4000" dirty="0"/>
              <a:t> </a:t>
            </a:r>
            <a:r>
              <a:rPr lang="en-GB" sz="4000" dirty="0" err="1"/>
              <a:t>lớn</a:t>
            </a:r>
            <a:r>
              <a:rPr lang="en-GB" sz="4000" dirty="0"/>
              <a:t>?</a:t>
            </a:r>
            <a:endParaRPr lang="en-US" sz="4000" dirty="0"/>
          </a:p>
        </p:txBody>
      </p:sp>
      <p:sp>
        <p:nvSpPr>
          <p:cNvPr id="17" name="Rectangle 16"/>
          <p:cNvSpPr/>
          <p:nvPr/>
        </p:nvSpPr>
        <p:spPr>
          <a:xfrm>
            <a:off x="4895245" y="5675982"/>
            <a:ext cx="1252350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thời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đêm</a:t>
            </a:r>
            <a:r>
              <a:rPr lang="en-GB" sz="3600" dirty="0"/>
              <a:t> </a:t>
            </a:r>
            <a:r>
              <a:rPr lang="en-GB" sz="3600" dirty="0" err="1"/>
              <a:t>giao</a:t>
            </a:r>
            <a:r>
              <a:rPr lang="en-GB" sz="3600" dirty="0"/>
              <a:t> </a:t>
            </a:r>
            <a:r>
              <a:rPr lang="en-GB" sz="3600" dirty="0" err="1"/>
              <a:t>thừa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Bất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ngờ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địa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điểm</a:t>
            </a:r>
            <a:r>
              <a:rPr lang="en-GB" sz="3600" dirty="0"/>
              <a:t>: </a:t>
            </a:r>
            <a:r>
              <a:rPr lang="en-GB" sz="3600" dirty="0" err="1"/>
              <a:t>Tất</a:t>
            </a:r>
            <a:r>
              <a:rPr lang="en-GB" sz="3600" dirty="0"/>
              <a:t> </a:t>
            </a:r>
            <a:r>
              <a:rPr lang="en-GB" sz="3600" err="1"/>
              <a:t>cả</a:t>
            </a:r>
            <a:r>
              <a:rPr lang="en-GB" sz="3600"/>
              <a:t> các </a:t>
            </a:r>
            <a:r>
              <a:rPr lang="en-GB" sz="3600" dirty="0" err="1"/>
              <a:t>cơ</a:t>
            </a:r>
            <a:r>
              <a:rPr lang="en-GB" sz="3600" dirty="0"/>
              <a:t> </a:t>
            </a:r>
            <a:r>
              <a:rPr lang="en-GB" sz="3600" dirty="0" err="1"/>
              <a:t>quan</a:t>
            </a:r>
            <a:r>
              <a:rPr lang="en-GB" sz="3600" dirty="0"/>
              <a:t> </a:t>
            </a:r>
            <a:r>
              <a:rPr lang="en-GB" sz="3600" dirty="0" err="1"/>
              <a:t>đầu</a:t>
            </a:r>
            <a:r>
              <a:rPr lang="en-GB" sz="3600" dirty="0"/>
              <a:t> </a:t>
            </a:r>
            <a:r>
              <a:rPr lang="en-GB" sz="3600" dirty="0" err="1"/>
              <a:t>não</a:t>
            </a:r>
            <a:r>
              <a:rPr lang="en-GB" sz="3600" dirty="0"/>
              <a:t> </a:t>
            </a:r>
            <a:r>
              <a:rPr lang="en-GB" sz="3600" dirty="0" err="1"/>
              <a:t>của</a:t>
            </a:r>
            <a:r>
              <a:rPr lang="en-GB" sz="3600" dirty="0"/>
              <a:t> </a:t>
            </a:r>
            <a:r>
              <a:rPr lang="en-GB" sz="3600" dirty="0" err="1"/>
              <a:t>địch</a:t>
            </a:r>
            <a:r>
              <a:rPr lang="en-GB" sz="3600" dirty="0"/>
              <a:t> ở </a:t>
            </a:r>
            <a:r>
              <a:rPr lang="en-GB" sz="3600" dirty="0" err="1"/>
              <a:t>khắp</a:t>
            </a:r>
            <a:r>
              <a:rPr lang="en-GB" sz="3600" dirty="0"/>
              <a:t>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 </a:t>
            </a:r>
            <a:r>
              <a:rPr lang="en-GB" sz="3600" dirty="0" err="1"/>
              <a:t>lớn</a:t>
            </a:r>
            <a:r>
              <a:rPr lang="en-GB" sz="3600" dirty="0"/>
              <a:t> ở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đều</a:t>
            </a:r>
            <a:r>
              <a:rPr lang="en-GB" sz="3600" dirty="0"/>
              <a:t> </a:t>
            </a:r>
            <a:r>
              <a:rPr lang="en-GB" sz="3600" dirty="0" err="1"/>
              <a:t>bị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ta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.</a:t>
            </a:r>
          </a:p>
          <a:p>
            <a:pPr marL="285750" indent="-285750">
              <a:lnSpc>
                <a:spcPct val="135000"/>
              </a:lnSpc>
              <a:buFontTx/>
              <a:buChar char="-"/>
            </a:pP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Cuộc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Tổng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tiến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công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mang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đồng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loạt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GB" sz="3600" b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GB" sz="3600" dirty="0" err="1"/>
              <a:t>Tấn</a:t>
            </a:r>
            <a:r>
              <a:rPr lang="en-GB" sz="3600" dirty="0"/>
              <a:t> </a:t>
            </a:r>
            <a:r>
              <a:rPr lang="en-GB" sz="3600" dirty="0" err="1"/>
              <a:t>công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nơi</a:t>
            </a:r>
            <a:r>
              <a:rPr lang="en-GB" sz="3600" dirty="0"/>
              <a:t>,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thời</a:t>
            </a:r>
            <a:r>
              <a:rPr lang="en-GB" sz="3600" dirty="0"/>
              <a:t> ở </a:t>
            </a:r>
            <a:r>
              <a:rPr lang="en-GB" sz="3600" dirty="0" err="1"/>
              <a:t>nhiều</a:t>
            </a:r>
            <a:r>
              <a:rPr lang="en-GB" sz="3600" dirty="0"/>
              <a:t> </a:t>
            </a:r>
            <a:r>
              <a:rPr lang="en-GB" sz="3600" dirty="0" err="1"/>
              <a:t>thị</a:t>
            </a:r>
            <a:r>
              <a:rPr lang="en-GB" sz="3600" dirty="0"/>
              <a:t> </a:t>
            </a:r>
            <a:r>
              <a:rPr lang="en-GB" sz="3600" dirty="0" err="1"/>
              <a:t>xã</a:t>
            </a:r>
            <a:r>
              <a:rPr lang="en-GB" sz="3600" dirty="0"/>
              <a:t>, </a:t>
            </a:r>
            <a:r>
              <a:rPr lang="en-GB" sz="3600" dirty="0" err="1"/>
              <a:t>thành</a:t>
            </a:r>
            <a:r>
              <a:rPr lang="en-GB" sz="3600" dirty="0"/>
              <a:t> </a:t>
            </a:r>
            <a:r>
              <a:rPr lang="en-GB" sz="3600" dirty="0" err="1"/>
              <a:t>phố</a:t>
            </a:r>
            <a:r>
              <a:rPr lang="en-GB" sz="3600" dirty="0"/>
              <a:t>, </a:t>
            </a:r>
            <a:r>
              <a:rPr lang="en-GB" sz="3600" dirty="0" err="1"/>
              <a:t>chỉ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sự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56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19531">
            <a:off x="13711039" y="-3391932"/>
            <a:ext cx="6468691" cy="80985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68281" flipH="1">
            <a:off x="-1809864" y="7121571"/>
            <a:ext cx="6297460" cy="400675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981127" y="1513106"/>
            <a:ext cx="8535891" cy="2601356"/>
            <a:chOff x="0" y="0"/>
            <a:chExt cx="7273063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7287394" cy="2248556"/>
            </a:xfrm>
            <a:custGeom>
              <a:avLst/>
              <a:gdLst/>
              <a:ahLst/>
              <a:cxnLst/>
              <a:rect l="l" t="t" r="r" b="b"/>
              <a:pathLst>
                <a:path w="7287394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394320" y="6965"/>
                  </a:cubicBezTo>
                  <a:lnTo>
                    <a:pt x="6394321" y="6965"/>
                  </a:lnTo>
                  <a:cubicBezTo>
                    <a:pt x="6611069" y="16819"/>
                    <a:pt x="6815383" y="36481"/>
                    <a:pt x="6949572" y="101690"/>
                  </a:cubicBezTo>
                  <a:cubicBezTo>
                    <a:pt x="7205618" y="226120"/>
                    <a:pt x="7287393" y="459160"/>
                    <a:pt x="7281905" y="704684"/>
                  </a:cubicBezTo>
                  <a:cubicBezTo>
                    <a:pt x="7281905" y="704684"/>
                    <a:pt x="7238617" y="1013073"/>
                    <a:pt x="7246051" y="1248607"/>
                  </a:cubicBezTo>
                  <a:cubicBezTo>
                    <a:pt x="7253174" y="1396804"/>
                    <a:pt x="7260331" y="1592407"/>
                    <a:pt x="7260331" y="1592407"/>
                  </a:cubicBezTo>
                  <a:cubicBezTo>
                    <a:pt x="7243649" y="1808139"/>
                    <a:pt x="7129004" y="2018751"/>
                    <a:pt x="6932136" y="2130375"/>
                  </a:cubicBezTo>
                  <a:cubicBezTo>
                    <a:pt x="6781785" y="2215624"/>
                    <a:pt x="6583753" y="2230722"/>
                    <a:pt x="5231251" y="2219980"/>
                  </a:cubicBezTo>
                  <a:lnTo>
                    <a:pt x="5231180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820734" y="2253315"/>
            <a:ext cx="6856677" cy="96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GB" sz="8800" b="1" spc="-77" dirty="0">
                <a:solidFill>
                  <a:srgbClr val="75441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 3</a:t>
            </a:r>
            <a:endParaRPr lang="en-US" sz="8800" b="1" spc="-77" dirty="0">
              <a:solidFill>
                <a:srgbClr val="75441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667475" y="5096873"/>
            <a:ext cx="14694071" cy="4604973"/>
            <a:chOff x="0" y="0"/>
            <a:chExt cx="11720224" cy="5536753"/>
          </a:xfrm>
        </p:grpSpPr>
        <p:sp>
          <p:nvSpPr>
            <p:cNvPr id="12" name="Freeform 12"/>
            <p:cNvSpPr/>
            <p:nvPr/>
          </p:nvSpPr>
          <p:spPr>
            <a:xfrm>
              <a:off x="-9098" y="-6509"/>
              <a:ext cx="11734555" cy="5568806"/>
            </a:xfrm>
            <a:custGeom>
              <a:avLst/>
              <a:gdLst/>
              <a:ahLst/>
              <a:cxnLst/>
              <a:rect l="l" t="t" r="r" b="b"/>
              <a:pathLst>
                <a:path w="11734555" h="5568806">
                  <a:moveTo>
                    <a:pt x="63030" y="4975253"/>
                  </a:moveTo>
                  <a:cubicBezTo>
                    <a:pt x="63030" y="4975253"/>
                    <a:pt x="0" y="472868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0841482" y="6965"/>
                  </a:cubicBezTo>
                  <a:lnTo>
                    <a:pt x="10841483" y="6965"/>
                  </a:lnTo>
                  <a:cubicBezTo>
                    <a:pt x="11058230" y="16819"/>
                    <a:pt x="11262545" y="36481"/>
                    <a:pt x="11396733" y="101690"/>
                  </a:cubicBezTo>
                  <a:cubicBezTo>
                    <a:pt x="11652780" y="226120"/>
                    <a:pt x="11734554" y="459160"/>
                    <a:pt x="11729067" y="704684"/>
                  </a:cubicBezTo>
                  <a:cubicBezTo>
                    <a:pt x="11729067" y="704684"/>
                    <a:pt x="11685779" y="1013073"/>
                    <a:pt x="11693212" y="1248607"/>
                  </a:cubicBezTo>
                  <a:cubicBezTo>
                    <a:pt x="11700336" y="4717054"/>
                    <a:pt x="11707492" y="4912658"/>
                    <a:pt x="11707492" y="4912658"/>
                  </a:cubicBezTo>
                  <a:cubicBezTo>
                    <a:pt x="11690811" y="5128390"/>
                    <a:pt x="11576166" y="5339002"/>
                    <a:pt x="11379297" y="5450626"/>
                  </a:cubicBezTo>
                  <a:cubicBezTo>
                    <a:pt x="11228946" y="5535874"/>
                    <a:pt x="11030915" y="5550972"/>
                    <a:pt x="8772970" y="5540231"/>
                  </a:cubicBezTo>
                  <a:lnTo>
                    <a:pt x="8772842" y="5540231"/>
                  </a:lnTo>
                  <a:cubicBezTo>
                    <a:pt x="645952" y="5534954"/>
                    <a:pt x="384604" y="5568807"/>
                    <a:pt x="254278" y="5459649"/>
                  </a:cubicBezTo>
                  <a:cubicBezTo>
                    <a:pt x="145767" y="5368764"/>
                    <a:pt x="81795" y="5175452"/>
                    <a:pt x="63030" y="4975253"/>
                  </a:cubicBezTo>
                  <a:close/>
                </a:path>
              </a:pathLst>
            </a:custGeom>
            <a:solidFill>
              <a:srgbClr val="FCE5A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356919">
            <a:off x="1428254" y="1219497"/>
            <a:ext cx="611687" cy="5872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09925" y="846354"/>
            <a:ext cx="5435290" cy="487199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01907" y="6358180"/>
            <a:ext cx="138029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7200" b="1" dirty="0" err="1">
                <a:solidFill>
                  <a:srgbClr val="C00000"/>
                </a:solidFill>
              </a:rPr>
              <a:t>Kết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quả</a:t>
            </a:r>
            <a:r>
              <a:rPr lang="en-GB" sz="7200" b="1" dirty="0">
                <a:solidFill>
                  <a:srgbClr val="C00000"/>
                </a:solidFill>
              </a:rPr>
              <a:t>, ý </a:t>
            </a:r>
            <a:r>
              <a:rPr lang="en-GB" sz="7200" b="1" dirty="0" err="1">
                <a:solidFill>
                  <a:srgbClr val="C00000"/>
                </a:solidFill>
              </a:rPr>
              <a:t>nghĩa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của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cuộc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Tổng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tiến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công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err="1">
                <a:solidFill>
                  <a:srgbClr val="C00000"/>
                </a:solidFill>
              </a:rPr>
              <a:t>và</a:t>
            </a:r>
            <a:r>
              <a:rPr lang="en-GB" sz="7200" b="1">
                <a:solidFill>
                  <a:srgbClr val="C00000"/>
                </a:solidFill>
              </a:rPr>
              <a:t> nổi </a:t>
            </a:r>
            <a:r>
              <a:rPr lang="en-GB" sz="7200" b="1" dirty="0" err="1">
                <a:solidFill>
                  <a:srgbClr val="C00000"/>
                </a:solidFill>
              </a:rPr>
              <a:t>dậy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Tết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Mậu</a:t>
            </a:r>
            <a:r>
              <a:rPr lang="en-GB" sz="7200" b="1" dirty="0">
                <a:solidFill>
                  <a:srgbClr val="C00000"/>
                </a:solidFill>
              </a:rPr>
              <a:t> </a:t>
            </a:r>
            <a:r>
              <a:rPr lang="en-GB" sz="7200" b="1" dirty="0" err="1">
                <a:solidFill>
                  <a:srgbClr val="C00000"/>
                </a:solidFill>
              </a:rPr>
              <a:t>Thân</a:t>
            </a:r>
            <a:r>
              <a:rPr lang="en-GB" sz="7200" b="1" dirty="0">
                <a:solidFill>
                  <a:srgbClr val="C00000"/>
                </a:solidFill>
              </a:rPr>
              <a:t> 1968.</a:t>
            </a:r>
            <a:endParaRPr lang="en-US" sz="7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49174">
            <a:off x="-4965602" y="-7273253"/>
            <a:ext cx="10885751" cy="136284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5253" y="-1578185"/>
            <a:ext cx="5111108" cy="514973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3564442" y="3924301"/>
            <a:ext cx="14723558" cy="5689304"/>
            <a:chOff x="0" y="0"/>
            <a:chExt cx="6804840" cy="3424034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819170" cy="3456087"/>
            </a:xfrm>
            <a:custGeom>
              <a:avLst/>
              <a:gdLst/>
              <a:ahLst/>
              <a:cxnLst/>
              <a:rect l="l" t="t" r="r" b="b"/>
              <a:pathLst>
                <a:path w="6819170" h="3456087">
                  <a:moveTo>
                    <a:pt x="63030" y="2862534"/>
                  </a:moveTo>
                  <a:cubicBezTo>
                    <a:pt x="63030" y="2862534"/>
                    <a:pt x="0" y="261596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926097" y="6965"/>
                  </a:cubicBezTo>
                  <a:lnTo>
                    <a:pt x="5926098" y="6965"/>
                  </a:lnTo>
                  <a:cubicBezTo>
                    <a:pt x="6142845" y="16819"/>
                    <a:pt x="6347160" y="36481"/>
                    <a:pt x="6481349" y="101690"/>
                  </a:cubicBezTo>
                  <a:cubicBezTo>
                    <a:pt x="6737395" y="226120"/>
                    <a:pt x="6819170" y="459160"/>
                    <a:pt x="6813683" y="704684"/>
                  </a:cubicBezTo>
                  <a:cubicBezTo>
                    <a:pt x="6813683" y="704684"/>
                    <a:pt x="6770395" y="1013073"/>
                    <a:pt x="6777827" y="1248607"/>
                  </a:cubicBezTo>
                  <a:cubicBezTo>
                    <a:pt x="6784951" y="2604335"/>
                    <a:pt x="6792107" y="2799938"/>
                    <a:pt x="6792107" y="2799938"/>
                  </a:cubicBezTo>
                  <a:cubicBezTo>
                    <a:pt x="6775426" y="3015670"/>
                    <a:pt x="6660782" y="3226282"/>
                    <a:pt x="6463913" y="3337906"/>
                  </a:cubicBezTo>
                  <a:cubicBezTo>
                    <a:pt x="6313561" y="3423155"/>
                    <a:pt x="6115530" y="3438253"/>
                    <a:pt x="4858358" y="3427511"/>
                  </a:cubicBezTo>
                  <a:lnTo>
                    <a:pt x="4858293" y="3427511"/>
                  </a:lnTo>
                  <a:cubicBezTo>
                    <a:pt x="645952" y="3422234"/>
                    <a:pt x="384604" y="3456087"/>
                    <a:pt x="254278" y="3346930"/>
                  </a:cubicBezTo>
                  <a:cubicBezTo>
                    <a:pt x="145767" y="3256045"/>
                    <a:pt x="81795" y="3062733"/>
                    <a:pt x="63030" y="2862534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680985" y="8027579"/>
            <a:ext cx="3561784" cy="66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60"/>
              </a:lnSpc>
            </a:pPr>
            <a:r>
              <a:rPr lang="en-US" sz="3800" spc="-228">
                <a:solidFill>
                  <a:srgbClr val="3D1E22"/>
                </a:solidFill>
                <a:latin typeface="Gaegu Light Bold"/>
              </a:rPr>
              <a:t>Answer 1: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89739" y="5473917"/>
            <a:ext cx="5154181" cy="510732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54940" y="1333407"/>
            <a:ext cx="14233264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Cuộc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Tổng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nổi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dậy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Tết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Thân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1968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như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thế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Mĩ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chính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quyển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Sài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Gòn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7431" y="4978675"/>
            <a:ext cx="1287758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GB" sz="4800" dirty="0" err="1"/>
              <a:t>Làm</a:t>
            </a:r>
            <a:r>
              <a:rPr lang="en-GB" sz="4800" dirty="0"/>
              <a:t> </a:t>
            </a:r>
            <a:r>
              <a:rPr lang="en-GB" sz="4800" dirty="0" err="1"/>
              <a:t>cho</a:t>
            </a:r>
            <a:r>
              <a:rPr lang="en-GB" sz="4800" dirty="0"/>
              <a:t> </a:t>
            </a:r>
            <a:r>
              <a:rPr lang="en-GB" sz="4800" dirty="0" err="1"/>
              <a:t>hầu</a:t>
            </a:r>
            <a:r>
              <a:rPr lang="en-GB" sz="4800" dirty="0"/>
              <a:t> </a:t>
            </a:r>
            <a:r>
              <a:rPr lang="en-GB" sz="4800" dirty="0" err="1"/>
              <a:t>hết</a:t>
            </a:r>
            <a:r>
              <a:rPr lang="en-GB" sz="4800" dirty="0"/>
              <a:t> </a:t>
            </a:r>
            <a:r>
              <a:rPr lang="en-GB" sz="4800" dirty="0" err="1"/>
              <a:t>cơ</a:t>
            </a:r>
            <a:r>
              <a:rPr lang="en-GB" sz="4800" dirty="0"/>
              <a:t> </a:t>
            </a:r>
            <a:r>
              <a:rPr lang="en-GB" sz="4800" dirty="0" err="1"/>
              <a:t>quan</a:t>
            </a:r>
            <a:r>
              <a:rPr lang="en-GB" sz="4800" dirty="0"/>
              <a:t> </a:t>
            </a:r>
            <a:r>
              <a:rPr lang="en-GB" sz="4800" dirty="0" err="1"/>
              <a:t>Trung</a:t>
            </a:r>
            <a:r>
              <a:rPr lang="en-GB" sz="4800" dirty="0"/>
              <a:t> </a:t>
            </a:r>
            <a:r>
              <a:rPr lang="en-GB" sz="4800" dirty="0" err="1"/>
              <a:t>Ương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địa</a:t>
            </a:r>
            <a:r>
              <a:rPr lang="en-GB" sz="4800" dirty="0"/>
              <a:t> </a:t>
            </a:r>
            <a:r>
              <a:rPr lang="en-GB" sz="4800" dirty="0" err="1"/>
              <a:t>phương</a:t>
            </a:r>
            <a:r>
              <a:rPr lang="en-GB" sz="4800" dirty="0"/>
              <a:t> </a:t>
            </a:r>
            <a:r>
              <a:rPr lang="en-GB" sz="4800" dirty="0" err="1"/>
              <a:t>của</a:t>
            </a:r>
            <a:r>
              <a:rPr lang="en-GB" sz="4800" dirty="0"/>
              <a:t> </a:t>
            </a:r>
            <a:r>
              <a:rPr lang="en-GB" sz="4800" dirty="0" err="1"/>
              <a:t>Mĩ</a:t>
            </a:r>
            <a:r>
              <a:rPr lang="en-GB" sz="4800" dirty="0"/>
              <a:t>, </a:t>
            </a:r>
            <a:r>
              <a:rPr lang="en-GB" sz="4800" dirty="0" err="1"/>
              <a:t>chính</a:t>
            </a:r>
            <a:r>
              <a:rPr lang="en-GB" sz="4800" dirty="0"/>
              <a:t> </a:t>
            </a:r>
            <a:r>
              <a:rPr lang="en-GB" sz="4800" dirty="0" err="1"/>
              <a:t>quyền</a:t>
            </a:r>
            <a:r>
              <a:rPr lang="en-GB" sz="4800" dirty="0"/>
              <a:t> </a:t>
            </a:r>
            <a:r>
              <a:rPr lang="en-GB" sz="4800" dirty="0" err="1"/>
              <a:t>Sài</a:t>
            </a:r>
            <a:r>
              <a:rPr lang="en-GB" sz="4800" dirty="0"/>
              <a:t> </a:t>
            </a:r>
            <a:r>
              <a:rPr lang="en-GB" sz="4800" dirty="0" err="1"/>
              <a:t>Gòn</a:t>
            </a:r>
            <a:r>
              <a:rPr lang="en-GB" sz="4800" dirty="0"/>
              <a:t> </a:t>
            </a:r>
            <a:r>
              <a:rPr lang="en-GB" sz="4800" dirty="0" err="1"/>
              <a:t>tê</a:t>
            </a:r>
            <a:r>
              <a:rPr lang="en-GB" sz="4800" dirty="0"/>
              <a:t> </a:t>
            </a:r>
            <a:r>
              <a:rPr lang="en-GB" sz="4800" dirty="0" err="1"/>
              <a:t>liệt</a:t>
            </a:r>
            <a:r>
              <a:rPr lang="en-GB" sz="4800" dirty="0"/>
              <a:t>, </a:t>
            </a:r>
            <a:r>
              <a:rPr lang="en-GB" sz="4800" err="1"/>
              <a:t>khiến</a:t>
            </a:r>
            <a:r>
              <a:rPr lang="en-GB" sz="4800"/>
              <a:t> chúng </a:t>
            </a:r>
            <a:r>
              <a:rPr lang="en-GB" sz="4800" dirty="0" err="1"/>
              <a:t>hoang</a:t>
            </a:r>
            <a:r>
              <a:rPr lang="en-GB" sz="4800" dirty="0"/>
              <a:t> </a:t>
            </a:r>
            <a:r>
              <a:rPr lang="en-GB" sz="4800" dirty="0" err="1"/>
              <a:t>mang</a:t>
            </a:r>
            <a:r>
              <a:rPr lang="en-GB" sz="4800" dirty="0"/>
              <a:t> lo </a:t>
            </a:r>
            <a:r>
              <a:rPr lang="en-GB" sz="4800" dirty="0" err="1"/>
              <a:t>sợ</a:t>
            </a:r>
            <a:r>
              <a:rPr lang="en-GB" sz="4800" dirty="0"/>
              <a:t>. </a:t>
            </a:r>
            <a:r>
              <a:rPr lang="en-GB" sz="4800" dirty="0" err="1"/>
              <a:t>Những</a:t>
            </a:r>
            <a:r>
              <a:rPr lang="en-GB" sz="4800" dirty="0"/>
              <a:t> </a:t>
            </a:r>
            <a:r>
              <a:rPr lang="en-GB" sz="4800" err="1"/>
              <a:t>kẻ</a:t>
            </a:r>
            <a:r>
              <a:rPr lang="en-GB" sz="4800"/>
              <a:t> đứng đầu </a:t>
            </a:r>
            <a:r>
              <a:rPr lang="en-GB" sz="4800" dirty="0" err="1"/>
              <a:t>Nhà</a:t>
            </a:r>
            <a:r>
              <a:rPr lang="en-GB" sz="4800" dirty="0"/>
              <a:t> </a:t>
            </a:r>
            <a:r>
              <a:rPr lang="en-GB" sz="4800" dirty="0" err="1"/>
              <a:t>Trắng</a:t>
            </a:r>
            <a:r>
              <a:rPr lang="en-GB" sz="4800" dirty="0"/>
              <a:t>, </a:t>
            </a:r>
            <a:r>
              <a:rPr lang="en-GB" sz="4800" dirty="0" err="1"/>
              <a:t>Lầu</a:t>
            </a:r>
            <a:r>
              <a:rPr lang="en-GB" sz="4800" dirty="0"/>
              <a:t> </a:t>
            </a:r>
            <a:r>
              <a:rPr lang="en-GB" sz="4800" dirty="0" err="1"/>
              <a:t>Năm</a:t>
            </a:r>
            <a:r>
              <a:rPr lang="en-GB" sz="4800" dirty="0"/>
              <a:t> </a:t>
            </a:r>
            <a:r>
              <a:rPr lang="en-GB" sz="4800" dirty="0" err="1"/>
              <a:t>Góc</a:t>
            </a:r>
            <a:r>
              <a:rPr lang="en-GB" sz="4800" dirty="0"/>
              <a:t> </a:t>
            </a:r>
            <a:r>
              <a:rPr lang="en-GB" sz="4800" dirty="0" err="1"/>
              <a:t>và</a:t>
            </a:r>
            <a:r>
              <a:rPr lang="en-GB" sz="4800" dirty="0"/>
              <a:t> </a:t>
            </a:r>
            <a:r>
              <a:rPr lang="en-GB" sz="4800" dirty="0" err="1"/>
              <a:t>cả</a:t>
            </a:r>
            <a:r>
              <a:rPr lang="en-GB" sz="4800" dirty="0"/>
              <a:t> </a:t>
            </a:r>
            <a:r>
              <a:rPr lang="en-GB" sz="4800" dirty="0" err="1"/>
              <a:t>thế</a:t>
            </a:r>
            <a:r>
              <a:rPr lang="en-GB" sz="4800" dirty="0"/>
              <a:t> </a:t>
            </a:r>
            <a:r>
              <a:rPr lang="en-GB" sz="4800" dirty="0" err="1"/>
              <a:t>giới</a:t>
            </a:r>
            <a:r>
              <a:rPr lang="en-GB" sz="4800" dirty="0"/>
              <a:t> </a:t>
            </a:r>
            <a:r>
              <a:rPr lang="en-GB" sz="4800" dirty="0" err="1"/>
              <a:t>phải</a:t>
            </a:r>
            <a:r>
              <a:rPr lang="en-GB" sz="4800" dirty="0"/>
              <a:t> </a:t>
            </a:r>
            <a:r>
              <a:rPr lang="en-GB" sz="4800" dirty="0" err="1"/>
              <a:t>sửng</a:t>
            </a:r>
            <a:r>
              <a:rPr lang="en-GB" sz="4800" dirty="0"/>
              <a:t> </a:t>
            </a:r>
            <a:r>
              <a:rPr lang="en-GB" sz="4800" dirty="0" err="1"/>
              <a:t>sốt</a:t>
            </a:r>
            <a:r>
              <a:rPr lang="en-GB" sz="4800" dirty="0"/>
              <a:t>.</a:t>
            </a:r>
            <a:endParaRPr lang="en-US" sz="4800" dirty="0"/>
          </a:p>
        </p:txBody>
      </p:sp>
      <p:sp>
        <p:nvSpPr>
          <p:cNvPr id="21" name="Rounded Rectangle 20"/>
          <p:cNvSpPr/>
          <p:nvPr/>
        </p:nvSpPr>
        <p:spPr>
          <a:xfrm>
            <a:off x="3564442" y="3913486"/>
            <a:ext cx="14723558" cy="5742563"/>
          </a:xfrm>
          <a:prstGeom prst="roundRect">
            <a:avLst/>
          </a:prstGeom>
          <a:noFill/>
          <a:ln w="762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-38752" y="-1682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78728" flipH="1">
            <a:off x="-2914350" y="4397734"/>
            <a:ext cx="7296562" cy="913497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975879" y="4262281"/>
            <a:ext cx="14169121" cy="6067326"/>
            <a:chOff x="0" y="0"/>
            <a:chExt cx="6005862" cy="611836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6020193" cy="6150414"/>
            </a:xfrm>
            <a:custGeom>
              <a:avLst/>
              <a:gdLst/>
              <a:ahLst/>
              <a:cxnLst/>
              <a:rect l="l" t="t" r="r" b="b"/>
              <a:pathLst>
                <a:path w="6020193" h="6150414">
                  <a:moveTo>
                    <a:pt x="63030" y="5556860"/>
                  </a:moveTo>
                  <a:cubicBezTo>
                    <a:pt x="63030" y="5556860"/>
                    <a:pt x="0" y="531029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27119" y="6965"/>
                  </a:cubicBezTo>
                  <a:lnTo>
                    <a:pt x="5127121" y="6965"/>
                  </a:lnTo>
                  <a:cubicBezTo>
                    <a:pt x="5343868" y="16819"/>
                    <a:pt x="5548183" y="36481"/>
                    <a:pt x="5682371" y="101690"/>
                  </a:cubicBezTo>
                  <a:cubicBezTo>
                    <a:pt x="5938417" y="226120"/>
                    <a:pt x="6020192" y="459160"/>
                    <a:pt x="6014705" y="704684"/>
                  </a:cubicBezTo>
                  <a:cubicBezTo>
                    <a:pt x="6014705" y="704684"/>
                    <a:pt x="5971417" y="1013073"/>
                    <a:pt x="5978850" y="1248607"/>
                  </a:cubicBezTo>
                  <a:cubicBezTo>
                    <a:pt x="5985973" y="5298662"/>
                    <a:pt x="5993130" y="5494265"/>
                    <a:pt x="5993130" y="5494265"/>
                  </a:cubicBezTo>
                  <a:cubicBezTo>
                    <a:pt x="5976448" y="5709997"/>
                    <a:pt x="5861804" y="5920609"/>
                    <a:pt x="5664935" y="6032233"/>
                  </a:cubicBezTo>
                  <a:cubicBezTo>
                    <a:pt x="5514584" y="6117482"/>
                    <a:pt x="5316553" y="6132579"/>
                    <a:pt x="4222052" y="6121838"/>
                  </a:cubicBezTo>
                  <a:lnTo>
                    <a:pt x="4221997" y="6121838"/>
                  </a:lnTo>
                  <a:cubicBezTo>
                    <a:pt x="645952" y="6116561"/>
                    <a:pt x="384604" y="6150414"/>
                    <a:pt x="254278" y="6041256"/>
                  </a:cubicBezTo>
                  <a:cubicBezTo>
                    <a:pt x="145767" y="5950371"/>
                    <a:pt x="81795" y="5757059"/>
                    <a:pt x="63030" y="5556860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057400" y="1270809"/>
            <a:ext cx="14594335" cy="2501091"/>
            <a:chOff x="0" y="0"/>
            <a:chExt cx="7128939" cy="7406102"/>
          </a:xfrm>
        </p:grpSpPr>
        <p:sp>
          <p:nvSpPr>
            <p:cNvPr id="8" name="Freeform 8"/>
            <p:cNvSpPr/>
            <p:nvPr/>
          </p:nvSpPr>
          <p:spPr>
            <a:xfrm>
              <a:off x="-9098" y="-6509"/>
              <a:ext cx="7143270" cy="7438156"/>
            </a:xfrm>
            <a:custGeom>
              <a:avLst/>
              <a:gdLst/>
              <a:ahLst/>
              <a:cxnLst/>
              <a:rect l="l" t="t" r="r" b="b"/>
              <a:pathLst>
                <a:path w="7143270" h="7438156">
                  <a:moveTo>
                    <a:pt x="63030" y="6844602"/>
                  </a:moveTo>
                  <a:cubicBezTo>
                    <a:pt x="63030" y="6844602"/>
                    <a:pt x="0" y="659803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250197" y="6965"/>
                  </a:cubicBezTo>
                  <a:lnTo>
                    <a:pt x="6250198" y="6965"/>
                  </a:lnTo>
                  <a:cubicBezTo>
                    <a:pt x="6466945" y="16819"/>
                    <a:pt x="6671260" y="36481"/>
                    <a:pt x="6805448" y="101690"/>
                  </a:cubicBezTo>
                  <a:cubicBezTo>
                    <a:pt x="7061494" y="226120"/>
                    <a:pt x="7143270" y="459160"/>
                    <a:pt x="7137781" y="704684"/>
                  </a:cubicBezTo>
                  <a:cubicBezTo>
                    <a:pt x="7137781" y="704684"/>
                    <a:pt x="7094493" y="1013073"/>
                    <a:pt x="7101927" y="1248607"/>
                  </a:cubicBezTo>
                  <a:cubicBezTo>
                    <a:pt x="7109051" y="6586403"/>
                    <a:pt x="7116207" y="6782006"/>
                    <a:pt x="7116207" y="6782006"/>
                  </a:cubicBezTo>
                  <a:cubicBezTo>
                    <a:pt x="7099526" y="6997739"/>
                    <a:pt x="6984882" y="7208351"/>
                    <a:pt x="6788012" y="7319975"/>
                  </a:cubicBezTo>
                  <a:cubicBezTo>
                    <a:pt x="6637661" y="7405223"/>
                    <a:pt x="6439630" y="7420321"/>
                    <a:pt x="5116471" y="7409580"/>
                  </a:cubicBezTo>
                  <a:lnTo>
                    <a:pt x="5116402" y="7409580"/>
                  </a:lnTo>
                  <a:cubicBezTo>
                    <a:pt x="645952" y="7404302"/>
                    <a:pt x="384604" y="7438156"/>
                    <a:pt x="254278" y="7328998"/>
                  </a:cubicBezTo>
                  <a:cubicBezTo>
                    <a:pt x="145767" y="7238113"/>
                    <a:pt x="81795" y="7044801"/>
                    <a:pt x="63030" y="6844602"/>
                  </a:cubicBezTo>
                  <a:close/>
                </a:path>
              </a:pathLst>
            </a:custGeom>
            <a:solidFill>
              <a:srgbClr val="FFD98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0892">
            <a:off x="1364924" y="713536"/>
            <a:ext cx="611687" cy="5872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670810" y="1441740"/>
            <a:ext cx="10868876" cy="2165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ý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5400" b="1" dirty="0">
                <a:latin typeface="+mj-lt"/>
                <a:cs typeface="Times New Roman" panose="02020603050405020304" pitchFamily="18" charset="0"/>
              </a:rPr>
              <a:t> 1968?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0849" flipH="1">
            <a:off x="12743253" y="-974679"/>
            <a:ext cx="6297460" cy="40067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06741" y="4943575"/>
            <a:ext cx="1289827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ngoặt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kháng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chống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cứu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gây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địch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nhiều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hại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thắng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quân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dân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ta. </a:t>
            </a:r>
          </a:p>
          <a:p>
            <a:pPr marL="571500" indent="-571500">
              <a:lnSpc>
                <a:spcPct val="130000"/>
              </a:lnSpc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Mĩ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buộc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phải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thừa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thất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bước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chấp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nhận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đàm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phán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tại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Pa-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ri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dứt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chiến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tranh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Times New Roman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27822209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123" b="5110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233687" y="1220776"/>
            <a:ext cx="13839175" cy="3517298"/>
            <a:chOff x="0" y="0"/>
            <a:chExt cx="5243316" cy="2996937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5257647" cy="3028991"/>
            </a:xfrm>
            <a:custGeom>
              <a:avLst/>
              <a:gdLst/>
              <a:ahLst/>
              <a:cxnLst/>
              <a:rect l="l" t="t" r="r" b="b"/>
              <a:pathLst>
                <a:path w="5257647" h="3028991">
                  <a:moveTo>
                    <a:pt x="63030" y="2435437"/>
                  </a:moveTo>
                  <a:cubicBezTo>
                    <a:pt x="63030" y="2435437"/>
                    <a:pt x="0" y="2188873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64573" y="6965"/>
                  </a:cubicBezTo>
                  <a:lnTo>
                    <a:pt x="4364574" y="6965"/>
                  </a:lnTo>
                  <a:cubicBezTo>
                    <a:pt x="4581322" y="16819"/>
                    <a:pt x="4785637" y="36481"/>
                    <a:pt x="4919825" y="101690"/>
                  </a:cubicBezTo>
                  <a:cubicBezTo>
                    <a:pt x="5175871" y="226120"/>
                    <a:pt x="5257646" y="459160"/>
                    <a:pt x="5252159" y="704684"/>
                  </a:cubicBezTo>
                  <a:cubicBezTo>
                    <a:pt x="5252159" y="704684"/>
                    <a:pt x="5208871" y="1013073"/>
                    <a:pt x="5216304" y="1248607"/>
                  </a:cubicBezTo>
                  <a:cubicBezTo>
                    <a:pt x="5223427" y="2177239"/>
                    <a:pt x="5230584" y="2372842"/>
                    <a:pt x="5230584" y="2372842"/>
                  </a:cubicBezTo>
                  <a:cubicBezTo>
                    <a:pt x="5213902" y="2588574"/>
                    <a:pt x="5099258" y="2799186"/>
                    <a:pt x="4902389" y="2910810"/>
                  </a:cubicBezTo>
                  <a:cubicBezTo>
                    <a:pt x="4752038" y="2996059"/>
                    <a:pt x="4554006" y="3011157"/>
                    <a:pt x="3614761" y="3000415"/>
                  </a:cubicBezTo>
                  <a:lnTo>
                    <a:pt x="3614716" y="3000415"/>
                  </a:lnTo>
                  <a:cubicBezTo>
                    <a:pt x="645952" y="2995138"/>
                    <a:pt x="384604" y="3028991"/>
                    <a:pt x="254278" y="2919833"/>
                  </a:cubicBezTo>
                  <a:cubicBezTo>
                    <a:pt x="145767" y="2828948"/>
                    <a:pt x="81795" y="2635637"/>
                    <a:pt x="63030" y="2435437"/>
                  </a:cubicBezTo>
                  <a:close/>
                </a:path>
              </a:pathLst>
            </a:custGeom>
            <a:solidFill>
              <a:srgbClr val="75441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95831" flipH="1">
            <a:off x="14050636" y="3195897"/>
            <a:ext cx="7296562" cy="913497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1407381" y="5607833"/>
            <a:ext cx="15473237" cy="4357982"/>
            <a:chOff x="0" y="0"/>
            <a:chExt cx="7389607" cy="6235948"/>
          </a:xfrm>
        </p:grpSpPr>
        <p:sp>
          <p:nvSpPr>
            <p:cNvPr id="18" name="Freeform 18"/>
            <p:cNvSpPr/>
            <p:nvPr/>
          </p:nvSpPr>
          <p:spPr>
            <a:xfrm>
              <a:off x="-9098" y="-6509"/>
              <a:ext cx="7403938" cy="6268002"/>
            </a:xfrm>
            <a:custGeom>
              <a:avLst/>
              <a:gdLst/>
              <a:ahLst/>
              <a:cxnLst/>
              <a:rect l="l" t="t" r="r" b="b"/>
              <a:pathLst>
                <a:path w="7403938" h="6268002">
                  <a:moveTo>
                    <a:pt x="63030" y="5674448"/>
                  </a:moveTo>
                  <a:cubicBezTo>
                    <a:pt x="63030" y="5674448"/>
                    <a:pt x="0" y="542788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510865" y="6965"/>
                  </a:cubicBezTo>
                  <a:lnTo>
                    <a:pt x="6510866" y="6965"/>
                  </a:lnTo>
                  <a:cubicBezTo>
                    <a:pt x="6727613" y="16819"/>
                    <a:pt x="6931928" y="36481"/>
                    <a:pt x="7066116" y="101690"/>
                  </a:cubicBezTo>
                  <a:cubicBezTo>
                    <a:pt x="7322162" y="226120"/>
                    <a:pt x="7403937" y="459160"/>
                    <a:pt x="7398450" y="704684"/>
                  </a:cubicBezTo>
                  <a:cubicBezTo>
                    <a:pt x="7398450" y="704684"/>
                    <a:pt x="7355162" y="1013073"/>
                    <a:pt x="7362595" y="1248607"/>
                  </a:cubicBezTo>
                  <a:cubicBezTo>
                    <a:pt x="7369718" y="5416250"/>
                    <a:pt x="7376875" y="5611853"/>
                    <a:pt x="7376875" y="5611853"/>
                  </a:cubicBezTo>
                  <a:cubicBezTo>
                    <a:pt x="7360193" y="5827585"/>
                    <a:pt x="7245549" y="6038197"/>
                    <a:pt x="7048681" y="6149821"/>
                  </a:cubicBezTo>
                  <a:cubicBezTo>
                    <a:pt x="6898329" y="6235070"/>
                    <a:pt x="6700298" y="6250167"/>
                    <a:pt x="5324067" y="6239425"/>
                  </a:cubicBezTo>
                  <a:lnTo>
                    <a:pt x="5323995" y="6239425"/>
                  </a:lnTo>
                  <a:cubicBezTo>
                    <a:pt x="645952" y="6234149"/>
                    <a:pt x="384604" y="6268002"/>
                    <a:pt x="254278" y="6158844"/>
                  </a:cubicBezTo>
                  <a:cubicBezTo>
                    <a:pt x="145767" y="6067959"/>
                    <a:pt x="81795" y="5874647"/>
                    <a:pt x="63030" y="567444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22" name="Rectangle 21"/>
          <p:cNvSpPr/>
          <p:nvPr/>
        </p:nvSpPr>
        <p:spPr>
          <a:xfrm>
            <a:off x="4499354" y="1548264"/>
            <a:ext cx="130329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b="1" dirty="0" err="1">
                <a:solidFill>
                  <a:srgbClr val="FCE5A5"/>
                </a:solidFill>
              </a:rPr>
              <a:t>Tết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Mậu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Thân</a:t>
            </a:r>
            <a:r>
              <a:rPr lang="en-GB" sz="6000" b="1" dirty="0">
                <a:solidFill>
                  <a:srgbClr val="FCE5A5"/>
                </a:solidFill>
              </a:rPr>
              <a:t> 1968 </a:t>
            </a:r>
            <a:r>
              <a:rPr lang="en-GB" sz="6000" b="1" dirty="0" err="1">
                <a:solidFill>
                  <a:srgbClr val="FCE5A5"/>
                </a:solidFill>
              </a:rPr>
              <a:t>quân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dân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miền</a:t>
            </a:r>
            <a:r>
              <a:rPr lang="en-GB" sz="6000" b="1" dirty="0">
                <a:solidFill>
                  <a:srgbClr val="FCE5A5"/>
                </a:solidFill>
              </a:rPr>
              <a:t> Nam </a:t>
            </a:r>
            <a:r>
              <a:rPr lang="en-GB" sz="6000" b="1" dirty="0" err="1">
                <a:solidFill>
                  <a:srgbClr val="FCE5A5"/>
                </a:solidFill>
              </a:rPr>
              <a:t>đã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làm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gì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khiến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Mĩ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và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chính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quyền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Sài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Gòn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hoang</a:t>
            </a:r>
            <a:r>
              <a:rPr lang="en-GB" sz="6000" b="1" dirty="0">
                <a:solidFill>
                  <a:srgbClr val="FCE5A5"/>
                </a:solidFill>
              </a:rPr>
              <a:t> </a:t>
            </a:r>
            <a:r>
              <a:rPr lang="en-GB" sz="6000" b="1" dirty="0" err="1">
                <a:solidFill>
                  <a:srgbClr val="FCE5A5"/>
                </a:solidFill>
              </a:rPr>
              <a:t>mang</a:t>
            </a:r>
            <a:r>
              <a:rPr lang="en-GB" sz="6000" b="1" dirty="0">
                <a:solidFill>
                  <a:srgbClr val="FCE5A5"/>
                </a:solidFill>
              </a:rPr>
              <a:t> lo </a:t>
            </a:r>
            <a:r>
              <a:rPr lang="en-GB" sz="6000" b="1" dirty="0" err="1">
                <a:solidFill>
                  <a:srgbClr val="FCE5A5"/>
                </a:solidFill>
              </a:rPr>
              <a:t>sợ</a:t>
            </a:r>
            <a:r>
              <a:rPr lang="en-GB" sz="6000" b="1" dirty="0">
                <a:solidFill>
                  <a:srgbClr val="FCE5A5"/>
                </a:solidFill>
              </a:rPr>
              <a:t>?</a:t>
            </a:r>
            <a:endParaRPr lang="en-US" sz="6000" b="1" dirty="0">
              <a:solidFill>
                <a:srgbClr val="FCE5A5"/>
              </a:solidFill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297351" flipH="1">
            <a:off x="-3146336" y="4643328"/>
            <a:ext cx="6297460" cy="4006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0629">
            <a:off x="-198557" y="1390207"/>
            <a:ext cx="4655511" cy="484949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13109" y="6587750"/>
            <a:ext cx="136536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loạt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36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5240243" y="952500"/>
            <a:ext cx="7930346" cy="251688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262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0800" y="2765376"/>
            <a:ext cx="13581057" cy="67078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Tết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Mậu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1968,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Nam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loạt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Tổng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tiến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công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nổi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khắp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</a:p>
          <a:p>
            <a:pPr eaLnBrk="1" hangingPunct="1"/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thị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xã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,…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cho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Mĩ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quân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đội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Sài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Gòn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thiệt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hại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nặng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nề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hoang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mang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 lo </a:t>
            </a:r>
            <a:r>
              <a:rPr lang="en-US" altLang="en-US" sz="4400" b="1" dirty="0" err="1">
                <a:latin typeface="+mj-lt"/>
                <a:cs typeface="Times New Roman" panose="02020603050405020304" pitchFamily="18" charset="0"/>
              </a:rPr>
              <a:t>sợ</a:t>
            </a:r>
            <a:r>
              <a:rPr lang="en-US" altLang="en-US" sz="4400" b="1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35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6667500"/>
            <a:ext cx="3411543" cy="4114800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743200" y="2171700"/>
            <a:ext cx="13581057" cy="5260080"/>
          </a:xfrm>
          <a:prstGeom prst="horizontalScroll">
            <a:avLst>
              <a:gd name="adj" fmla="val 16620"/>
            </a:avLst>
          </a:prstGeom>
          <a:solidFill>
            <a:srgbClr val="FFD985"/>
          </a:solidFill>
          <a:ln w="28575">
            <a:solidFill>
              <a:srgbClr val="FFD985"/>
            </a:solidFill>
            <a:round/>
            <a:headEnd/>
            <a:tailEnd/>
          </a:ln>
        </p:spPr>
        <p:txBody>
          <a:bodyPr wrap="none" anchor="ctr"/>
          <a:lstStyle>
            <a:lvl1pPr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7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 eaLnBrk="1" hangingPunct="1">
              <a:buFontTx/>
              <a:buChar char="-"/>
            </a:pPr>
            <a:r>
              <a:rPr lang="en-US" altLang="en-US" sz="4400" b="1">
                <a:latin typeface="+mj-lt"/>
                <a:cs typeface="Times New Roman" panose="02020603050405020304" pitchFamily="18" charset="0"/>
              </a:rPr>
              <a:t>Xem lại nội dung bài và học thuộc ghi nhớ.</a:t>
            </a:r>
          </a:p>
          <a:p>
            <a:pPr marL="571500" indent="-571500" eaLnBrk="1" hangingPunct="1">
              <a:buFontTx/>
              <a:buChar char="-"/>
            </a:pPr>
            <a:r>
              <a:rPr lang="en-US" altLang="en-US" sz="4400" b="1">
                <a:latin typeface="+mj-lt"/>
                <a:cs typeface="Times New Roman" panose="02020603050405020304" pitchFamily="18" charset="0"/>
              </a:rPr>
              <a:t>Chuẩn bị bài sau: Chiến thắng “Điện Biên Phủ </a:t>
            </a:r>
          </a:p>
          <a:p>
            <a:pPr eaLnBrk="1" hangingPunct="1"/>
            <a:r>
              <a:rPr lang="en-US" altLang="en-US" sz="4400" b="1">
                <a:latin typeface="+mj-lt"/>
                <a:cs typeface="Times New Roman" panose="02020603050405020304" pitchFamily="18" charset="0"/>
              </a:rPr>
              <a:t>trên không”</a:t>
            </a:r>
            <a:endParaRPr lang="en-US" altLang="en-US" sz="4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B8D3F-EBCF-4E1B-BDC9-F59AAEB0CF9B}"/>
              </a:ext>
            </a:extLst>
          </p:cNvPr>
          <p:cNvSpPr txBox="1"/>
          <p:nvPr/>
        </p:nvSpPr>
        <p:spPr>
          <a:xfrm>
            <a:off x="4267200" y="952500"/>
            <a:ext cx="94090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ĐỊNH HƯỚNG HỌC TẬP TIẾP THEO</a:t>
            </a:r>
            <a:endParaRPr lang="en-US" sz="4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157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82736" y="3320912"/>
            <a:ext cx="5731336" cy="69279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56977" flipH="1">
            <a:off x="1680601" y="1089517"/>
            <a:ext cx="2305987" cy="23750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22737" y="1399894"/>
            <a:ext cx="1082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rgbClr val="C00000"/>
                </a:solidFill>
              </a:rPr>
              <a:t>Đường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Trường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Sơn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được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mở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vào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ngày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tháng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năm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dirty="0" err="1">
                <a:solidFill>
                  <a:srgbClr val="C00000"/>
                </a:solidFill>
              </a:rPr>
              <a:t>nào</a:t>
            </a:r>
            <a:r>
              <a:rPr lang="en-GB" sz="5400" b="1" dirty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5616341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75788" y="3682320"/>
            <a:ext cx="8229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19/05/1890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19/05/1959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19/04/1975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en-GB" sz="4800" dirty="0"/>
              <a:t>     19/04/1945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935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4452" y="721620"/>
            <a:ext cx="16721928" cy="8751636"/>
            <a:chOff x="0" y="0"/>
            <a:chExt cx="5656553" cy="29604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56553" cy="2960430"/>
            </a:xfrm>
            <a:custGeom>
              <a:avLst/>
              <a:gdLst/>
              <a:ahLst/>
              <a:cxnLst/>
              <a:rect l="l" t="t" r="r" b="b"/>
              <a:pathLst>
                <a:path w="5656553" h="2960430">
                  <a:moveTo>
                    <a:pt x="0" y="0"/>
                  </a:moveTo>
                  <a:lnTo>
                    <a:pt x="5656553" y="0"/>
                  </a:lnTo>
                  <a:lnTo>
                    <a:pt x="5656553" y="2960430"/>
                  </a:lnTo>
                  <a:lnTo>
                    <a:pt x="0" y="2960430"/>
                  </a:lnTo>
                  <a:close/>
                </a:path>
              </a:pathLst>
            </a:custGeom>
            <a:solidFill>
              <a:srgbClr val="F6EABE"/>
            </a:solidFill>
          </p:spPr>
        </p:sp>
      </p:grpSp>
      <p:sp>
        <p:nvSpPr>
          <p:cNvPr id="8" name="Oval 7"/>
          <p:cNvSpPr/>
          <p:nvPr/>
        </p:nvSpPr>
        <p:spPr>
          <a:xfrm>
            <a:off x="3581400" y="6667500"/>
            <a:ext cx="1191602" cy="1066800"/>
          </a:xfrm>
          <a:prstGeom prst="ellipse">
            <a:avLst/>
          </a:prstGeom>
          <a:solidFill>
            <a:srgbClr val="F1B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03886" y="5474147"/>
            <a:ext cx="4096676" cy="5074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2790" y="2095500"/>
            <a:ext cx="131854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C00000"/>
                </a:solidFill>
              </a:rPr>
              <a:t>Đường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Trường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Sơn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có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tên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gọi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khác</a:t>
            </a:r>
            <a:r>
              <a:rPr lang="en-GB" sz="6000" b="1" dirty="0">
                <a:solidFill>
                  <a:srgbClr val="C00000"/>
                </a:solidFill>
              </a:rPr>
              <a:t> </a:t>
            </a:r>
            <a:r>
              <a:rPr lang="en-GB" sz="6000" b="1" dirty="0" err="1">
                <a:solidFill>
                  <a:srgbClr val="C00000"/>
                </a:solidFill>
              </a:rPr>
              <a:t>là</a:t>
            </a:r>
            <a:r>
              <a:rPr lang="en-GB" sz="6000" b="1" dirty="0">
                <a:solidFill>
                  <a:srgbClr val="C00000"/>
                </a:solidFill>
              </a:rPr>
              <a:t> ?</a:t>
            </a:r>
            <a:endParaRPr lang="en-US" sz="60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3632410"/>
            <a:ext cx="11811000" cy="531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Trường</a:t>
            </a:r>
            <a:r>
              <a:rPr lang="en-GB" sz="4400" dirty="0"/>
              <a:t> </a:t>
            </a:r>
            <a:r>
              <a:rPr lang="en-GB" sz="4400" dirty="0" err="1"/>
              <a:t>Sơn</a:t>
            </a:r>
            <a:r>
              <a:rPr lang="en-GB" sz="4400" dirty="0"/>
              <a:t> </a:t>
            </a:r>
            <a:r>
              <a:rPr lang="en-GB" sz="4400" dirty="0" err="1"/>
              <a:t>trên</a:t>
            </a:r>
            <a:r>
              <a:rPr lang="en-GB" sz="4400" dirty="0"/>
              <a:t> </a:t>
            </a:r>
            <a:r>
              <a:rPr lang="en-GB" sz="4400" dirty="0" err="1"/>
              <a:t>biển</a:t>
            </a:r>
            <a:endParaRPr lang="en-GB" sz="4400" dirty="0"/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Tuyến</a:t>
            </a:r>
            <a:r>
              <a:rPr lang="en-GB" sz="4400" dirty="0"/>
              <a:t> </a:t>
            </a: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Bắc</a:t>
            </a:r>
            <a:r>
              <a:rPr lang="en-GB" sz="4400" dirty="0"/>
              <a:t> Nam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Hồ</a:t>
            </a:r>
            <a:r>
              <a:rPr lang="en-GB" sz="4400" dirty="0"/>
              <a:t> </a:t>
            </a:r>
            <a:r>
              <a:rPr lang="en-GB" sz="4400" dirty="0" err="1"/>
              <a:t>Chí</a:t>
            </a:r>
            <a:r>
              <a:rPr lang="en-GB" sz="4400" dirty="0"/>
              <a:t> Minh</a:t>
            </a:r>
          </a:p>
          <a:p>
            <a:pPr marL="742950" indent="-742950">
              <a:lnSpc>
                <a:spcPct val="200000"/>
              </a:lnSpc>
              <a:buAutoNum type="alphaUcPeriod"/>
            </a:pPr>
            <a:r>
              <a:rPr lang="en-GB" sz="4400" dirty="0" err="1"/>
              <a:t>Đường</a:t>
            </a:r>
            <a:r>
              <a:rPr lang="en-GB" sz="4400" dirty="0"/>
              <a:t> </a:t>
            </a:r>
            <a:r>
              <a:rPr lang="en-GB" sz="4400" dirty="0" err="1"/>
              <a:t>Điện</a:t>
            </a:r>
            <a:r>
              <a:rPr lang="en-GB" sz="4400" dirty="0"/>
              <a:t> </a:t>
            </a:r>
            <a:r>
              <a:rPr lang="en-GB" sz="4400" dirty="0" err="1"/>
              <a:t>Biên</a:t>
            </a:r>
            <a:r>
              <a:rPr lang="en-GB" sz="4400" dirty="0"/>
              <a:t> </a:t>
            </a:r>
            <a:r>
              <a:rPr lang="en-GB" sz="4400" dirty="0" err="1"/>
              <a:t>Phủ</a:t>
            </a:r>
            <a:endParaRPr lang="en-US" sz="4400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19971">
            <a:off x="14820745" y="-555666"/>
            <a:ext cx="4368996" cy="41148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84084" y="7415856"/>
            <a:ext cx="390391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987145" flipH="1" flipV="1">
            <a:off x="-2993834" y="-167266"/>
            <a:ext cx="5987668" cy="74962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13256">
            <a:off x="1342942" y="3406136"/>
            <a:ext cx="5414806" cy="55666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13256">
            <a:off x="6484222" y="3406136"/>
            <a:ext cx="5414806" cy="556662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648124">
            <a:off x="13221033" y="6858660"/>
            <a:ext cx="646726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13256">
            <a:off x="11644552" y="3377561"/>
            <a:ext cx="5414806" cy="5566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11744319" y="2779360"/>
            <a:ext cx="611687" cy="58721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692984" y="1358045"/>
            <a:ext cx="13165319" cy="98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0"/>
              </a:lnSpc>
            </a:pPr>
            <a:r>
              <a:rPr lang="en-US" sz="9600" b="1" spc="-77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YÊU CẦU CẦN ĐẠT</a:t>
            </a:r>
            <a:endParaRPr lang="en-US" sz="9600" b="1" spc="-77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1332574">
            <a:off x="1789842" y="5160986"/>
            <a:ext cx="43591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Nêu diễn biến cuộc Tổng tiến công và nổi dậy Tết Mậu Thân 1968.</a:t>
            </a:r>
          </a:p>
        </p:txBody>
      </p:sp>
      <p:sp>
        <p:nvSpPr>
          <p:cNvPr id="15" name="Rectangle 14"/>
          <p:cNvSpPr/>
          <p:nvPr/>
        </p:nvSpPr>
        <p:spPr>
          <a:xfrm rot="21407810">
            <a:off x="6836850" y="5335827"/>
            <a:ext cx="47095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Kết quả, ý nghĩa cuộc Tổng tiến công và nổi dậy Tết Mậu Thân 1968.</a:t>
            </a:r>
          </a:p>
        </p:txBody>
      </p:sp>
      <p:sp>
        <p:nvSpPr>
          <p:cNvPr id="16" name="Rectangle 15"/>
          <p:cNvSpPr/>
          <p:nvPr/>
        </p:nvSpPr>
        <p:spPr>
          <a:xfrm rot="21348072">
            <a:off x="12070135" y="5067066"/>
            <a:ext cx="4633202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20000"/>
              </a:lnSpc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Có ý thức học tập và rèn luyện tốt để góp phần xây dựng và bảo vệ quê hương đất nước.</a:t>
            </a:r>
          </a:p>
        </p:txBody>
      </p:sp>
      <p:sp>
        <p:nvSpPr>
          <p:cNvPr id="157" name="椭圆 31"/>
          <p:cNvSpPr/>
          <p:nvPr/>
        </p:nvSpPr>
        <p:spPr>
          <a:xfrm rot="18406232">
            <a:off x="2871546" y="415124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A5CDB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grpSp>
        <p:nvGrpSpPr>
          <p:cNvPr id="130" name="chenying0907 5"/>
          <p:cNvGrpSpPr/>
          <p:nvPr/>
        </p:nvGrpSpPr>
        <p:grpSpPr>
          <a:xfrm rot="19481840">
            <a:off x="5331062" y="10085908"/>
            <a:ext cx="972645" cy="982744"/>
            <a:chOff x="4572039" y="2317937"/>
            <a:chExt cx="1451315" cy="1465933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31" name="椭圆 31"/>
            <p:cNvSpPr/>
            <p:nvPr/>
          </p:nvSpPr>
          <p:spPr>
            <a:xfrm rot="15654318">
              <a:off x="4564730" y="2325246"/>
              <a:ext cx="1465933" cy="145131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rgbClr val="F3D421"/>
            </a:solidFill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grpSp>
          <p:nvGrpSpPr>
            <p:cNvPr id="132" name="chenying0907 279"/>
            <p:cNvGrpSpPr/>
            <p:nvPr/>
          </p:nvGrpSpPr>
          <p:grpSpPr>
            <a:xfrm>
              <a:off x="4928436" y="2645937"/>
              <a:ext cx="774866" cy="794236"/>
              <a:chOff x="3282950" y="1154113"/>
              <a:chExt cx="698501" cy="715963"/>
            </a:xfrm>
            <a:grpFill/>
          </p:grpSpPr>
          <p:sp>
            <p:nvSpPr>
              <p:cNvPr id="133" name="chenying0907 905"/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4" name="chenying0907 906"/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5" name="chenying0907 907"/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6" name="chenying0907 908"/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7" name="chenying0907 909"/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8" name="chenying0907 910"/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39" name="chenying0907 911"/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0" name="chenying0907 912"/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1" name="chenying0907 913"/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2" name="chenying0907 914"/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3" name="chenying0907 915"/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4" name="chenying0907 916"/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5" name="chenying0907 917"/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6" name="chenying0907 918"/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7" name="chenying0907 919"/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8" name="chenying0907 920"/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9" name="chenying0907 921"/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0" name="chenying0907 922"/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1" name="chenying0907 923"/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2" name="chenying0907 924"/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3" name="chenying0907 925"/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4" name="chenying0907 926"/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5" name="chenying0907 927"/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defTabSz="1218804"/>
                <a:endParaRPr lang="zh-CN" altLang="en-US" sz="2399" dirty="0">
                  <a:solidFill>
                    <a:srgbClr val="605448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158" name="椭圆 31"/>
          <p:cNvSpPr/>
          <p:nvPr/>
        </p:nvSpPr>
        <p:spPr>
          <a:xfrm rot="18406232">
            <a:off x="8367869" y="4224680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BEB8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59" name="椭圆 31"/>
          <p:cNvSpPr/>
          <p:nvPr/>
        </p:nvSpPr>
        <p:spPr>
          <a:xfrm rot="18406232">
            <a:off x="13628582" y="4025113"/>
            <a:ext cx="912378" cy="90300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321" y="connsiteY0-322"/>
              </a:cxn>
              <a:cxn ang="0">
                <a:pos x="connsiteX1-323" y="connsiteY1-324"/>
              </a:cxn>
              <a:cxn ang="0">
                <a:pos x="connsiteX2-325" y="connsiteY2-326"/>
              </a:cxn>
              <a:cxn ang="0">
                <a:pos x="connsiteX3-327" y="connsiteY3-328"/>
              </a:cxn>
              <a:cxn ang="0">
                <a:pos x="connsiteX4-329" y="connsiteY4-330"/>
              </a:cxn>
              <a:cxn ang="0">
                <a:pos x="connsiteX5-331" y="connsiteY5-33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rgbClr val="F3D421"/>
          </a:solidFill>
          <a:ln w="25400" cap="rnd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<a:noAutofit/>
          </a:bodyPr>
          <a:lstStyle/>
          <a:p>
            <a:pPr algn="ctr" defTabSz="1218804"/>
            <a:endParaRPr lang="zh-CN" altLang="en-US" sz="2399">
              <a:solidFill>
                <a:srgbClr val="605448"/>
              </a:solidFill>
              <a:cs typeface="+mn-ea"/>
              <a:sym typeface="+mn-lt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043613" y="412271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1</a:t>
            </a:r>
            <a:endParaRPr lang="en-US" sz="6000" dirty="0"/>
          </a:p>
        </p:txBody>
      </p:sp>
      <p:sp>
        <p:nvSpPr>
          <p:cNvPr id="161" name="TextBox 160"/>
          <p:cNvSpPr txBox="1"/>
          <p:nvPr/>
        </p:nvSpPr>
        <p:spPr>
          <a:xfrm>
            <a:off x="8512095" y="4175031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2</a:t>
            </a:r>
            <a:endParaRPr lang="en-US" sz="6000" dirty="0"/>
          </a:p>
        </p:txBody>
      </p:sp>
      <p:sp>
        <p:nvSpPr>
          <p:cNvPr id="162" name="TextBox 161"/>
          <p:cNvSpPr txBox="1"/>
          <p:nvPr/>
        </p:nvSpPr>
        <p:spPr>
          <a:xfrm>
            <a:off x="13767395" y="3983449"/>
            <a:ext cx="6347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/>
              <a:t>3</a:t>
            </a:r>
            <a:endParaRPr lang="en-US" sz="6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57" grpId="0" animBg="1"/>
      <p:bldP spid="158" grpId="0" animBg="1"/>
      <p:bldP spid="159" grpId="0" animBg="1"/>
      <p:bldP spid="160" grpId="0"/>
      <p:bldP spid="161" grpId="0"/>
      <p:bldP spid="1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1734" b="8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250649">
            <a:off x="14965406" y="-252472"/>
            <a:ext cx="64672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94496" y="7427457"/>
            <a:ext cx="4704041" cy="473958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987145" flipH="1">
            <a:off x="-1283137" y="-2228837"/>
            <a:ext cx="5203915" cy="651507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347083" y="1804928"/>
            <a:ext cx="10543181" cy="6193104"/>
            <a:chOff x="0" y="0"/>
            <a:chExt cx="3773388" cy="2216503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3787719" cy="2248556"/>
            </a:xfrm>
            <a:custGeom>
              <a:avLst/>
              <a:gdLst/>
              <a:ahLst/>
              <a:cxnLst/>
              <a:rect l="l" t="t" r="r" b="b"/>
              <a:pathLst>
                <a:path w="3787719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2894646" y="6965"/>
                  </a:cubicBezTo>
                  <a:lnTo>
                    <a:pt x="2894647" y="6965"/>
                  </a:lnTo>
                  <a:cubicBezTo>
                    <a:pt x="3111394" y="16819"/>
                    <a:pt x="3315709" y="36481"/>
                    <a:pt x="3449898" y="101690"/>
                  </a:cubicBezTo>
                  <a:cubicBezTo>
                    <a:pt x="3705944" y="226120"/>
                    <a:pt x="3787719" y="459160"/>
                    <a:pt x="3782231" y="704684"/>
                  </a:cubicBezTo>
                  <a:cubicBezTo>
                    <a:pt x="3782231" y="704684"/>
                    <a:pt x="3738943" y="1013073"/>
                    <a:pt x="3746376" y="1248607"/>
                  </a:cubicBezTo>
                  <a:cubicBezTo>
                    <a:pt x="3753500" y="1396804"/>
                    <a:pt x="3760656" y="1592407"/>
                    <a:pt x="3760656" y="1592407"/>
                  </a:cubicBezTo>
                  <a:cubicBezTo>
                    <a:pt x="3743975" y="1808139"/>
                    <a:pt x="3629331" y="2018751"/>
                    <a:pt x="3432462" y="2130375"/>
                  </a:cubicBezTo>
                  <a:cubicBezTo>
                    <a:pt x="3282110" y="2215624"/>
                    <a:pt x="3084079" y="2230722"/>
                    <a:pt x="2444111" y="2219980"/>
                  </a:cubicBezTo>
                  <a:lnTo>
                    <a:pt x="2444084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6AACAF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71620" y="2756187"/>
            <a:ext cx="3000377" cy="76398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856050">
            <a:off x="12472503" y="1403876"/>
            <a:ext cx="835523" cy="802102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1395183" y="1351248"/>
            <a:ext cx="4173048" cy="131796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33370" y="1594729"/>
            <a:ext cx="3932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 1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8425" y="3845592"/>
            <a:ext cx="93171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dirty="0" err="1">
                <a:solidFill>
                  <a:schemeClr val="bg1"/>
                </a:solidFill>
              </a:rPr>
              <a:t>Công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tác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chuẩn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bị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của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hậu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phương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và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tiền</a:t>
            </a:r>
            <a:r>
              <a:rPr lang="en-GB" sz="6600" b="1" dirty="0">
                <a:solidFill>
                  <a:schemeClr val="bg1"/>
                </a:solidFill>
              </a:rPr>
              <a:t> </a:t>
            </a:r>
            <a:r>
              <a:rPr lang="en-GB" sz="6600" b="1" dirty="0" err="1">
                <a:solidFill>
                  <a:schemeClr val="bg1"/>
                </a:solidFill>
              </a:rPr>
              <a:t>tuyến</a:t>
            </a:r>
            <a:r>
              <a:rPr lang="en-GB" sz="6600" b="1" dirty="0">
                <a:solidFill>
                  <a:schemeClr val="bg1"/>
                </a:solidFill>
              </a:rPr>
              <a:t>. 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2532"/>
            <a:ext cx="18288000" cy="10287000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5475666" y="6093154"/>
            <a:ext cx="6944934" cy="3235065"/>
          </a:xfrm>
          <a:prstGeom prst="wedgeRoundRectCallout">
            <a:avLst>
              <a:gd name="adj1" fmla="val 61932"/>
              <a:gd name="adj2" fmla="val -1470"/>
              <a:gd name="adj3" fmla="val 16667"/>
            </a:avLst>
          </a:prstGeom>
          <a:solidFill>
            <a:srgbClr val="FFD985"/>
          </a:solidFill>
          <a:ln w="571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0274">
            <a:off x="14388386" y="-816631"/>
            <a:ext cx="5943245" cy="378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82807" y="5390044"/>
            <a:ext cx="3873649" cy="39029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1544">
            <a:off x="11826355" y="5374088"/>
            <a:ext cx="6745352" cy="5016089"/>
          </a:xfrm>
          <a:prstGeom prst="rect">
            <a:avLst/>
          </a:prstGeom>
        </p:spPr>
      </p:pic>
      <p:grpSp>
        <p:nvGrpSpPr>
          <p:cNvPr id="13" name="Group 5"/>
          <p:cNvGrpSpPr/>
          <p:nvPr/>
        </p:nvGrpSpPr>
        <p:grpSpPr>
          <a:xfrm rot="-10800000">
            <a:off x="3556184" y="1484093"/>
            <a:ext cx="8523665" cy="3875872"/>
            <a:chOff x="0" y="0"/>
            <a:chExt cx="4636691" cy="2459068"/>
          </a:xfrm>
        </p:grpSpPr>
        <p:sp>
          <p:nvSpPr>
            <p:cNvPr id="14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sp>
        <p:nvSpPr>
          <p:cNvPr id="15" name="TextBox 14"/>
          <p:cNvSpPr txBox="1"/>
          <p:nvPr/>
        </p:nvSpPr>
        <p:spPr>
          <a:xfrm>
            <a:off x="3842863" y="2683751"/>
            <a:ext cx="79677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/>
              <a:t>Tết</a:t>
            </a:r>
            <a:r>
              <a:rPr lang="en-GB" sz="4400" dirty="0"/>
              <a:t> </a:t>
            </a:r>
            <a:r>
              <a:rPr lang="en-GB" sz="4400" dirty="0" err="1"/>
              <a:t>Mậu</a:t>
            </a:r>
            <a:r>
              <a:rPr lang="en-GB" sz="4400" dirty="0"/>
              <a:t> </a:t>
            </a:r>
            <a:r>
              <a:rPr lang="en-GB" sz="4400" dirty="0" err="1"/>
              <a:t>Thân</a:t>
            </a:r>
            <a:r>
              <a:rPr lang="en-GB" sz="4400" dirty="0"/>
              <a:t> 1968 </a:t>
            </a:r>
            <a:r>
              <a:rPr lang="en-GB" sz="4400" dirty="0" err="1"/>
              <a:t>đã</a:t>
            </a:r>
            <a:r>
              <a:rPr lang="en-GB" sz="4400" dirty="0"/>
              <a:t> </a:t>
            </a:r>
            <a:r>
              <a:rPr lang="en-GB" sz="4400" dirty="0" err="1"/>
              <a:t>diễn</a:t>
            </a:r>
            <a:r>
              <a:rPr lang="en-GB" sz="4400" dirty="0"/>
              <a:t> </a:t>
            </a:r>
            <a:r>
              <a:rPr lang="en-GB" sz="4400" dirty="0" err="1"/>
              <a:t>ra</a:t>
            </a:r>
            <a:r>
              <a:rPr lang="en-GB" sz="4400" dirty="0"/>
              <a:t> </a:t>
            </a:r>
            <a:r>
              <a:rPr lang="en-GB" sz="4400" dirty="0" err="1"/>
              <a:t>sự</a:t>
            </a:r>
            <a:r>
              <a:rPr lang="en-GB" sz="4400" dirty="0"/>
              <a:t> </a:t>
            </a:r>
            <a:r>
              <a:rPr lang="en-GB" sz="4400" dirty="0" err="1"/>
              <a:t>kiện</a:t>
            </a:r>
            <a:r>
              <a:rPr lang="en-GB" sz="4400" dirty="0"/>
              <a:t> </a:t>
            </a:r>
            <a:r>
              <a:rPr lang="en-GB" sz="4400" dirty="0" err="1"/>
              <a:t>gì</a:t>
            </a:r>
            <a:r>
              <a:rPr lang="en-GB" sz="4400" dirty="0"/>
              <a:t> ở </a:t>
            </a:r>
            <a:r>
              <a:rPr lang="en-GB" sz="4400" dirty="0" err="1"/>
              <a:t>miền</a:t>
            </a:r>
            <a:r>
              <a:rPr lang="en-GB" sz="4400" dirty="0"/>
              <a:t> Nam </a:t>
            </a:r>
            <a:r>
              <a:rPr lang="en-GB" sz="4400" dirty="0" err="1"/>
              <a:t>nước</a:t>
            </a:r>
            <a:r>
              <a:rPr lang="en-GB" sz="4400" dirty="0"/>
              <a:t> ta?</a:t>
            </a:r>
            <a:endParaRPr lang="en-US" sz="4400" dirty="0"/>
          </a:p>
        </p:txBody>
      </p:sp>
      <p:sp>
        <p:nvSpPr>
          <p:cNvPr id="16" name="TextBox 15"/>
          <p:cNvSpPr txBox="1"/>
          <p:nvPr/>
        </p:nvSpPr>
        <p:spPr>
          <a:xfrm>
            <a:off x="5816417" y="7181932"/>
            <a:ext cx="6263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Cuộc</a:t>
            </a:r>
            <a:r>
              <a:rPr lang="en-GB" sz="4000" dirty="0"/>
              <a:t> </a:t>
            </a:r>
            <a:r>
              <a:rPr lang="en-GB" sz="4000" dirty="0" err="1"/>
              <a:t>Tổng</a:t>
            </a:r>
            <a:r>
              <a:rPr lang="en-GB" sz="4000" dirty="0"/>
              <a:t> </a:t>
            </a:r>
            <a:r>
              <a:rPr lang="en-GB" sz="4000" dirty="0" err="1"/>
              <a:t>tiến</a:t>
            </a:r>
            <a:r>
              <a:rPr lang="en-GB" sz="4000" dirty="0"/>
              <a:t> </a:t>
            </a:r>
            <a:r>
              <a:rPr lang="en-GB" sz="4000" dirty="0" err="1"/>
              <a:t>công</a:t>
            </a:r>
            <a:r>
              <a:rPr lang="en-GB" sz="4000" dirty="0"/>
              <a:t> </a:t>
            </a:r>
            <a:r>
              <a:rPr lang="en-GB" sz="4000" dirty="0" err="1"/>
              <a:t>và</a:t>
            </a:r>
            <a:r>
              <a:rPr lang="en-GB" sz="4000" dirty="0"/>
              <a:t> </a:t>
            </a:r>
            <a:r>
              <a:rPr lang="en-GB" sz="4000" dirty="0" err="1"/>
              <a:t>nổi</a:t>
            </a:r>
            <a:r>
              <a:rPr lang="en-GB" sz="4000" dirty="0"/>
              <a:t> </a:t>
            </a:r>
            <a:r>
              <a:rPr lang="en-GB" sz="4000" dirty="0" err="1"/>
              <a:t>dậy</a:t>
            </a:r>
            <a:r>
              <a:rPr lang="en-GB" sz="4000" dirty="0"/>
              <a:t> </a:t>
            </a:r>
            <a:r>
              <a:rPr lang="en-GB" sz="4000" dirty="0" err="1"/>
              <a:t>của</a:t>
            </a:r>
            <a:r>
              <a:rPr lang="en-GB" sz="4000" dirty="0"/>
              <a:t> </a:t>
            </a:r>
            <a:r>
              <a:rPr lang="en-GB" sz="4000" dirty="0" err="1"/>
              <a:t>quân</a:t>
            </a:r>
            <a:r>
              <a:rPr lang="en-GB" sz="4000" dirty="0"/>
              <a:t> </a:t>
            </a:r>
            <a:r>
              <a:rPr lang="en-GB" sz="4000" dirty="0" err="1"/>
              <a:t>dân</a:t>
            </a:r>
            <a:r>
              <a:rPr lang="en-GB" sz="4000" dirty="0"/>
              <a:t> </a:t>
            </a:r>
            <a:r>
              <a:rPr lang="en-GB" sz="4000" dirty="0" err="1"/>
              <a:t>miền</a:t>
            </a:r>
            <a:r>
              <a:rPr lang="en-GB" sz="4000" dirty="0"/>
              <a:t> Nam.</a:t>
            </a:r>
            <a:endParaRPr lang="en-US" sz="4000" dirty="0"/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1022224">
            <a:off x="229811" y="2241618"/>
            <a:ext cx="3383243" cy="303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7"/>
          <p:cNvGrpSpPr/>
          <p:nvPr/>
        </p:nvGrpSpPr>
        <p:grpSpPr>
          <a:xfrm>
            <a:off x="762000" y="609600"/>
            <a:ext cx="16687800" cy="9067800"/>
            <a:chOff x="0" y="0"/>
            <a:chExt cx="12154565" cy="4422909"/>
          </a:xfrm>
        </p:grpSpPr>
        <p:sp>
          <p:nvSpPr>
            <p:cNvPr id="14" name="Freeform 8"/>
            <p:cNvSpPr/>
            <p:nvPr/>
          </p:nvSpPr>
          <p:spPr>
            <a:xfrm>
              <a:off x="-9098" y="-6509"/>
              <a:ext cx="12168896" cy="4454962"/>
            </a:xfrm>
            <a:custGeom>
              <a:avLst/>
              <a:gdLst/>
              <a:ahLst/>
              <a:cxnLst/>
              <a:rect l="l" t="t" r="r" b="b"/>
              <a:pathLst>
                <a:path w="12168896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3603211"/>
                    <a:pt x="12141833" y="3798814"/>
                    <a:pt x="12141833" y="3798814"/>
                  </a:cubicBezTo>
                  <a:cubicBezTo>
                    <a:pt x="12125151" y="4014546"/>
                    <a:pt x="12010507" y="4225158"/>
                    <a:pt x="11813639" y="4336782"/>
                  </a:cubicBezTo>
                  <a:cubicBezTo>
                    <a:pt x="11663287" y="4422031"/>
                    <a:pt x="11465256" y="4437128"/>
                    <a:pt x="9118880" y="4426387"/>
                  </a:cubicBezTo>
                  <a:lnTo>
                    <a:pt x="911874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1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26" y="1714500"/>
            <a:ext cx="8666047" cy="714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60973" y="3547668"/>
            <a:ext cx="71253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0"/>
              </a:spcBef>
            </a:pP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Chủ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Hồ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Minh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cùng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ủy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viên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Bộ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Chính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trị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họp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bàn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tác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chuẩn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bị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cho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chiến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dịch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Tết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Mậu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Thân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1968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và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kế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hoạch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tiến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 </a:t>
            </a:r>
            <a:r>
              <a:rPr lang="en-US" altLang="vi-VN" sz="4400" b="1" dirty="0" err="1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công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SimSun" pitchFamily="2" charset="-122"/>
                <a:sym typeface="Arial" charset="0"/>
              </a:rPr>
              <a:t>.</a:t>
            </a:r>
            <a:endParaRPr lang="en-US" altLang="en-US" sz="3600" b="1" dirty="0">
              <a:solidFill>
                <a:schemeClr val="accent6">
                  <a:lumMod val="50000"/>
                </a:schemeClr>
              </a:solidFill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94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07914">
            <a:off x="-589471" y="4664042"/>
            <a:ext cx="5201969" cy="651263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-10800000">
            <a:off x="609600" y="723900"/>
            <a:ext cx="16764000" cy="8991600"/>
            <a:chOff x="0" y="0"/>
            <a:chExt cx="6077283" cy="4422909"/>
          </a:xfrm>
        </p:grpSpPr>
        <p:sp>
          <p:nvSpPr>
            <p:cNvPr id="10" name="Freeform 10"/>
            <p:cNvSpPr/>
            <p:nvPr/>
          </p:nvSpPr>
          <p:spPr>
            <a:xfrm>
              <a:off x="-9098" y="-6509"/>
              <a:ext cx="6091613" cy="4454962"/>
            </a:xfrm>
            <a:custGeom>
              <a:avLst/>
              <a:gdLst/>
              <a:ahLst/>
              <a:cxnLst/>
              <a:rect l="l" t="t" r="r" b="b"/>
              <a:pathLst>
                <a:path w="6091613" h="4454962">
                  <a:moveTo>
                    <a:pt x="63030" y="3861409"/>
                  </a:moveTo>
                  <a:cubicBezTo>
                    <a:pt x="63030" y="3861409"/>
                    <a:pt x="0" y="361484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5198540" y="6965"/>
                  </a:cubicBezTo>
                  <a:lnTo>
                    <a:pt x="5198541" y="6965"/>
                  </a:lnTo>
                  <a:cubicBezTo>
                    <a:pt x="5415289" y="16819"/>
                    <a:pt x="5619604" y="36481"/>
                    <a:pt x="5753792" y="101690"/>
                  </a:cubicBezTo>
                  <a:cubicBezTo>
                    <a:pt x="6009838" y="226120"/>
                    <a:pt x="6091613" y="459160"/>
                    <a:pt x="6086126" y="704684"/>
                  </a:cubicBezTo>
                  <a:cubicBezTo>
                    <a:pt x="6086126" y="704684"/>
                    <a:pt x="6042837" y="1013073"/>
                    <a:pt x="6050271" y="1248607"/>
                  </a:cubicBezTo>
                  <a:cubicBezTo>
                    <a:pt x="6057394" y="3603211"/>
                    <a:pt x="6064550" y="3798814"/>
                    <a:pt x="6064550" y="3798814"/>
                  </a:cubicBezTo>
                  <a:cubicBezTo>
                    <a:pt x="6047869" y="4014546"/>
                    <a:pt x="5933225" y="4225158"/>
                    <a:pt x="5736356" y="4336782"/>
                  </a:cubicBezTo>
                  <a:cubicBezTo>
                    <a:pt x="5586004" y="4422031"/>
                    <a:pt x="5387973" y="4437128"/>
                    <a:pt x="4278932" y="4426387"/>
                  </a:cubicBezTo>
                  <a:lnTo>
                    <a:pt x="4278876" y="4426387"/>
                  </a:lnTo>
                  <a:cubicBezTo>
                    <a:pt x="645952" y="4421110"/>
                    <a:pt x="384604" y="4454963"/>
                    <a:pt x="254278" y="4345805"/>
                  </a:cubicBezTo>
                  <a:cubicBezTo>
                    <a:pt x="145767" y="4254920"/>
                    <a:pt x="81795" y="4061608"/>
                    <a:pt x="63030" y="3861409"/>
                  </a:cubicBezTo>
                  <a:close/>
                </a:path>
              </a:pathLst>
            </a:custGeom>
            <a:solidFill>
              <a:srgbClr val="FCEBB8"/>
            </a:solidFill>
          </p:spPr>
        </p:sp>
      </p:grpSp>
      <p:grpSp>
        <p:nvGrpSpPr>
          <p:cNvPr id="18" name="Group 5"/>
          <p:cNvGrpSpPr/>
          <p:nvPr/>
        </p:nvGrpSpPr>
        <p:grpSpPr>
          <a:xfrm>
            <a:off x="1864445" y="986901"/>
            <a:ext cx="14264973" cy="1252981"/>
            <a:chOff x="0" y="0"/>
            <a:chExt cx="12154565" cy="2216503"/>
          </a:xfrm>
        </p:grpSpPr>
        <p:sp>
          <p:nvSpPr>
            <p:cNvPr id="19" name="Freeform 6"/>
            <p:cNvSpPr/>
            <p:nvPr/>
          </p:nvSpPr>
          <p:spPr>
            <a:xfrm>
              <a:off x="-9098" y="-6509"/>
              <a:ext cx="12168896" cy="2248556"/>
            </a:xfrm>
            <a:custGeom>
              <a:avLst/>
              <a:gdLst/>
              <a:ahLst/>
              <a:cxnLst/>
              <a:rect l="l" t="t" r="r" b="b"/>
              <a:pathLst>
                <a:path w="12168896" h="2248556">
                  <a:moveTo>
                    <a:pt x="63030" y="1655003"/>
                  </a:moveTo>
                  <a:cubicBezTo>
                    <a:pt x="63030" y="1655003"/>
                    <a:pt x="0" y="1408439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11275823" y="6965"/>
                  </a:cubicBezTo>
                  <a:lnTo>
                    <a:pt x="11275824" y="6965"/>
                  </a:lnTo>
                  <a:cubicBezTo>
                    <a:pt x="11492571" y="16819"/>
                    <a:pt x="11696886" y="36481"/>
                    <a:pt x="11831074" y="101690"/>
                  </a:cubicBezTo>
                  <a:cubicBezTo>
                    <a:pt x="12087120" y="226120"/>
                    <a:pt x="12168895" y="459160"/>
                    <a:pt x="12163408" y="704684"/>
                  </a:cubicBezTo>
                  <a:cubicBezTo>
                    <a:pt x="12163408" y="704684"/>
                    <a:pt x="12120120" y="1013073"/>
                    <a:pt x="12127554" y="1248607"/>
                  </a:cubicBezTo>
                  <a:cubicBezTo>
                    <a:pt x="12134676" y="1396804"/>
                    <a:pt x="12141833" y="1592407"/>
                    <a:pt x="12141833" y="1592407"/>
                  </a:cubicBezTo>
                  <a:cubicBezTo>
                    <a:pt x="12125151" y="1808139"/>
                    <a:pt x="12010507" y="2018751"/>
                    <a:pt x="11813639" y="2130375"/>
                  </a:cubicBezTo>
                  <a:cubicBezTo>
                    <a:pt x="11663287" y="2215624"/>
                    <a:pt x="11465256" y="2230722"/>
                    <a:pt x="9118880" y="2219980"/>
                  </a:cubicBezTo>
                  <a:lnTo>
                    <a:pt x="9118746" y="2219980"/>
                  </a:lnTo>
                  <a:cubicBezTo>
                    <a:pt x="645952" y="2214703"/>
                    <a:pt x="384604" y="2248556"/>
                    <a:pt x="254278" y="2139399"/>
                  </a:cubicBezTo>
                  <a:cubicBezTo>
                    <a:pt x="145767" y="2048514"/>
                    <a:pt x="81795" y="1855202"/>
                    <a:pt x="63030" y="1655003"/>
                  </a:cubicBezTo>
                  <a:close/>
                </a:path>
              </a:pathLst>
            </a:custGeom>
            <a:solidFill>
              <a:srgbClr val="FFF5D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36900" flipH="1">
            <a:off x="14245427" y="-1667393"/>
            <a:ext cx="6297460" cy="400675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70671" y="1165953"/>
            <a:ext cx="13146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tác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chuẩn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hậu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tiền</a:t>
            </a:r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GB" sz="4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tuyến</a:t>
            </a:r>
            <a:endParaRPr lang="en-US" sz="4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10" descr="TN mien Bac vao Nam chien d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47" y="3340309"/>
            <a:ext cx="6825316" cy="3961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69" y="3197199"/>
            <a:ext cx="6467317" cy="400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1557812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Hàng</a:t>
            </a:r>
            <a:r>
              <a:rPr lang="en-GB" sz="3600" dirty="0"/>
              <a:t> </a:t>
            </a:r>
            <a:r>
              <a:rPr lang="en-GB" sz="3600" dirty="0" err="1"/>
              <a:t>triệu</a:t>
            </a:r>
            <a:r>
              <a:rPr lang="en-GB" sz="3600" dirty="0"/>
              <a:t> </a:t>
            </a:r>
            <a:r>
              <a:rPr lang="en-GB" sz="3600" dirty="0" err="1"/>
              <a:t>thanh</a:t>
            </a:r>
            <a:r>
              <a:rPr lang="en-GB" sz="3600" dirty="0"/>
              <a:t> </a:t>
            </a:r>
            <a:r>
              <a:rPr lang="en-GB" sz="3600" dirty="0" err="1"/>
              <a:t>niên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</a:t>
            </a:r>
            <a:r>
              <a:rPr lang="en-GB" sz="3600" dirty="0" err="1"/>
              <a:t>Bắc</a:t>
            </a:r>
            <a:r>
              <a:rPr lang="en-GB" sz="3600" dirty="0"/>
              <a:t> </a:t>
            </a:r>
            <a:r>
              <a:rPr lang="en-GB" sz="3600" dirty="0" err="1"/>
              <a:t>vào</a:t>
            </a:r>
            <a:r>
              <a:rPr lang="en-GB" sz="3600" dirty="0"/>
              <a:t> </a:t>
            </a:r>
            <a:r>
              <a:rPr lang="en-GB" sz="3600" dirty="0" err="1"/>
              <a:t>miền</a:t>
            </a:r>
            <a:r>
              <a:rPr lang="en-GB" sz="3600" dirty="0"/>
              <a:t> Nam </a:t>
            </a:r>
            <a:r>
              <a:rPr lang="en-GB" sz="3600" dirty="0" err="1"/>
              <a:t>chiến</a:t>
            </a:r>
            <a:r>
              <a:rPr lang="en-GB" sz="3600" dirty="0"/>
              <a:t> </a:t>
            </a:r>
            <a:r>
              <a:rPr lang="en-GB" sz="3600" dirty="0" err="1"/>
              <a:t>đấu</a:t>
            </a:r>
            <a:r>
              <a:rPr lang="en-GB" sz="3600" dirty="0"/>
              <a:t>.</a:t>
            </a:r>
            <a:endParaRPr lang="en-US" sz="3600" dirty="0"/>
          </a:p>
        </p:txBody>
      </p:sp>
      <p:sp>
        <p:nvSpPr>
          <p:cNvPr id="24" name="TextBox 23"/>
          <p:cNvSpPr txBox="1"/>
          <p:nvPr/>
        </p:nvSpPr>
        <p:spPr>
          <a:xfrm>
            <a:off x="9790979" y="7914917"/>
            <a:ext cx="6882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/>
              <a:t>Lực</a:t>
            </a:r>
            <a:r>
              <a:rPr lang="en-GB" sz="3600" dirty="0"/>
              <a:t> </a:t>
            </a:r>
            <a:r>
              <a:rPr lang="en-GB" sz="3600" dirty="0" err="1"/>
              <a:t>lượng</a:t>
            </a:r>
            <a:r>
              <a:rPr lang="en-GB" sz="3600" dirty="0"/>
              <a:t> </a:t>
            </a:r>
            <a:r>
              <a:rPr lang="en-GB" sz="3600" dirty="0" err="1"/>
              <a:t>vũ</a:t>
            </a:r>
            <a:r>
              <a:rPr lang="en-GB" sz="3600" dirty="0"/>
              <a:t> </a:t>
            </a:r>
            <a:r>
              <a:rPr lang="en-GB" sz="3600" dirty="0" err="1"/>
              <a:t>trang</a:t>
            </a:r>
            <a:r>
              <a:rPr lang="en-GB" sz="3600" dirty="0"/>
              <a:t> </a:t>
            </a:r>
            <a:r>
              <a:rPr lang="en-GB" sz="3600" dirty="0" err="1"/>
              <a:t>quân</a:t>
            </a:r>
            <a:r>
              <a:rPr lang="en-GB" sz="3600" dirty="0"/>
              <a:t> </a:t>
            </a:r>
            <a:r>
              <a:rPr lang="en-GB" sz="3600" dirty="0" err="1"/>
              <a:t>khu</a:t>
            </a:r>
            <a:r>
              <a:rPr lang="en-GB" sz="3600" dirty="0"/>
              <a:t> </a:t>
            </a:r>
            <a:r>
              <a:rPr lang="en-GB" sz="3600" dirty="0" err="1"/>
              <a:t>Sài</a:t>
            </a:r>
            <a:r>
              <a:rPr lang="en-GB" sz="3600" dirty="0"/>
              <a:t> </a:t>
            </a:r>
            <a:r>
              <a:rPr lang="en-GB" sz="3600" dirty="0" err="1"/>
              <a:t>Gòn</a:t>
            </a:r>
            <a:r>
              <a:rPr lang="en-GB" sz="3600" dirty="0"/>
              <a:t> – </a:t>
            </a:r>
            <a:r>
              <a:rPr lang="en-GB" sz="3600" dirty="0" err="1"/>
              <a:t>Gia</a:t>
            </a:r>
            <a:r>
              <a:rPr lang="en-GB" sz="3600" dirty="0"/>
              <a:t> </a:t>
            </a:r>
            <a:r>
              <a:rPr lang="en-GB" sz="3600" dirty="0" err="1"/>
              <a:t>Định</a:t>
            </a:r>
            <a:r>
              <a:rPr lang="en-GB" sz="3600" dirty="0"/>
              <a:t>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1014</Words>
  <Application>Microsoft Office PowerPoint</Application>
  <PresentationFormat>Custom</PresentationFormat>
  <Paragraphs>88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SimSun</vt:lpstr>
      <vt:lpstr>SimSun</vt:lpstr>
      <vt:lpstr>Arial</vt:lpstr>
      <vt:lpstr>Gaegu Light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DMIN</cp:lastModifiedBy>
  <cp:revision>24</cp:revision>
  <dcterms:created xsi:type="dcterms:W3CDTF">2006-08-16T00:00:00Z</dcterms:created>
  <dcterms:modified xsi:type="dcterms:W3CDTF">2023-03-14T12:20:44Z</dcterms:modified>
  <cp:category>9Slide.vn</cp:category>
  <dc:identifier>DAE4biBaHbE</dc:identifier>
</cp:coreProperties>
</file>