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wav"/>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3"/>
  </p:notesMasterIdLst>
  <p:sldIdLst>
    <p:sldId id="280" r:id="rId2"/>
    <p:sldId id="256" r:id="rId3"/>
    <p:sldId id="257" r:id="rId4"/>
    <p:sldId id="332" r:id="rId5"/>
    <p:sldId id="401" r:id="rId6"/>
    <p:sldId id="384" r:id="rId7"/>
    <p:sldId id="377" r:id="rId8"/>
    <p:sldId id="406" r:id="rId9"/>
    <p:sldId id="396" r:id="rId10"/>
    <p:sldId id="405" r:id="rId11"/>
    <p:sldId id="308" r:id="rId12"/>
  </p:sldIdLst>
  <p:sldSz cx="9144000" cy="5715000" type="screen16x10"/>
  <p:notesSz cx="6858000" cy="9144000"/>
  <p:embeddedFontLst>
    <p:embeddedFont>
      <p:font typeface=".VnAvant" panose="020B7200000000000000"/>
      <p:regular r:id="rId14"/>
      <p:bold r:id="rId15"/>
      <p:italic r:id="rId16"/>
    </p:embeddedFont>
    <p:embeddedFont>
      <p:font typeface=".VnTifani Heavy" panose="020B7200000000000000"/>
      <p:regular r:id="rId17"/>
    </p:embeddedFont>
    <p:embeddedFont>
      <p:font typeface="Calibri" panose="020F0502020204030204" pitchFamily="34" charset="0"/>
      <p:regular r:id="rId18"/>
      <p:bold r:id="rId19"/>
      <p:italic r:id="rId20"/>
      <p:boldItalic r:id="rId21"/>
    </p:embeddedFont>
    <p:embeddedFont>
      <p:font typeface="VNI-Thufap2"/>
      <p:regular r:id="rId22"/>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00CC"/>
    <a:srgbClr val="0066CC"/>
    <a:srgbClr val="FF66FF"/>
    <a:srgbClr val="FFFF99"/>
    <a:srgbClr val="FFCCFF"/>
    <a:srgbClr val="99FFCC"/>
    <a:srgbClr val="00CC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8434" autoAdjust="0"/>
  </p:normalViewPr>
  <p:slideViewPr>
    <p:cSldViewPr snapToGrid="0">
      <p:cViewPr varScale="1">
        <p:scale>
          <a:sx n="70" d="100"/>
          <a:sy n="70" d="100"/>
        </p:scale>
        <p:origin x="1336" y="8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4/5/2021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333501"/>
            <a:ext cx="4038600" cy="18216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282158"/>
            <a:ext cx="4038600" cy="18229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2021/4/5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a:t>Click to edit Master title style</a:t>
            </a:r>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2021/4/5</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1.pn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tags" Target="../tags/tag3.xml"/><Relationship Id="rId7" Type="http://schemas.openxmlformats.org/officeDocument/2006/relationships/image" Target="../media/image14.g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1.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a:ln>
                  <a:solidFill>
                    <a:srgbClr val="33CC33"/>
                  </a:solidFill>
                </a:ln>
                <a:solidFill>
                  <a:srgbClr val="FF0000"/>
                </a:solidFill>
                <a:latin typeface="Arial" pitchFamily="34" charset="0"/>
                <a:cs typeface="Arial" pitchFamily="34" charset="0"/>
              </a:rPr>
              <a:t>BÀI GIẢNG SOẠN THẢO THEO BỘ SÁCH: CÁNH DIỀU</a:t>
            </a: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2174051" y="178125"/>
            <a:ext cx="4897496" cy="523220"/>
          </a:xfrm>
          <a:prstGeom prst="rect">
            <a:avLst/>
          </a:prstGeom>
        </p:spPr>
        <p:txBody>
          <a:bodyPr wrap="none">
            <a:spAutoFit/>
          </a:bodyPr>
          <a:lstStyle/>
          <a:p>
            <a:pPr algn="ctr"/>
            <a:r>
              <a:rPr lang="vi-VN" sz="2800" b="1" dirty="0">
                <a:solidFill>
                  <a:srgbClr val="FF0000"/>
                </a:solidFill>
                <a:latin typeface="Arial" pitchFamily="34" charset="0"/>
                <a:cs typeface="Arial" pitchFamily="34" charset="0"/>
              </a:rPr>
              <a:t>Tìm hiểu khó khăn của bạn.</a:t>
            </a:r>
            <a:endParaRPr lang="vi-VN" sz="2800" dirty="0">
              <a:solidFill>
                <a:srgbClr val="FF0000"/>
              </a:solidFill>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811" y="805324"/>
            <a:ext cx="6111864" cy="3388099"/>
          </a:xfrm>
          <a:prstGeom prst="rect">
            <a:avLst/>
          </a:prstGeom>
          <a:effectLst>
            <a:glow rad="139700">
              <a:schemeClr val="accent2">
                <a:satMod val="175000"/>
                <a:alpha val="40000"/>
              </a:schemeClr>
            </a:glow>
          </a:effectLst>
        </p:spPr>
      </p:pic>
      <p:sp>
        <p:nvSpPr>
          <p:cNvPr id="4" name="Rectangle 3"/>
          <p:cNvSpPr/>
          <p:nvPr/>
        </p:nvSpPr>
        <p:spPr>
          <a:xfrm>
            <a:off x="341085" y="4193423"/>
            <a:ext cx="8657771" cy="1292662"/>
          </a:xfrm>
          <a:prstGeom prst="rect">
            <a:avLst/>
          </a:prstGeom>
        </p:spPr>
        <p:txBody>
          <a:bodyPr wrap="square">
            <a:spAutoFit/>
          </a:bodyPr>
          <a:lstStyle/>
          <a:p>
            <a:pPr algn="just"/>
            <a:r>
              <a:rPr lang="vi-VN" sz="2600" b="1" dirty="0">
                <a:solidFill>
                  <a:srgbClr val="006600"/>
                </a:solidFill>
                <a:latin typeface="Arial" pitchFamily="34" charset="0"/>
                <a:cs typeface="Arial" pitchFamily="34" charset="0"/>
              </a:rPr>
              <a:t>+ Làm thế nào để giúp đỡ các bạn vùng khó khăn?</a:t>
            </a:r>
            <a:endParaRPr lang="en-US" sz="2600" b="1" dirty="0">
              <a:solidFill>
                <a:srgbClr val="006600"/>
              </a:solidFill>
              <a:latin typeface="Arial" pitchFamily="34" charset="0"/>
              <a:cs typeface="Arial" pitchFamily="34" charset="0"/>
            </a:endParaRPr>
          </a:p>
          <a:p>
            <a:pPr algn="just"/>
            <a:r>
              <a:rPr lang="vi-VN" sz="2600" b="1" dirty="0">
                <a:solidFill>
                  <a:srgbClr val="006600"/>
                </a:solidFill>
                <a:latin typeface="Arial" pitchFamily="34" charset="0"/>
                <a:cs typeface="Arial" pitchFamily="34" charset="0"/>
              </a:rPr>
              <a:t>+ Các hoạt động sẽ tham gia để thực hiện phong trào “Nhân ái, sẻ chia”.</a:t>
            </a:r>
            <a:endParaRPr lang="en-US" sz="2600" b="1"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2117424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heckerboard(across)">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a:ln w="9525">
                  <a:round/>
                  <a:headEnd/>
                  <a:tailEnd/>
                </a:ln>
                <a:solidFill>
                  <a:srgbClr val="FF0000"/>
                </a:solidFill>
                <a:latin typeface="VNI-Thufap2"/>
              </a:rPr>
              <a:t>Xin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Thaønh</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err="1">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304800"/>
            <a:ext cx="8360228" cy="1436913"/>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CC"/>
                </a:solidFill>
                <a:latin typeface=".VnAvant" pitchFamily="34" charset="0"/>
                <a:ea typeface="Tahoma" pitchFamily="34" charset="0"/>
                <a:cs typeface="Tahoma" pitchFamily="34" charset="0"/>
              </a:rPr>
              <a:t>Bµi</a:t>
            </a:r>
            <a:r>
              <a:rPr lang="en-US" sz="2800" b="1" dirty="0">
                <a:solidFill>
                  <a:srgbClr val="0000CC"/>
                </a:solidFill>
                <a:latin typeface=".VnAvant" pitchFamily="34" charset="0"/>
                <a:ea typeface="Tahoma" pitchFamily="34" charset="0"/>
                <a:cs typeface="Tahoma" pitchFamily="34" charset="0"/>
              </a:rPr>
              <a:t> 29</a:t>
            </a:r>
          </a:p>
          <a:p>
            <a:pPr algn="ctr">
              <a:lnSpc>
                <a:spcPct val="150000"/>
              </a:lnSpc>
            </a:pPr>
            <a:r>
              <a:rPr lang="en-US" sz="4400" b="1" dirty="0">
                <a:solidFill>
                  <a:srgbClr val="FF0000"/>
                </a:solidFill>
                <a:latin typeface=".VnAvant" pitchFamily="34" charset="0"/>
                <a:ea typeface="Tahoma" pitchFamily="34" charset="0"/>
                <a:cs typeface="Tahoma" pitchFamily="34" charset="0"/>
              </a:rPr>
              <a:t>NHỮNG NGƯỜI BẠN CỦA EM</a:t>
            </a:r>
          </a:p>
        </p:txBody>
      </p:sp>
      <p:sp>
        <p:nvSpPr>
          <p:cNvPr id="3" name="TextBox 2"/>
          <p:cNvSpPr txBox="1"/>
          <p:nvPr/>
        </p:nvSpPr>
        <p:spPr>
          <a:xfrm>
            <a:off x="10276114" y="2438400"/>
            <a:ext cx="184731" cy="307777"/>
          </a:xfrm>
          <a:prstGeom prst="rect">
            <a:avLst/>
          </a:prstGeom>
          <a:noFill/>
        </p:spPr>
        <p:txBody>
          <a:bodyPr wrap="none" rtlCol="0">
            <a:spAutoFit/>
          </a:bodyPr>
          <a:lstStyle/>
          <a:p>
            <a:endParaRPr lang="en-US" dirty="0">
              <a:latin typeface="Arial" pitchFamily="34" charset="0"/>
              <a:cs typeface="Arial"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355" y="2119085"/>
            <a:ext cx="6214873" cy="3162993"/>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13" name="MOI BAN VUI MUA C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9087" b="9325"/>
          <a:stretch/>
        </p:blipFill>
        <p:spPr>
          <a:xfrm>
            <a:off x="725713" y="696684"/>
            <a:ext cx="7736116" cy="4263055"/>
          </a:xfrm>
          <a:prstGeom prst="rect">
            <a:avLst/>
          </a:prstGeom>
        </p:spPr>
      </p:pic>
      <p:sp>
        <p:nvSpPr>
          <p:cNvPr id="14" name="Rectangle 13"/>
          <p:cNvSpPr/>
          <p:nvPr/>
        </p:nvSpPr>
        <p:spPr>
          <a:xfrm>
            <a:off x="1005032" y="142557"/>
            <a:ext cx="7177478" cy="369332"/>
          </a:xfrm>
          <a:prstGeom prst="rect">
            <a:avLst/>
          </a:prstGeom>
        </p:spPr>
        <p:txBody>
          <a:bodyPr wrap="none">
            <a:spAutoFit/>
          </a:bodyPr>
          <a:lstStyle/>
          <a:p>
            <a:pPr algn="ctr"/>
            <a:r>
              <a:rPr lang="vi-VN" sz="1800" b="1" dirty="0">
                <a:solidFill>
                  <a:schemeClr val="bg1"/>
                </a:solidFill>
              </a:rPr>
              <a:t>Khởi động</a:t>
            </a:r>
            <a:r>
              <a:rPr lang="en-US" sz="1800" b="1" dirty="0">
                <a:solidFill>
                  <a:schemeClr val="bg1"/>
                </a:solidFill>
              </a:rPr>
              <a:t>: </a:t>
            </a:r>
            <a:r>
              <a:rPr lang="vi-VN" sz="1800" b="1" dirty="0">
                <a:solidFill>
                  <a:schemeClr val="bg1"/>
                </a:solidFill>
              </a:rPr>
              <a:t>Bài hát Mời bạn vui múa ca - Sáng tác: Phạm Tuyên </a:t>
            </a:r>
            <a:endParaRPr lang="en-US" sz="1800" b="1" dirty="0">
              <a:solidFill>
                <a:schemeClr val="bg1"/>
              </a:solidFill>
            </a:endParaRPr>
          </a:p>
        </p:txBody>
      </p:sp>
    </p:spTree>
    <p:extLst>
      <p:ext uri="{BB962C8B-B14F-4D97-AF65-F5344CB8AC3E}">
        <p14:creationId xmlns:p14="http://schemas.microsoft.com/office/powerpoint/2010/main" val="420673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0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1680844" y="265212"/>
            <a:ext cx="6169702" cy="523220"/>
          </a:xfrm>
          <a:prstGeom prst="rect">
            <a:avLst/>
          </a:prstGeom>
        </p:spPr>
        <p:txBody>
          <a:bodyPr wrap="none">
            <a:spAutoFit/>
          </a:bodyPr>
          <a:lstStyle/>
          <a:p>
            <a:pPr algn="ctr"/>
            <a:r>
              <a:rPr lang="en-US" sz="2800" b="1" dirty="0" err="1">
                <a:solidFill>
                  <a:srgbClr val="C00000"/>
                </a:solidFill>
                <a:latin typeface="Arial" pitchFamily="34" charset="0"/>
                <a:cs typeface="Arial" pitchFamily="34" charset="0"/>
              </a:rPr>
              <a:t>Hoạt</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động</a:t>
            </a:r>
            <a:r>
              <a:rPr lang="en-US" sz="2800" b="1" dirty="0">
                <a:solidFill>
                  <a:srgbClr val="C00000"/>
                </a:solidFill>
                <a:latin typeface="Arial" pitchFamily="34" charset="0"/>
                <a:cs typeface="Arial" pitchFamily="34" charset="0"/>
              </a:rPr>
              <a:t> 1. </a:t>
            </a:r>
            <a:r>
              <a:rPr lang="en-US" sz="2800" b="1" dirty="0" err="1">
                <a:solidFill>
                  <a:srgbClr val="C00000"/>
                </a:solidFill>
                <a:latin typeface="Arial" pitchFamily="34" charset="0"/>
                <a:cs typeface="Arial" pitchFamily="34" charset="0"/>
              </a:rPr>
              <a:t>Trò</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chơi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Hiểu</a:t>
            </a:r>
            <a:r>
              <a:rPr lang="en-US" sz="2800" b="1" dirty="0">
                <a:solidFill>
                  <a:srgbClr val="C00000"/>
                </a:solidFill>
                <a:latin typeface="Arial" pitchFamily="34" charset="0"/>
                <a:cs typeface="Arial" pitchFamily="34" charset="0"/>
              </a:rPr>
              <a:t> ý </a:t>
            </a:r>
            <a:r>
              <a:rPr lang="en-US" sz="2800" b="1" dirty="0" err="1">
                <a:solidFill>
                  <a:srgbClr val="C00000"/>
                </a:solidFill>
                <a:latin typeface="Arial" pitchFamily="34" charset="0"/>
                <a:cs typeface="Arial" pitchFamily="34" charset="0"/>
              </a:rPr>
              <a:t>bạn</a:t>
            </a:r>
            <a:r>
              <a:rPr lang="en-US" sz="2800" b="1" dirty="0">
                <a:solidFill>
                  <a:srgbClr val="C00000"/>
                </a:solidFill>
                <a:latin typeface="Arial" pitchFamily="34" charset="0"/>
                <a:cs typeface="Arial" pitchFamily="34" charset="0"/>
              </a:rPr>
              <a:t>”</a:t>
            </a:r>
            <a:endParaRPr lang="en-US" sz="2800" dirty="0">
              <a:solidFill>
                <a:srgbClr val="C00000"/>
              </a:solidFill>
              <a:latin typeface="Arial" pitchFamily="34" charset="0"/>
              <a:cs typeface="Arial"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848" y="1018248"/>
            <a:ext cx="6435693" cy="3904802"/>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4535061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857364"/>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810399"/>
            <a:ext cx="71532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a:buNone/>
            </a:pPr>
            <a:r>
              <a:rPr lang="en-US" sz="2400" b="1" dirty="0" err="1">
                <a:solidFill>
                  <a:schemeClr val="bg1"/>
                </a:solidFill>
                <a:latin typeface="Arial" pitchFamily="34" charset="0"/>
                <a:cs typeface="Arial" pitchFamily="34" charset="0"/>
              </a:rPr>
              <a:t>Trò</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chơi</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Hiểu</a:t>
            </a:r>
            <a:r>
              <a:rPr lang="en-US" sz="2400" b="1" dirty="0">
                <a:solidFill>
                  <a:schemeClr val="bg1"/>
                </a:solidFill>
                <a:latin typeface="Arial" pitchFamily="34" charset="0"/>
                <a:cs typeface="Arial" pitchFamily="34" charset="0"/>
              </a:rPr>
              <a:t> ý </a:t>
            </a:r>
            <a:r>
              <a:rPr lang="en-US" sz="2400" b="1" dirty="0" err="1">
                <a:solidFill>
                  <a:schemeClr val="bg1"/>
                </a:solidFill>
                <a:latin typeface="Arial" pitchFamily="34" charset="0"/>
                <a:cs typeface="Arial" pitchFamily="34" charset="0"/>
              </a:rPr>
              <a:t>bạn</a:t>
            </a:r>
            <a:r>
              <a:rPr lang="en-US" sz="2400" b="1" dirty="0">
                <a:solidFill>
                  <a:schemeClr val="bg1"/>
                </a:solidFill>
                <a:latin typeface="Arial" pitchFamily="34" charset="0"/>
                <a:cs typeface="Arial" pitchFamily="34" charset="0"/>
              </a:rPr>
              <a:t>”</a:t>
            </a:r>
            <a:endParaRPr lang="en-US" sz="2400" dirty="0">
              <a:solidFill>
                <a:schemeClr val="bg1"/>
              </a:solidFill>
              <a:latin typeface="Arial" pitchFamily="34" charset="0"/>
              <a:cs typeface="Arial" pitchFamily="34" charset="0"/>
            </a:endParaRPr>
          </a:p>
        </p:txBody>
      </p:sp>
      <p:sp>
        <p:nvSpPr>
          <p:cNvPr id="10" name="Rounded Rectangle 9"/>
          <p:cNvSpPr/>
          <p:nvPr>
            <p:custDataLst>
              <p:tags r:id="rId3"/>
            </p:custDataLst>
          </p:nvPr>
        </p:nvSpPr>
        <p:spPr>
          <a:xfrm>
            <a:off x="141516" y="1475261"/>
            <a:ext cx="4354284" cy="3024168"/>
          </a:xfrm>
          <a:prstGeom prst="roundRect">
            <a:avLst/>
          </a:prstGeom>
          <a:solidFill>
            <a:srgbClr val="002060"/>
          </a:solidFill>
          <a:ln>
            <a:solidFill>
              <a:srgbClr val="FFFF99"/>
            </a:solidFill>
            <a:prstDash val="sysDash"/>
          </a:ln>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anchor="ctr"/>
          <a:lstStyle/>
          <a:p>
            <a:pPr algn="just"/>
            <a:r>
              <a:rPr lang="en-US" sz="2400" b="1" dirty="0">
                <a:solidFill>
                  <a:srgbClr val="FFFF00"/>
                </a:solidFill>
                <a:latin typeface="Arial" pitchFamily="34" charset="0"/>
                <a:cs typeface="Arial" pitchFamily="34" charset="0"/>
              </a:rPr>
              <a:t>+ </a:t>
            </a:r>
            <a:r>
              <a:rPr lang="vi-VN" sz="2400" b="1" dirty="0">
                <a:solidFill>
                  <a:srgbClr val="FFFF00"/>
                </a:solidFill>
                <a:latin typeface="Arial" pitchFamily="34" charset="0"/>
                <a:cs typeface="Arial" pitchFamily="34" charset="0"/>
              </a:rPr>
              <a:t>Đố em biết bạn</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mình</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có</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thích</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chơi</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bóng</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đá</a:t>
            </a:r>
            <a:r>
              <a:rPr lang="en-US" sz="2400" b="1" dirty="0">
                <a:solidFill>
                  <a:srgbClr val="FFFF00"/>
                </a:solidFill>
                <a:latin typeface="Arial" pitchFamily="34" charset="0"/>
                <a:cs typeface="Arial" pitchFamily="34" charset="0"/>
              </a:rPr>
              <a:t> </a:t>
            </a:r>
            <a:r>
              <a:rPr lang="en-US" sz="2400" b="1" dirty="0" err="1">
                <a:solidFill>
                  <a:srgbClr val="FFFF00"/>
                </a:solidFill>
                <a:latin typeface="Arial" pitchFamily="34" charset="0"/>
                <a:cs typeface="Arial" pitchFamily="34" charset="0"/>
              </a:rPr>
              <a:t>không</a:t>
            </a:r>
            <a:r>
              <a:rPr lang="en-US" sz="2400" b="1" dirty="0">
                <a:solidFill>
                  <a:srgbClr val="FFFF00"/>
                </a:solidFill>
                <a:latin typeface="Arial" pitchFamily="34" charset="0"/>
                <a:cs typeface="Arial" pitchFamily="34" charset="0"/>
              </a:rPr>
              <a:t>? </a:t>
            </a:r>
          </a:p>
          <a:p>
            <a:pPr algn="just"/>
            <a:r>
              <a:rPr lang="en-US" sz="2400" b="1" dirty="0">
                <a:solidFill>
                  <a:srgbClr val="FFFF00"/>
                </a:solidFill>
                <a:latin typeface="Arial" pitchFamily="34" charset="0"/>
                <a:cs typeface="Arial" pitchFamily="34" charset="0"/>
              </a:rPr>
              <a:t>+ </a:t>
            </a:r>
            <a:r>
              <a:rPr lang="vi-VN" sz="2400" b="1" dirty="0">
                <a:solidFill>
                  <a:srgbClr val="FFFF00"/>
                </a:solidFill>
                <a:latin typeface="Arial" pitchFamily="34" charset="0"/>
                <a:cs typeface="Arial" pitchFamily="34" charset="0"/>
              </a:rPr>
              <a:t>Hoặc bạn có thích hát không nhỉ? hoặc em sẽ tặng bạn một đồ vật gì mà em cho là bạn rất thích</a:t>
            </a:r>
            <a:r>
              <a:rPr lang="en-US" sz="2400" b="1" dirty="0">
                <a:solidFill>
                  <a:srgbClr val="FFFF00"/>
                </a:solidFill>
                <a:latin typeface="Arial" pitchFamily="34" charset="0"/>
                <a:cs typeface="Arial" pitchFamily="34" charset="0"/>
              </a:rPr>
              <a:t>?</a:t>
            </a:r>
            <a:r>
              <a:rPr lang="vi-VN" sz="2400" b="1" dirty="0">
                <a:solidFill>
                  <a:srgbClr val="FFFF00"/>
                </a:solidFill>
                <a:latin typeface="Arial" pitchFamily="34" charset="0"/>
                <a:cs typeface="Arial" pitchFamily="34" charset="0"/>
              </a:rPr>
              <a:t> </a:t>
            </a:r>
            <a:endParaRPr lang="en-US" sz="2400" b="1" dirty="0">
              <a:solidFill>
                <a:srgbClr val="FFFF00"/>
              </a:solidFill>
              <a:latin typeface="Arial" pitchFamily="34" charset="0"/>
              <a:cs typeface="Arial" pitchFamily="34" charset="0"/>
            </a:endParaRPr>
          </a:p>
        </p:txBody>
      </p:sp>
      <p:sp>
        <p:nvSpPr>
          <p:cNvPr id="6155" name="Line 12"/>
          <p:cNvSpPr>
            <a:spLocks noChangeShapeType="1"/>
          </p:cNvSpPr>
          <p:nvPr/>
        </p:nvSpPr>
        <p:spPr bwMode="auto">
          <a:xfrm>
            <a:off x="0" y="796472"/>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Text Box 6"/>
          <p:cNvSpPr txBox="1">
            <a:spLocks noChangeArrowheads="1"/>
          </p:cNvSpPr>
          <p:nvPr/>
        </p:nvSpPr>
        <p:spPr bwMode="auto">
          <a:xfrm>
            <a:off x="3781425" y="6706"/>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0</a:t>
            </a:r>
          </a:p>
        </p:txBody>
      </p:sp>
      <p:sp>
        <p:nvSpPr>
          <p:cNvPr id="13" name="Text Box 7"/>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a:t>
            </a:r>
          </a:p>
        </p:txBody>
      </p:sp>
      <p:sp>
        <p:nvSpPr>
          <p:cNvPr id="14" name="Text Box 8"/>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a:t>
            </a:r>
          </a:p>
        </p:txBody>
      </p:sp>
      <p:sp>
        <p:nvSpPr>
          <p:cNvPr id="15" name="Text Box 9"/>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a:t>
            </a:r>
          </a:p>
        </p:txBody>
      </p:sp>
      <p:sp>
        <p:nvSpPr>
          <p:cNvPr id="16" name="Text Box 10"/>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a:t>
            </a:r>
          </a:p>
        </p:txBody>
      </p:sp>
      <p:sp>
        <p:nvSpPr>
          <p:cNvPr id="17" name="Text Box 11"/>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a:t>
            </a:r>
          </a:p>
        </p:txBody>
      </p:sp>
      <p:sp>
        <p:nvSpPr>
          <p:cNvPr id="18" name="Text Box 12"/>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a:t>
            </a:r>
          </a:p>
        </p:txBody>
      </p:sp>
      <p:sp>
        <p:nvSpPr>
          <p:cNvPr id="19" name="Text Box 13"/>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a:t>
            </a:r>
          </a:p>
        </p:txBody>
      </p:sp>
      <p:sp>
        <p:nvSpPr>
          <p:cNvPr id="20" name="Text Box 14"/>
          <p:cNvSpPr txBox="1">
            <a:spLocks noChangeArrowheads="1"/>
          </p:cNvSpPr>
          <p:nvPr/>
        </p:nvSpPr>
        <p:spPr bwMode="auto">
          <a:xfrm>
            <a:off x="3781425"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a:t>
            </a:r>
          </a:p>
        </p:txBody>
      </p:sp>
      <p:sp>
        <p:nvSpPr>
          <p:cNvPr id="21" name="Text Box 15"/>
          <p:cNvSpPr txBox="1">
            <a:spLocks noChangeArrowheads="1"/>
          </p:cNvSpPr>
          <p:nvPr/>
        </p:nvSpPr>
        <p:spPr bwMode="auto">
          <a:xfrm>
            <a:off x="3733800" y="45071"/>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a:t>
            </a:r>
          </a:p>
        </p:txBody>
      </p:sp>
      <p:sp>
        <p:nvSpPr>
          <p:cNvPr id="22" name="Text Box 16"/>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a:t>
            </a:r>
          </a:p>
        </p:txBody>
      </p:sp>
      <p:sp>
        <p:nvSpPr>
          <p:cNvPr id="23" name="Text Box 17"/>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20</a:t>
            </a:r>
          </a:p>
        </p:txBody>
      </p:sp>
      <p:sp>
        <p:nvSpPr>
          <p:cNvPr id="24" name="Text Box 18"/>
          <p:cNvSpPr txBox="1">
            <a:spLocks noChangeArrowheads="1"/>
          </p:cNvSpPr>
          <p:nvPr/>
        </p:nvSpPr>
        <p:spPr bwMode="auto">
          <a:xfrm>
            <a:off x="3748090" y="91"/>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30</a:t>
            </a:r>
          </a:p>
        </p:txBody>
      </p:sp>
      <p:sp>
        <p:nvSpPr>
          <p:cNvPr id="25" name="Text Box 19"/>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40</a:t>
            </a:r>
          </a:p>
        </p:txBody>
      </p:sp>
      <p:sp>
        <p:nvSpPr>
          <p:cNvPr id="26" name="Text Box 20"/>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50</a:t>
            </a:r>
          </a:p>
        </p:txBody>
      </p:sp>
      <p:sp>
        <p:nvSpPr>
          <p:cNvPr id="27" name="Text Box 21"/>
          <p:cNvSpPr txBox="1">
            <a:spLocks noChangeArrowheads="1"/>
          </p:cNvSpPr>
          <p:nvPr/>
        </p:nvSpPr>
        <p:spPr bwMode="auto">
          <a:xfrm>
            <a:off x="3748090" y="13320"/>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60</a:t>
            </a:r>
          </a:p>
        </p:txBody>
      </p:sp>
      <p:sp>
        <p:nvSpPr>
          <p:cNvPr id="28" name="Text Box 22"/>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70</a:t>
            </a:r>
          </a:p>
        </p:txBody>
      </p:sp>
      <p:sp>
        <p:nvSpPr>
          <p:cNvPr id="29" name="Text Box 23"/>
          <p:cNvSpPr txBox="1">
            <a:spLocks noChangeArrowheads="1"/>
          </p:cNvSpPr>
          <p:nvPr/>
        </p:nvSpPr>
        <p:spPr bwMode="auto">
          <a:xfrm>
            <a:off x="3748090" y="1464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80</a:t>
            </a:r>
          </a:p>
        </p:txBody>
      </p:sp>
      <p:sp>
        <p:nvSpPr>
          <p:cNvPr id="30" name="Text Box 24"/>
          <p:cNvSpPr txBox="1">
            <a:spLocks noChangeArrowheads="1"/>
          </p:cNvSpPr>
          <p:nvPr/>
        </p:nvSpPr>
        <p:spPr bwMode="auto">
          <a:xfrm>
            <a:off x="3748090" y="27873"/>
            <a:ext cx="1554616"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90</a:t>
            </a:r>
          </a:p>
        </p:txBody>
      </p:sp>
      <p:sp>
        <p:nvSpPr>
          <p:cNvPr id="31" name="Text Box 25"/>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100</a:t>
            </a:r>
          </a:p>
        </p:txBody>
      </p:sp>
      <p:sp>
        <p:nvSpPr>
          <p:cNvPr id="32" name="Text Box 26"/>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110</a:t>
            </a:r>
          </a:p>
        </p:txBody>
      </p:sp>
      <p:sp>
        <p:nvSpPr>
          <p:cNvPr id="33" name="Text Box 27"/>
          <p:cNvSpPr txBox="1">
            <a:spLocks noChangeArrowheads="1"/>
          </p:cNvSpPr>
          <p:nvPr/>
        </p:nvSpPr>
        <p:spPr bwMode="auto">
          <a:xfrm>
            <a:off x="38100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120</a:t>
            </a:r>
          </a:p>
        </p:txBody>
      </p:sp>
      <p:sp>
        <p:nvSpPr>
          <p:cNvPr id="36" name="Text Box 27"/>
          <p:cNvSpPr txBox="1">
            <a:spLocks noChangeArrowheads="1"/>
          </p:cNvSpPr>
          <p:nvPr/>
        </p:nvSpPr>
        <p:spPr bwMode="auto">
          <a:xfrm>
            <a:off x="3781425" y="10264"/>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140</a:t>
            </a:r>
          </a:p>
        </p:txBody>
      </p:sp>
      <p:sp>
        <p:nvSpPr>
          <p:cNvPr id="38" name="Text Box 27"/>
          <p:cNvSpPr txBox="1">
            <a:spLocks noChangeArrowheads="1"/>
          </p:cNvSpPr>
          <p:nvPr/>
        </p:nvSpPr>
        <p:spPr bwMode="auto">
          <a:xfrm>
            <a:off x="3733800"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554617" cy="707886"/>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0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90925" y="-27873"/>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2350" y="-1597"/>
            <a:ext cx="1948625" cy="68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9513" y="1671203"/>
            <a:ext cx="4081288" cy="2668570"/>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205767778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5"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5"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5"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5"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5"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5"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5"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5"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5"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5"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5"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5"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5"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5"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5"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5"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5"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5"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5"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5"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5"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5"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5"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5"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5"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5"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5"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5"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6"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6"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 y="0"/>
            <a:ext cx="9139126" cy="5715000"/>
          </a:xfrm>
          <a:prstGeom prst="rect">
            <a:avLst/>
          </a:prstGeom>
        </p:spPr>
      </p:pic>
      <p:sp>
        <p:nvSpPr>
          <p:cNvPr id="5" name="Rectangle 4"/>
          <p:cNvSpPr/>
          <p:nvPr/>
        </p:nvSpPr>
        <p:spPr>
          <a:xfrm>
            <a:off x="239484" y="124612"/>
            <a:ext cx="6146801" cy="2782493"/>
          </a:xfrm>
          <a:prstGeom prst="rect">
            <a:avLst/>
          </a:prstGeom>
        </p:spPr>
        <p:txBody>
          <a:bodyPr wrap="square">
            <a:spAutoFit/>
          </a:bodyPr>
          <a:lstStyle/>
          <a:p>
            <a:pPr algn="ctr">
              <a:lnSpc>
                <a:spcPct val="150000"/>
              </a:lnSpc>
            </a:pPr>
            <a:r>
              <a:rPr lang="en-US" sz="3600" b="1" dirty="0">
                <a:solidFill>
                  <a:srgbClr val="FF0000"/>
                </a:solidFill>
                <a:latin typeface="Arial" pitchFamily="34" charset="0"/>
                <a:cs typeface="Arial" pitchFamily="34" charset="0"/>
              </a:rPr>
              <a:t>KẾT LUẬN</a:t>
            </a:r>
          </a:p>
          <a:p>
            <a:pPr algn="just">
              <a:lnSpc>
                <a:spcPct val="150000"/>
              </a:lnSpc>
            </a:pPr>
            <a:r>
              <a:rPr lang="en-US" sz="2800" b="1" dirty="0">
                <a:solidFill>
                  <a:srgbClr val="006600"/>
                </a:solidFill>
                <a:latin typeface="Arial" pitchFamily="34" charset="0"/>
                <a:cs typeface="Arial" pitchFamily="34" charset="0"/>
              </a:rPr>
              <a:t>P</a:t>
            </a:r>
            <a:r>
              <a:rPr lang="vi-VN" sz="2800" b="1" dirty="0">
                <a:solidFill>
                  <a:srgbClr val="006600"/>
                </a:solidFill>
                <a:latin typeface="Arial" pitchFamily="34" charset="0"/>
                <a:cs typeface="Arial" pitchFamily="34" charset="0"/>
              </a:rPr>
              <a:t>hấn khởi và thích thú với hoạt động chơi trò chơi “Hiểu ý bạn” và hiểu hơn về sở thích của nhau.</a:t>
            </a:r>
          </a:p>
        </p:txBody>
      </p:sp>
    </p:spTree>
    <p:extLst>
      <p:ext uri="{BB962C8B-B14F-4D97-AF65-F5344CB8AC3E}">
        <p14:creationId xmlns:p14="http://schemas.microsoft.com/office/powerpoint/2010/main" val="28964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Rectangle 2"/>
          <p:cNvSpPr/>
          <p:nvPr/>
        </p:nvSpPr>
        <p:spPr>
          <a:xfrm>
            <a:off x="1331312" y="165007"/>
            <a:ext cx="6861174" cy="461665"/>
          </a:xfrm>
          <a:prstGeom prst="rect">
            <a:avLst/>
          </a:prstGeom>
        </p:spPr>
        <p:txBody>
          <a:bodyPr wrap="none">
            <a:spAutoFit/>
          </a:bodyPr>
          <a:lstStyle/>
          <a:p>
            <a:pPr algn="ctr"/>
            <a:r>
              <a:rPr lang="en-US" sz="2400" b="1" dirty="0" err="1">
                <a:solidFill>
                  <a:srgbClr val="FF0000"/>
                </a:solidFill>
                <a:latin typeface="Arial" pitchFamily="34" charset="0"/>
                <a:cs typeface="Arial" pitchFamily="34" charset="0"/>
              </a:rPr>
              <a:t>Hoạt</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động</a:t>
            </a:r>
            <a:r>
              <a:rPr lang="en-US" sz="2400" b="1" dirty="0">
                <a:solidFill>
                  <a:srgbClr val="FF0000"/>
                </a:solidFill>
                <a:latin typeface="Arial" pitchFamily="34" charset="0"/>
                <a:cs typeface="Arial" pitchFamily="34" charset="0"/>
              </a:rPr>
              <a:t> 2. </a:t>
            </a:r>
            <a:r>
              <a:rPr lang="en-US" sz="2400" b="1" dirty="0" err="1">
                <a:solidFill>
                  <a:srgbClr val="FF0000"/>
                </a:solidFill>
                <a:latin typeface="Arial" pitchFamily="34" charset="0"/>
                <a:cs typeface="Arial" pitchFamily="34" charset="0"/>
              </a:rPr>
              <a:t>Kể</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về</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những</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người</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bạn</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của</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em</a:t>
            </a:r>
            <a:r>
              <a:rPr lang="en-US" sz="2400" b="1" dirty="0">
                <a:solidFill>
                  <a:srgbClr val="FF0000"/>
                </a:solidFill>
                <a:latin typeface="Arial" pitchFamily="34" charset="0"/>
                <a:cs typeface="Arial" pitchFamily="34" charset="0"/>
              </a:rPr>
              <a:t>.</a:t>
            </a:r>
            <a:endParaRPr lang="en-US" sz="2400" dirty="0">
              <a:solidFill>
                <a:srgbClr val="FF0000"/>
              </a:solidFill>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184" y="815358"/>
            <a:ext cx="5142059" cy="3012085"/>
          </a:xfrm>
          <a:prstGeom prst="rect">
            <a:avLst/>
          </a:prstGeom>
          <a:effectLst>
            <a:glow rad="139700">
              <a:schemeClr val="accent2">
                <a:satMod val="175000"/>
                <a:alpha val="40000"/>
              </a:schemeClr>
            </a:glow>
          </a:effectLst>
        </p:spPr>
      </p:pic>
      <p:sp>
        <p:nvSpPr>
          <p:cNvPr id="5" name="Rectangle 4"/>
          <p:cNvSpPr/>
          <p:nvPr/>
        </p:nvSpPr>
        <p:spPr>
          <a:xfrm>
            <a:off x="247957" y="3989312"/>
            <a:ext cx="8650514" cy="1569660"/>
          </a:xfrm>
          <a:prstGeom prst="rect">
            <a:avLst/>
          </a:prstGeom>
        </p:spPr>
        <p:txBody>
          <a:bodyPr wrap="square">
            <a:spAutoFit/>
          </a:bodyPr>
          <a:lstStyle/>
          <a:p>
            <a:pPr algn="ctr"/>
            <a:r>
              <a:rPr lang="en-US" sz="2400" b="1" dirty="0" err="1">
                <a:solidFill>
                  <a:srgbClr val="FF0000"/>
                </a:solidFill>
                <a:latin typeface="Arial" pitchFamily="34" charset="0"/>
                <a:cs typeface="Arial" pitchFamily="34" charset="0"/>
              </a:rPr>
              <a:t>Yêu</a:t>
            </a:r>
            <a:r>
              <a:rPr lang="en-US" sz="2400" b="1" dirty="0">
                <a:solidFill>
                  <a:srgbClr val="FF0000"/>
                </a:solidFill>
                <a:latin typeface="Arial" pitchFamily="34" charset="0"/>
                <a:cs typeface="Arial" pitchFamily="34" charset="0"/>
              </a:rPr>
              <a:t> </a:t>
            </a:r>
            <a:r>
              <a:rPr lang="en-US" sz="2400" b="1" dirty="0" err="1">
                <a:solidFill>
                  <a:srgbClr val="FF0000"/>
                </a:solidFill>
                <a:latin typeface="Arial" pitchFamily="34" charset="0"/>
                <a:cs typeface="Arial" pitchFamily="34" charset="0"/>
              </a:rPr>
              <a:t>cầu</a:t>
            </a:r>
            <a:r>
              <a:rPr lang="en-US" sz="2400" b="1" dirty="0">
                <a:solidFill>
                  <a:srgbClr val="FF0000"/>
                </a:solidFill>
                <a:latin typeface="Arial" pitchFamily="34" charset="0"/>
                <a:cs typeface="Arial" pitchFamily="34" charset="0"/>
              </a:rPr>
              <a:t>: Chia </a:t>
            </a:r>
            <a:r>
              <a:rPr lang="en-US" sz="2400" b="1" dirty="0" err="1">
                <a:solidFill>
                  <a:srgbClr val="FF0000"/>
                </a:solidFill>
                <a:latin typeface="Arial" pitchFamily="34" charset="0"/>
                <a:cs typeface="Arial" pitchFamily="34" charset="0"/>
              </a:rPr>
              <a:t>nhóm</a:t>
            </a:r>
            <a:endParaRPr lang="en-US" sz="2400" b="1" dirty="0">
              <a:solidFill>
                <a:srgbClr val="FF0000"/>
              </a:solidFill>
              <a:latin typeface="Arial" pitchFamily="34" charset="0"/>
              <a:cs typeface="Arial" pitchFamily="34" charset="0"/>
            </a:endParaRPr>
          </a:p>
          <a:p>
            <a:r>
              <a:rPr lang="en-US" sz="2400" b="1" dirty="0">
                <a:solidFill>
                  <a:srgbClr val="006600"/>
                </a:solidFill>
                <a:latin typeface="Arial" pitchFamily="34" charset="0"/>
                <a:cs typeface="Arial" pitchFamily="34" charset="0"/>
              </a:rPr>
              <a:t>T</a:t>
            </a:r>
            <a:r>
              <a:rPr lang="vi-VN" sz="2400" b="1" dirty="0">
                <a:solidFill>
                  <a:srgbClr val="006600"/>
                </a:solidFill>
                <a:latin typeface="Arial" pitchFamily="34" charset="0"/>
                <a:cs typeface="Arial" pitchFamily="34" charset="0"/>
              </a:rPr>
              <a:t>rong nhóm thực hiện kể cho nhau nghe về những người bạn của mình. Bạn tên là gì, bạn có hát hay không, bạn có thích chơi trò chơi gì không, bạn múa có đẹp không. </a:t>
            </a:r>
            <a:endParaRPr lang="en-US" sz="2400" b="1" dirty="0">
              <a:solidFill>
                <a:srgbClr val="006600"/>
              </a:solidFill>
              <a:latin typeface="Arial" pitchFamily="34" charset="0"/>
              <a:cs typeface="Arial" pitchFamily="34" charset="0"/>
            </a:endParaRPr>
          </a:p>
        </p:txBody>
      </p:sp>
    </p:spTree>
    <p:extLst>
      <p:ext uri="{BB962C8B-B14F-4D97-AF65-F5344CB8AC3E}">
        <p14:creationId xmlns:p14="http://schemas.microsoft.com/office/powerpoint/2010/main" val="1107370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13" name="MOI BAN VUI MUA CA.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9087" b="9325"/>
          <a:stretch/>
        </p:blipFill>
        <p:spPr>
          <a:xfrm>
            <a:off x="725713" y="696684"/>
            <a:ext cx="7736116" cy="4263055"/>
          </a:xfrm>
          <a:prstGeom prst="rect">
            <a:avLst/>
          </a:prstGeom>
        </p:spPr>
      </p:pic>
      <p:sp>
        <p:nvSpPr>
          <p:cNvPr id="14" name="Rectangle 13"/>
          <p:cNvSpPr/>
          <p:nvPr/>
        </p:nvSpPr>
        <p:spPr>
          <a:xfrm>
            <a:off x="1645432" y="142557"/>
            <a:ext cx="5896678" cy="369332"/>
          </a:xfrm>
          <a:prstGeom prst="rect">
            <a:avLst/>
          </a:prstGeom>
        </p:spPr>
        <p:txBody>
          <a:bodyPr wrap="none">
            <a:spAutoFit/>
          </a:bodyPr>
          <a:lstStyle/>
          <a:p>
            <a:pPr algn="ctr"/>
            <a:r>
              <a:rPr lang="vi-VN" sz="1800" b="1" dirty="0">
                <a:solidFill>
                  <a:schemeClr val="bg1"/>
                </a:solidFill>
              </a:rPr>
              <a:t>Bài hát Mời bạn vui múa ca - Sáng tác: Phạm Tuyên </a:t>
            </a:r>
            <a:endParaRPr lang="en-US" sz="1800" b="1" dirty="0">
              <a:solidFill>
                <a:schemeClr val="bg1"/>
              </a:solidFill>
            </a:endParaRPr>
          </a:p>
        </p:txBody>
      </p:sp>
    </p:spTree>
    <p:extLst>
      <p:ext uri="{BB962C8B-B14F-4D97-AF65-F5344CB8AC3E}">
        <p14:creationId xmlns:p14="http://schemas.microsoft.com/office/powerpoint/2010/main" val="33413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0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629" y="116114"/>
            <a:ext cx="8966223" cy="5442858"/>
          </a:xfrm>
          <a:prstGeom prst="rect">
            <a:avLst/>
          </a:prstGeom>
        </p:spPr>
      </p:pic>
      <p:sp>
        <p:nvSpPr>
          <p:cNvPr id="8" name="Rectangle 7"/>
          <p:cNvSpPr/>
          <p:nvPr/>
        </p:nvSpPr>
        <p:spPr>
          <a:xfrm>
            <a:off x="3481778" y="70420"/>
            <a:ext cx="2518638" cy="646331"/>
          </a:xfrm>
          <a:prstGeom prst="rect">
            <a:avLst/>
          </a:prstGeom>
        </p:spPr>
        <p:txBody>
          <a:bodyPr wrap="none">
            <a:spAutoFit/>
          </a:bodyPr>
          <a:lstStyle/>
          <a:p>
            <a:pPr algn="ctr"/>
            <a:r>
              <a:rPr lang="en-US" sz="3600" b="1" dirty="0">
                <a:solidFill>
                  <a:schemeClr val="bg1"/>
                </a:solidFill>
                <a:latin typeface="Arial" pitchFamily="34" charset="0"/>
                <a:cs typeface="Arial" pitchFamily="34" charset="0"/>
              </a:rPr>
              <a:t>KẾT LUẬN</a:t>
            </a:r>
          </a:p>
        </p:txBody>
      </p:sp>
      <p:sp>
        <p:nvSpPr>
          <p:cNvPr id="12" name="Rectangle 11"/>
          <p:cNvSpPr/>
          <p:nvPr/>
        </p:nvSpPr>
        <p:spPr>
          <a:xfrm>
            <a:off x="1558941" y="1339961"/>
            <a:ext cx="6364313" cy="2217082"/>
          </a:xfrm>
          <a:prstGeom prst="rect">
            <a:avLst/>
          </a:prstGeom>
        </p:spPr>
        <p:txBody>
          <a:bodyPr wrap="square">
            <a:spAutoFit/>
          </a:bodyPr>
          <a:lstStyle/>
          <a:p>
            <a:pPr algn="just">
              <a:lnSpc>
                <a:spcPct val="150000"/>
              </a:lnSpc>
            </a:pPr>
            <a:r>
              <a:rPr lang="en-US" sz="3200" b="1" dirty="0" err="1">
                <a:solidFill>
                  <a:srgbClr val="FF0000"/>
                </a:solidFill>
                <a:latin typeface="Arial" pitchFamily="34" charset="0"/>
                <a:cs typeface="Arial" pitchFamily="34" charset="0"/>
              </a:rPr>
              <a:t>Thể</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hiện</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thái</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độ</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tình</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cảm</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của</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mình</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với</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các</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bạn</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khi</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tham</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gia</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các</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hoạt</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động</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cùng</a:t>
            </a:r>
            <a:r>
              <a:rPr lang="en-US" sz="3200" b="1" dirty="0">
                <a:solidFill>
                  <a:srgbClr val="FF0000"/>
                </a:solidFill>
                <a:latin typeface="Arial" pitchFamily="34" charset="0"/>
                <a:cs typeface="Arial" pitchFamily="34" charset="0"/>
              </a:rPr>
              <a:t> </a:t>
            </a:r>
            <a:r>
              <a:rPr lang="en-US" sz="3200" b="1" dirty="0" err="1">
                <a:solidFill>
                  <a:srgbClr val="FF0000"/>
                </a:solidFill>
                <a:latin typeface="Arial" pitchFamily="34" charset="0"/>
                <a:cs typeface="Arial" pitchFamily="34" charset="0"/>
              </a:rPr>
              <a:t>nhau</a:t>
            </a:r>
            <a:r>
              <a:rPr lang="en-US" sz="3200" b="1" dirty="0">
                <a:solidFill>
                  <a:srgbClr val="FF0000"/>
                </a:solidFill>
                <a:latin typeface="Arial" pitchFamily="34" charset="0"/>
                <a:cs typeface="Arial" pitchFamily="34" charset="0"/>
              </a:rPr>
              <a:t>.</a:t>
            </a:r>
            <a:endParaRPr lang="vi-VN" sz="3200"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2764814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1706</TotalTime>
  <Words>290</Words>
  <Application>Microsoft Office PowerPoint</Application>
  <PresentationFormat>On-screen Show (16:10)</PresentationFormat>
  <Paragraphs>49</Paragraphs>
  <Slides>11</Slides>
  <Notes>0</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VNI-Thufap2</vt:lpstr>
      <vt:lpstr>.VnTifani Heavy</vt:lpstr>
      <vt:lpstr>.VnAvant</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Thu Minh</cp:lastModifiedBy>
  <cp:revision>257</cp:revision>
  <dcterms:created xsi:type="dcterms:W3CDTF">2020-02-10T09:35:50Z</dcterms:created>
  <dcterms:modified xsi:type="dcterms:W3CDTF">2021-04-05T14:33:54Z</dcterms:modified>
</cp:coreProperties>
</file>