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80" r:id="rId2"/>
    <p:sldId id="256" r:id="rId3"/>
    <p:sldId id="257" r:id="rId4"/>
    <p:sldId id="332" r:id="rId5"/>
    <p:sldId id="400" r:id="rId6"/>
    <p:sldId id="401" r:id="rId7"/>
    <p:sldId id="384" r:id="rId8"/>
    <p:sldId id="377" r:id="rId9"/>
    <p:sldId id="396" r:id="rId10"/>
    <p:sldId id="397" r:id="rId11"/>
    <p:sldId id="402" r:id="rId12"/>
    <p:sldId id="385" r:id="rId13"/>
    <p:sldId id="403" r:id="rId14"/>
    <p:sldId id="398" r:id="rId15"/>
    <p:sldId id="404" r:id="rId16"/>
    <p:sldId id="405" r:id="rId17"/>
    <p:sldId id="399" r:id="rId18"/>
    <p:sldId id="390" r:id="rId19"/>
    <p:sldId id="308" r:id="rId20"/>
  </p:sldIdLst>
  <p:sldSz cx="9144000" cy="5715000" type="screen16x10"/>
  <p:notesSz cx="6858000" cy="9144000"/>
  <p:embeddedFontLst>
    <p:embeddedFont>
      <p:font typeface=".VnAvant" panose="020B7200000000000000"/>
      <p:regular r:id="rId22"/>
      <p:bold r:id="rId23"/>
      <p:italic r:id="rId24"/>
    </p:embeddedFont>
    <p:embeddedFont>
      <p:font typeface=".VnTifani Heavy" panose="020B7200000000000000"/>
      <p:regular r:id="rId25"/>
    </p:embeddedFont>
    <p:embeddedFont>
      <p:font typeface="Arial Black" panose="020B0A04020102020204" pitchFamily="34" charset="0"/>
      <p:bold r:id="rId26"/>
    </p:embeddedFont>
    <p:embeddedFont>
      <p:font typeface="Calibri" panose="020F0502020204030204" pitchFamily="34" charset="0"/>
      <p:regular r:id="rId27"/>
      <p:bold r:id="rId28"/>
      <p:italic r:id="rId29"/>
      <p:boldItalic r:id="rId30"/>
    </p:embeddedFont>
    <p:embeddedFont>
      <p:font typeface="VNI-Thufap2"/>
      <p:regular r:id="rId31"/>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varScale="1">
        <p:scale>
          <a:sx n="70" d="100"/>
          <a:sy n="70" d="100"/>
        </p:scale>
        <p:origin x="1336" y="8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4/5/2021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17</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18</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7.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9.gif"/><Relationship Id="rId26" Type="http://schemas.openxmlformats.org/officeDocument/2006/relationships/slide" Target="slide2.xml"/><Relationship Id="rId3" Type="http://schemas.openxmlformats.org/officeDocument/2006/relationships/tags" Target="../tags/tag9.xml"/><Relationship Id="rId21" Type="http://schemas.openxmlformats.org/officeDocument/2006/relationships/image" Target="../media/image32.gif"/><Relationship Id="rId7" Type="http://schemas.openxmlformats.org/officeDocument/2006/relationships/tags" Target="../tags/tag13.xml"/><Relationship Id="rId12" Type="http://schemas.openxmlformats.org/officeDocument/2006/relationships/audio" Target="../media/audio4.wav"/><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tags" Target="../tags/tag8.xml"/><Relationship Id="rId16" Type="http://schemas.openxmlformats.org/officeDocument/2006/relationships/hyperlink" Target="../My%20Documents/SONG/ATGT%20(khoi7)/vong3(khoi7).ppt" TargetMode="External"/><Relationship Id="rId20" Type="http://schemas.openxmlformats.org/officeDocument/2006/relationships/image" Target="../media/image31.gif"/><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audio" Target="../media/audio1.wav"/><Relationship Id="rId24" Type="http://schemas.openxmlformats.org/officeDocument/2006/relationships/image" Target="../media/image35.gif"/><Relationship Id="rId5" Type="http://schemas.openxmlformats.org/officeDocument/2006/relationships/tags" Target="../tags/tag11.xml"/><Relationship Id="rId15" Type="http://schemas.openxmlformats.org/officeDocument/2006/relationships/audio" Target="../media/audio6.wav"/><Relationship Id="rId23" Type="http://schemas.openxmlformats.org/officeDocument/2006/relationships/image" Target="../media/image34.gif"/><Relationship Id="rId10" Type="http://schemas.openxmlformats.org/officeDocument/2006/relationships/audio" Target="../media/audio3.wav"/><Relationship Id="rId19" Type="http://schemas.openxmlformats.org/officeDocument/2006/relationships/image" Target="../media/image30.gif"/><Relationship Id="rId4" Type="http://schemas.openxmlformats.org/officeDocument/2006/relationships/tags" Target="../tags/tag10.xml"/><Relationship Id="rId9" Type="http://schemas.openxmlformats.org/officeDocument/2006/relationships/notesSlide" Target="../notesSlides/notesSlide1.xml"/><Relationship Id="rId14" Type="http://schemas.openxmlformats.org/officeDocument/2006/relationships/audio" Target="../media/audio5.wav"/><Relationship Id="rId22" Type="http://schemas.openxmlformats.org/officeDocument/2006/relationships/image" Target="../media/image33.gif"/></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9.gif"/><Relationship Id="rId26" Type="http://schemas.openxmlformats.org/officeDocument/2006/relationships/slide" Target="slide2.xml"/><Relationship Id="rId3" Type="http://schemas.openxmlformats.org/officeDocument/2006/relationships/tags" Target="../tags/tag16.xml"/><Relationship Id="rId21" Type="http://schemas.openxmlformats.org/officeDocument/2006/relationships/image" Target="../media/image32.gif"/><Relationship Id="rId7" Type="http://schemas.openxmlformats.org/officeDocument/2006/relationships/tags" Target="../tags/tag20.xml"/><Relationship Id="rId12" Type="http://schemas.openxmlformats.org/officeDocument/2006/relationships/audio" Target="../media/audio4.wav"/><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tags" Target="../tags/tag15.xml"/><Relationship Id="rId16" Type="http://schemas.openxmlformats.org/officeDocument/2006/relationships/hyperlink" Target="../My%20Documents/SONG/ATGT%20(khoi7)/vong3(khoi7).ppt" TargetMode="External"/><Relationship Id="rId20" Type="http://schemas.openxmlformats.org/officeDocument/2006/relationships/image" Target="../media/image31.gif"/><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audio" Target="../media/audio1.wav"/><Relationship Id="rId24" Type="http://schemas.openxmlformats.org/officeDocument/2006/relationships/image" Target="../media/image35.gif"/><Relationship Id="rId5" Type="http://schemas.openxmlformats.org/officeDocument/2006/relationships/tags" Target="../tags/tag18.xml"/><Relationship Id="rId15" Type="http://schemas.openxmlformats.org/officeDocument/2006/relationships/audio" Target="../media/audio6.wav"/><Relationship Id="rId23" Type="http://schemas.openxmlformats.org/officeDocument/2006/relationships/image" Target="../media/image34.gif"/><Relationship Id="rId10" Type="http://schemas.openxmlformats.org/officeDocument/2006/relationships/audio" Target="../media/audio3.wav"/><Relationship Id="rId19" Type="http://schemas.openxmlformats.org/officeDocument/2006/relationships/image" Target="../media/image30.gif"/><Relationship Id="rId4" Type="http://schemas.openxmlformats.org/officeDocument/2006/relationships/tags" Target="../tags/tag17.xml"/><Relationship Id="rId9" Type="http://schemas.openxmlformats.org/officeDocument/2006/relationships/notesSlide" Target="../notesSlides/notesSlide2.xml"/><Relationship Id="rId14" Type="http://schemas.openxmlformats.org/officeDocument/2006/relationships/audio" Target="../media/audio5.wav"/><Relationship Id="rId22"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3.xml"/><Relationship Id="rId7" Type="http://schemas.openxmlformats.org/officeDocument/2006/relationships/image" Target="../media/image17.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a:ln>
                  <a:solidFill>
                    <a:srgbClr val="33CC33"/>
                  </a:solidFill>
                </a:ln>
                <a:solidFill>
                  <a:srgbClr val="FF0000"/>
                </a:solidFill>
                <a:latin typeface="Arial" pitchFamily="34" charset="0"/>
                <a:cs typeface="Arial" pitchFamily="34" charset="0"/>
              </a:rPr>
              <a:t>BÀI GIẢNG SOẠN THẢO THEO BỘ SÁCH: CÁNH DIỀU</a:t>
            </a: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4" name="Rectangle 3"/>
          <p:cNvSpPr/>
          <p:nvPr/>
        </p:nvSpPr>
        <p:spPr>
          <a:xfrm>
            <a:off x="863603" y="974831"/>
            <a:ext cx="7743371" cy="2677656"/>
          </a:xfrm>
          <a:prstGeom prst="rect">
            <a:avLst/>
          </a:prstGeom>
        </p:spPr>
        <p:txBody>
          <a:bodyPr wrap="square">
            <a:spAutoFit/>
          </a:bodyPr>
          <a:lstStyle/>
          <a:p>
            <a:pPr algn="just"/>
            <a:r>
              <a:rPr lang="vi-VN" sz="2800" b="1" dirty="0">
                <a:solidFill>
                  <a:schemeClr val="bg1"/>
                </a:solidFill>
              </a:rPr>
              <a:t>Khi sắp xếp đồ dùng cá nhân em cần lưu ý:</a:t>
            </a:r>
          </a:p>
          <a:p>
            <a:pPr algn="just"/>
            <a:r>
              <a:rPr lang="vi-VN" sz="2800" b="1" dirty="0">
                <a:solidFill>
                  <a:schemeClr val="bg1"/>
                </a:solidFill>
              </a:rPr>
              <a:t>-	Đồ dùng cá nhân cần được sắp xếp ngay ngắn, đúng nơi, đúng chỗ để thuận tiện cho việc tìm kiếm, lựa chọn và sử dụng.</a:t>
            </a:r>
          </a:p>
          <a:p>
            <a:pPr algn="just"/>
            <a:r>
              <a:rPr lang="vi-VN" sz="2800" b="1" dirty="0">
                <a:solidFill>
                  <a:schemeClr val="bg1"/>
                </a:solidFill>
              </a:rPr>
              <a:t>-	Để đồ dùng cá nhân bền, đẹp em cần có ý thức giữ gìn và bảo vệ chúng.</a:t>
            </a:r>
          </a:p>
        </p:txBody>
      </p:sp>
    </p:spTree>
    <p:extLst>
      <p:ext uri="{BB962C8B-B14F-4D97-AF65-F5344CB8AC3E}">
        <p14:creationId xmlns:p14="http://schemas.microsoft.com/office/powerpoint/2010/main" val="20861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a:solidFill>
                  <a:schemeClr val="bg1"/>
                </a:solidFill>
                <a:latin typeface="Arial" charset="0"/>
                <a:cs typeface="Arial" charset="0"/>
              </a:rPr>
              <a:t>THẢO LUẬN</a:t>
            </a:r>
          </a:p>
        </p:txBody>
      </p:sp>
      <p:sp>
        <p:nvSpPr>
          <p:cNvPr id="10" name="Rounded Rectangle 9"/>
          <p:cNvSpPr/>
          <p:nvPr>
            <p:custDataLst>
              <p:tags r:id="rId3"/>
            </p:custDataLst>
          </p:nvPr>
        </p:nvSpPr>
        <p:spPr>
          <a:xfrm>
            <a:off x="537030" y="1475263"/>
            <a:ext cx="8149770" cy="1979138"/>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800" b="1" dirty="0">
                <a:solidFill>
                  <a:srgbClr val="FFFF00"/>
                </a:solidFill>
                <a:latin typeface="Arial" pitchFamily="34" charset="0"/>
                <a:cs typeface="Arial" pitchFamily="34" charset="0"/>
              </a:rPr>
              <a:t>Theo em, chú đó có thể là kẻ xấu không? Điều gì sẽ xảy ra nếu cho chú ấy vào nhà?</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2125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427587" y="308755"/>
            <a:ext cx="4523995" cy="523220"/>
          </a:xfrm>
          <a:prstGeom prst="rect">
            <a:avLst/>
          </a:prstGeom>
        </p:spPr>
        <p:txBody>
          <a:bodyPr wrap="none">
            <a:spAutoFit/>
          </a:bodyPr>
          <a:lstStyle/>
          <a:p>
            <a:pPr algn="ctr"/>
            <a:r>
              <a:rPr lang="vi-VN" sz="2800" dirty="0">
                <a:solidFill>
                  <a:srgbClr val="0000CC"/>
                </a:solidFill>
              </a:rPr>
              <a:t>Các số điện thoại khẩn cấp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084" y="831975"/>
            <a:ext cx="5715000" cy="4286250"/>
          </a:xfrm>
          <a:prstGeom prst="rect">
            <a:avLst/>
          </a:prstGeom>
        </p:spPr>
      </p:pic>
    </p:spTree>
    <p:extLst>
      <p:ext uri="{BB962C8B-B14F-4D97-AF65-F5344CB8AC3E}">
        <p14:creationId xmlns:p14="http://schemas.microsoft.com/office/powerpoint/2010/main" val="77788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0" y="0"/>
            <a:ext cx="9141569" cy="5715000"/>
            <a:chOff x="2430" y="0"/>
            <a:chExt cx="9141569" cy="571500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grpSp>
      <p:sp>
        <p:nvSpPr>
          <p:cNvPr id="3" name="Rectangle 2"/>
          <p:cNvSpPr/>
          <p:nvPr/>
        </p:nvSpPr>
        <p:spPr>
          <a:xfrm>
            <a:off x="2286000" y="2057281"/>
            <a:ext cx="4572000" cy="1600438"/>
          </a:xfrm>
          <a:prstGeom prst="rect">
            <a:avLst/>
          </a:prstGeom>
        </p:spPr>
        <p:txBody>
          <a:bodyPr>
            <a:spAutoFit/>
          </a:bodyPr>
          <a:lstStyle/>
          <a:p>
            <a:r>
              <a:rPr lang="vi-VN" dirty="0"/>
              <a:t>Khi ở nhà một mình, em tuyệt đối không cho người lạ nào vào nhà dù bất cứ lí do nào. Chúng ta có thế từ chối họ. nếu không được hãy nhanh chóng gọi điện thoại cho bô mẹ. người thân hoặc hét lên thật to để mọi người xung quanh nghe thấy. Còn khi phát hiện cỏ cháy, em nên hét to lên để mọi người đến giúp đỡ hoặc nhanh chóng gọi cho các chú cứu hoả số 114 nhé.</a:t>
            </a:r>
          </a:p>
        </p:txBody>
      </p:sp>
      <p:pic>
        <p:nvPicPr>
          <p:cNvPr id="1026" name="Picture 2" descr="https://s.vietnamdoc.net/data/image/2019/09/28/hinh-nen-thiet-ke-bai-giang-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 y="-19957"/>
            <a:ext cx="9120808"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73944" y="1273600"/>
            <a:ext cx="5689600" cy="2554545"/>
          </a:xfrm>
          <a:prstGeom prst="rect">
            <a:avLst/>
          </a:prstGeom>
        </p:spPr>
        <p:txBody>
          <a:bodyPr wrap="square">
            <a:spAutoFit/>
          </a:bodyPr>
          <a:lstStyle/>
          <a:p>
            <a:pPr algn="just"/>
            <a:r>
              <a:rPr lang="vi-VN" sz="2000" dirty="0">
                <a:solidFill>
                  <a:srgbClr val="C00000"/>
                </a:solidFill>
              </a:rPr>
              <a:t>Khi ở nhà một mình, em tuyệt đối không cho người lạ nào vào nhà dù bất cứ lí do nào. Chúng ta có thế từ chối họ. nếu không được hãy nhanh chóng gọi điện thoại cho bô mẹ. người thân hoặc hét lên thật to để mọi người xung quanh nghe thấy. Còn khi phát hiện cỏ cháy, em nên hét to lên để mọi người đến giúp đỡ hoặc nhanh chóng gọi cho các chú cứu hoả số 114 nhé.</a:t>
            </a:r>
          </a:p>
        </p:txBody>
      </p:sp>
    </p:spTree>
    <p:extLst>
      <p:ext uri="{BB962C8B-B14F-4D97-AF65-F5344CB8AC3E}">
        <p14:creationId xmlns:p14="http://schemas.microsoft.com/office/powerpoint/2010/main" val="9590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Nhung_cach_bang_bo_vet_thuong_co_ban___VTC_No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580" b="12816"/>
          <a:stretch/>
        </p:blipFill>
        <p:spPr>
          <a:xfrm>
            <a:off x="638629" y="507999"/>
            <a:ext cx="8093410" cy="4528457"/>
          </a:xfrm>
          <a:prstGeom prst="rect">
            <a:avLst/>
          </a:prstGeom>
        </p:spPr>
      </p:pic>
    </p:spTree>
    <p:extLst>
      <p:ext uri="{BB962C8B-B14F-4D97-AF65-F5344CB8AC3E}">
        <p14:creationId xmlns:p14="http://schemas.microsoft.com/office/powerpoint/2010/main" val="37083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37" y="1054206"/>
            <a:ext cx="6815190" cy="3866137"/>
          </a:xfrm>
          <a:prstGeom prst="rect">
            <a:avLst/>
          </a:prstGeom>
          <a:effectLst>
            <a:glow rad="139700">
              <a:schemeClr val="accent6">
                <a:satMod val="175000"/>
                <a:alpha val="40000"/>
              </a:schemeClr>
            </a:glow>
          </a:effectLst>
        </p:spPr>
      </p:pic>
      <p:sp>
        <p:nvSpPr>
          <p:cNvPr id="4" name="Rectangle 3"/>
          <p:cNvSpPr/>
          <p:nvPr/>
        </p:nvSpPr>
        <p:spPr>
          <a:xfrm>
            <a:off x="1924436" y="356958"/>
            <a:ext cx="5280613" cy="523220"/>
          </a:xfrm>
          <a:prstGeom prst="rect">
            <a:avLst/>
          </a:prstGeom>
        </p:spPr>
        <p:txBody>
          <a:bodyPr wrap="none">
            <a:spAutoFit/>
          </a:bodyPr>
          <a:lstStyle/>
          <a:p>
            <a:pPr algn="ctr"/>
            <a:r>
              <a:rPr lang="vi-VN" sz="2800" dirty="0">
                <a:solidFill>
                  <a:srgbClr val="FF0000"/>
                </a:solidFill>
              </a:rPr>
              <a:t>Thực hành băng bó vết thương:</a:t>
            </a:r>
          </a:p>
        </p:txBody>
      </p:sp>
    </p:spTree>
    <p:extLst>
      <p:ext uri="{BB962C8B-B14F-4D97-AF65-F5344CB8AC3E}">
        <p14:creationId xmlns:p14="http://schemas.microsoft.com/office/powerpoint/2010/main" val="418945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492501" y="178125"/>
            <a:ext cx="8260595" cy="523220"/>
          </a:xfrm>
          <a:prstGeom prst="rect">
            <a:avLst/>
          </a:prstGeom>
        </p:spPr>
        <p:txBody>
          <a:bodyPr wrap="none">
            <a:spAutoFit/>
          </a:bodyPr>
          <a:lstStyle/>
          <a:p>
            <a:pPr algn="ctr"/>
            <a:r>
              <a:rPr lang="vi-VN" sz="2800" dirty="0">
                <a:solidFill>
                  <a:srgbClr val="FF0000"/>
                </a:solidFill>
              </a:rPr>
              <a:t>Chia sể những việc em đã làm để giúp đỡ gia đình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72" y="922610"/>
            <a:ext cx="3905328" cy="4392276"/>
          </a:xfrm>
          <a:prstGeom prst="rect">
            <a:avLst/>
          </a:prstGeom>
          <a:effectLst>
            <a:glow rad="139700">
              <a:schemeClr val="accent5">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998" y="922610"/>
            <a:ext cx="3514875" cy="2159580"/>
          </a:xfrm>
          <a:prstGeom prst="rect">
            <a:avLst/>
          </a:prstGeom>
          <a:effectLst>
            <a:glow rad="139700">
              <a:schemeClr val="accent5">
                <a:satMod val="175000"/>
                <a:alpha val="40000"/>
              </a:schemeClr>
            </a:glo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998" y="3199380"/>
            <a:ext cx="3514875" cy="211550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11742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32000" y="937353"/>
            <a:ext cx="6598557" cy="50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800" b="1" dirty="0">
                <a:solidFill>
                  <a:srgbClr val="0000CC"/>
                </a:solidFill>
                <a:latin typeface="Arial" pitchFamily="34" charset="0"/>
                <a:cs typeface="Arial" pitchFamily="34" charset="0"/>
              </a:rPr>
              <a:t>Số điện thoại khẩn cấp 114 để gọi: </a:t>
            </a:r>
            <a:endParaRPr lang="en-US" sz="28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3117850" y="2967791"/>
            <a:ext cx="4485289" cy="69316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400" b="1" dirty="0">
                <a:solidFill>
                  <a:srgbClr val="FFFF00"/>
                </a:solidFill>
                <a:latin typeface="Arial" pitchFamily="34" charset="0"/>
                <a:cs typeface="Arial" pitchFamily="34" charset="0"/>
              </a:rPr>
              <a:t>B. </a:t>
            </a:r>
            <a:r>
              <a:rPr lang="vi-VN" sz="2400" b="1" dirty="0">
                <a:solidFill>
                  <a:srgbClr val="FFFF00"/>
                </a:solidFill>
                <a:latin typeface="Arial" pitchFamily="34" charset="0"/>
                <a:cs typeface="Arial" pitchFamily="34" charset="0"/>
              </a:rPr>
              <a:t>Công an</a:t>
            </a:r>
            <a:endParaRPr lang="en-US" sz="24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3235778" y="4167521"/>
            <a:ext cx="4426855" cy="653384"/>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a:solidFill>
                  <a:srgbClr val="FFFF00"/>
                </a:solidFill>
                <a:latin typeface="Arial" pitchFamily="34" charset="0"/>
                <a:cs typeface="Arial" pitchFamily="34" charset="0"/>
              </a:rPr>
              <a:t>C. </a:t>
            </a:r>
            <a:r>
              <a:rPr lang="vi-VN" sz="2400" b="1" dirty="0">
                <a:solidFill>
                  <a:srgbClr val="FFFF00"/>
                </a:solidFill>
                <a:latin typeface="Arial" pitchFamily="34" charset="0"/>
                <a:cs typeface="Arial" pitchFamily="34" charset="0"/>
              </a:rPr>
              <a:t>Cứu thương</a:t>
            </a:r>
            <a:endParaRPr lang="en-US" sz="24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989037" y="1756910"/>
            <a:ext cx="4331898" cy="67718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a:solidFill>
                  <a:srgbClr val="FFFF00"/>
                </a:solidFill>
                <a:latin typeface="Arial" pitchFamily="34" charset="0"/>
                <a:cs typeface="Arial" pitchFamily="34" charset="0"/>
              </a:rPr>
              <a:t>A. </a:t>
            </a:r>
            <a:r>
              <a:rPr lang="en-US" sz="2400" b="1" dirty="0" err="1">
                <a:solidFill>
                  <a:srgbClr val="FFFF00"/>
                </a:solidFill>
                <a:latin typeface="Arial" pitchFamily="34" charset="0"/>
                <a:cs typeface="Arial" pitchFamily="34" charset="0"/>
              </a:rPr>
              <a:t>Cứu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hỏa</a:t>
            </a:r>
            <a:endParaRPr lang="en-US" sz="24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1087728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30402" y="937353"/>
            <a:ext cx="6883401"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400" b="1" dirty="0">
                <a:solidFill>
                  <a:srgbClr val="0000CC"/>
                </a:solidFill>
                <a:latin typeface="Arial" pitchFamily="34" charset="0"/>
                <a:cs typeface="Arial" pitchFamily="34" charset="0"/>
              </a:rPr>
              <a:t>Đang đi trên đường gặp một vụ tai nạn có người bị thương, em sẽ gọi số nào:</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3360517" y="3065965"/>
            <a:ext cx="3917945" cy="58840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a:solidFill>
                  <a:srgbClr val="FFFF00"/>
                </a:solidFill>
                <a:latin typeface="Arial" pitchFamily="34" charset="0"/>
                <a:cs typeface="Arial" pitchFamily="34" charset="0"/>
              </a:rPr>
              <a:t>B. </a:t>
            </a:r>
            <a:r>
              <a:rPr lang="vi-VN" sz="2000" b="1" dirty="0">
                <a:solidFill>
                  <a:srgbClr val="FFFF00"/>
                </a:solidFill>
                <a:latin typeface="Arial" pitchFamily="34" charset="0"/>
                <a:cs typeface="Arial" pitchFamily="34" charset="0"/>
              </a:rPr>
              <a:t>114</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3360517" y="4135099"/>
            <a:ext cx="3917945" cy="615739"/>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a:solidFill>
                  <a:srgbClr val="FFFF00"/>
                </a:solidFill>
                <a:latin typeface="Arial" pitchFamily="34" charset="0"/>
                <a:cs typeface="Arial" pitchFamily="34" charset="0"/>
              </a:rPr>
              <a:t>C. </a:t>
            </a:r>
            <a:r>
              <a:rPr lang="vi-VN" sz="2000" b="1" dirty="0">
                <a:solidFill>
                  <a:srgbClr val="FFFF00"/>
                </a:solidFill>
                <a:latin typeface="Arial" pitchFamily="34" charset="0"/>
                <a:cs typeface="Arial" pitchFamily="34" charset="0"/>
              </a:rPr>
              <a:t>115</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3251204" y="2095500"/>
            <a:ext cx="3844922" cy="582008"/>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a:solidFill>
                  <a:srgbClr val="FFFF00"/>
                </a:solidFill>
                <a:latin typeface="Arial" pitchFamily="34" charset="0"/>
                <a:cs typeface="Arial" pitchFamily="34" charset="0"/>
              </a:rPr>
              <a:t>A. </a:t>
            </a:r>
            <a:r>
              <a:rPr lang="vi-VN" sz="2000" b="1" dirty="0">
                <a:solidFill>
                  <a:srgbClr val="FFFF00"/>
                </a:solidFill>
                <a:latin typeface="Arial" pitchFamily="34" charset="0"/>
                <a:cs typeface="Arial" pitchFamily="34" charset="0"/>
              </a:rPr>
              <a:t>113</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2389480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VnAvant" pitchFamily="34" charset="0"/>
                <a:ea typeface="Tahoma" pitchFamily="34" charset="0"/>
                <a:cs typeface="Tahoma" pitchFamily="34" charset="0"/>
              </a:rPr>
              <a:t>Bµi</a:t>
            </a:r>
            <a:r>
              <a:rPr lang="en-US" sz="2800" b="1" dirty="0">
                <a:solidFill>
                  <a:srgbClr val="0000CC"/>
                </a:solidFill>
                <a:latin typeface=".VnAvant" pitchFamily="34" charset="0"/>
                <a:ea typeface="Tahoma" pitchFamily="34" charset="0"/>
                <a:cs typeface="Tahoma" pitchFamily="34" charset="0"/>
              </a:rPr>
              <a:t> 28</a:t>
            </a:r>
          </a:p>
          <a:p>
            <a:pPr algn="ctr">
              <a:lnSpc>
                <a:spcPct val="150000"/>
              </a:lnSpc>
            </a:pPr>
            <a:r>
              <a:rPr lang="en-US" sz="4400" b="1" dirty="0">
                <a:solidFill>
                  <a:srgbClr val="FF0000"/>
                </a:solidFill>
                <a:latin typeface=".VnAvant" pitchFamily="34" charset="0"/>
                <a:ea typeface="Tahoma" pitchFamily="34" charset="0"/>
                <a:cs typeface="Tahoma" pitchFamily="34" charset="0"/>
              </a:rPr>
              <a:t>AN TOÀN KHI Ở NHÀ</a:t>
            </a: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679" y="1901371"/>
            <a:ext cx="2987040" cy="360883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7807" y="20724"/>
            <a:ext cx="8290813" cy="810684"/>
          </a:xfrm>
          <a:prstGeom prst="rect">
            <a:avLst/>
          </a:prstGeom>
        </p:spPr>
        <p:txBody>
          <a:bodyPr wrap="square" lIns="71323" tIns="35662" rIns="71323" bIns="35662">
            <a:spAutoFit/>
          </a:bodyPr>
          <a:lstStyle/>
          <a:p>
            <a:pPr algn="ctr"/>
            <a:r>
              <a:rPr lang="vi-VN" sz="2400" b="1" dirty="0">
                <a:solidFill>
                  <a:srgbClr val="FF0000"/>
                </a:solidFill>
                <a:latin typeface="Arial" pitchFamily="34" charset="0"/>
                <a:cs typeface="Arial" pitchFamily="34" charset="0"/>
              </a:rPr>
              <a:t>1. Quan sát tranh và liên hệ vói những tình huống có thể gây nguy hiểm khi ở nhà</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22" y="1105530"/>
            <a:ext cx="2879937" cy="1957853"/>
          </a:xfrm>
          <a:prstGeom prst="rect">
            <a:avLst/>
          </a:prstGeom>
          <a:effectLst>
            <a:glow rad="139700">
              <a:schemeClr val="accent5">
                <a:satMod val="175000"/>
                <a:alpha val="40000"/>
              </a:schemeClr>
            </a:glo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611" y="1105530"/>
            <a:ext cx="2551523" cy="1957853"/>
          </a:xfrm>
          <a:prstGeom prst="rect">
            <a:avLst/>
          </a:prstGeom>
          <a:effectLst>
            <a:glow rad="139700">
              <a:schemeClr val="accent5">
                <a:satMod val="175000"/>
                <a:alpha val="40000"/>
              </a:schemeClr>
            </a:glo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621" y="1105531"/>
            <a:ext cx="2684152" cy="1957852"/>
          </a:xfrm>
          <a:prstGeom prst="rect">
            <a:avLst/>
          </a:prstGeom>
          <a:effectLst>
            <a:glow rad="139700">
              <a:schemeClr val="accent5">
                <a:satMod val="175000"/>
                <a:alpha val="40000"/>
              </a:schemeClr>
            </a:glo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21" y="3300946"/>
            <a:ext cx="2879937" cy="2076676"/>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611" y="3293835"/>
            <a:ext cx="2551523" cy="2133478"/>
          </a:xfrm>
          <a:prstGeom prst="rect">
            <a:avLst/>
          </a:prstGeom>
          <a:effectLst>
            <a:glow rad="139700">
              <a:schemeClr val="accent5">
                <a:satMod val="175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7621" y="3244144"/>
            <a:ext cx="2684152" cy="213347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420673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019319" y="265212"/>
            <a:ext cx="3492751"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an </a:t>
            </a:r>
            <a:r>
              <a:rPr lang="en-US" sz="2800" dirty="0" err="1">
                <a:solidFill>
                  <a:srgbClr val="FF0000"/>
                </a:solidFill>
                <a:latin typeface="Arial" pitchFamily="34" charset="0"/>
                <a:cs typeface="Arial" pitchFamily="34" charset="0"/>
              </a:rPr>
              <a:t>toàn</a:t>
            </a:r>
            <a:endParaRPr lang="en-US" sz="2800" dirty="0">
              <a:solidFill>
                <a:srgbClr val="FF0000"/>
              </a:solidFill>
              <a:latin typeface="Arial" pitchFamily="34" charset="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251" y="916844"/>
            <a:ext cx="2879937" cy="1957853"/>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24" y="916844"/>
            <a:ext cx="2790051" cy="1957853"/>
          </a:xfrm>
          <a:prstGeom prst="rect">
            <a:avLst/>
          </a:prstGeom>
          <a:effectLst>
            <a:glow rad="139700">
              <a:schemeClr val="accent5">
                <a:satMod val="175000"/>
                <a:alpha val="4000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250" y="3293610"/>
            <a:ext cx="2879937" cy="2076676"/>
          </a:xfrm>
          <a:prstGeom prst="rect">
            <a:avLst/>
          </a:prstGeom>
          <a:effectLst>
            <a:glow rad="139700">
              <a:schemeClr val="accent5">
                <a:satMod val="175000"/>
                <a:alpha val="40000"/>
              </a:schemeClr>
            </a:glo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424" y="3264582"/>
            <a:ext cx="2833593" cy="207667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45350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559531" y="265212"/>
            <a:ext cx="2412327"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an </a:t>
            </a:r>
            <a:r>
              <a:rPr lang="en-US" sz="2800" dirty="0" err="1">
                <a:solidFill>
                  <a:srgbClr val="FF0000"/>
                </a:solidFill>
                <a:latin typeface="Arial" pitchFamily="34" charset="0"/>
                <a:cs typeface="Arial" pitchFamily="34" charset="0"/>
              </a:rPr>
              <a:t>toàn</a:t>
            </a:r>
            <a:endParaRPr lang="en-US" sz="2800" dirty="0">
              <a:solidFill>
                <a:srgbClr val="FF0000"/>
              </a:solidFill>
              <a:latin typeface="Arial" pitchFamily="34" charset="0"/>
              <a:cs typeface="Arial"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54" y="1261130"/>
            <a:ext cx="3475927" cy="2906426"/>
          </a:xfrm>
          <a:prstGeom prst="rect">
            <a:avLst/>
          </a:prstGeom>
          <a:effectLst>
            <a:glow rad="139700">
              <a:schemeClr val="accent5">
                <a:satMod val="175000"/>
                <a:alpha val="40000"/>
              </a:schemeClr>
            </a:glo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238" y="1224843"/>
            <a:ext cx="3656607" cy="290642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5539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a:solidFill>
                  <a:schemeClr val="bg1"/>
                </a:solidFill>
                <a:latin typeface="Arial" charset="0"/>
                <a:cs typeface="Arial" charset="0"/>
              </a:rPr>
              <a:t>THẢO LUẬN</a:t>
            </a:r>
          </a:p>
        </p:txBody>
      </p:sp>
      <p:sp>
        <p:nvSpPr>
          <p:cNvPr id="10" name="Rounded Rectangle 9"/>
          <p:cNvSpPr/>
          <p:nvPr>
            <p:custDataLst>
              <p:tags r:id="rId3"/>
            </p:custDataLst>
          </p:nvPr>
        </p:nvSpPr>
        <p:spPr>
          <a:xfrm>
            <a:off x="141516" y="1475261"/>
            <a:ext cx="4354284" cy="2879023"/>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400" b="1" dirty="0">
                <a:solidFill>
                  <a:srgbClr val="FFFF00"/>
                </a:solidFill>
                <a:latin typeface="Arial" pitchFamily="34" charset="0"/>
                <a:cs typeface="Arial" pitchFamily="34" charset="0"/>
              </a:rPr>
              <a:t>Điều gì có thể xảy ra với bạn nhỏ trong tranh đó?</a:t>
            </a:r>
          </a:p>
          <a:p>
            <a:pPr algn="just">
              <a:lnSpc>
                <a:spcPct val="150000"/>
              </a:lnSpc>
            </a:pPr>
            <a:r>
              <a:rPr lang="vi-VN" sz="2400" b="1" dirty="0">
                <a:solidFill>
                  <a:srgbClr val="FFFF00"/>
                </a:solidFill>
                <a:latin typeface="Arial" pitchFamily="34" charset="0"/>
                <a:cs typeface="Arial" pitchFamily="34" charset="0"/>
              </a:rPr>
              <a:t>Nếu là bạn, bạn có làm theo bạn nhở trong hình đó hay không?</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1213" y="1582056"/>
            <a:ext cx="2334899" cy="1683658"/>
          </a:xfrm>
          <a:prstGeom prst="rect">
            <a:avLst/>
          </a:prstGeom>
          <a:effectLst>
            <a:glow rad="139700">
              <a:schemeClr val="accent5">
                <a:satMod val="175000"/>
                <a:alpha val="40000"/>
              </a:schemeClr>
            </a:glow>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739" y="3265714"/>
            <a:ext cx="2297326" cy="168365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3108543"/>
          </a:xfrm>
          <a:prstGeom prst="rect">
            <a:avLst/>
          </a:prstGeom>
        </p:spPr>
        <p:txBody>
          <a:bodyPr wrap="square">
            <a:spAutoFit/>
          </a:bodyPr>
          <a:lstStyle/>
          <a:p>
            <a:pPr algn="just"/>
            <a:r>
              <a:rPr lang="vi-VN" sz="2800" dirty="0">
                <a:solidFill>
                  <a:srgbClr val="0000CC"/>
                </a:solidFill>
              </a:rPr>
              <a:t>Khi ở nhà, các em cần tránh: leo trèo cầu thang vì có thể gây ngã; không bật bếp để đun nấu vì có thể bị bởng; không tự ý sờ cắm vào ổ điện vì có thê bị điện giật; không nghịch dao, kéo và những vật sắc nhọn vì có thể bị đứt tay, bị thương.</a:t>
            </a: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820057" y="2069797"/>
            <a:ext cx="3098802" cy="1384995"/>
          </a:xfrm>
          <a:prstGeom prst="rect">
            <a:avLst/>
          </a:prstGeom>
        </p:spPr>
        <p:txBody>
          <a:bodyPr wrap="square">
            <a:spAutoFit/>
          </a:bodyPr>
          <a:lstStyle/>
          <a:p>
            <a:pPr algn="just">
              <a:lnSpc>
                <a:spcPct val="150000"/>
              </a:lnSpc>
            </a:pP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vẽ</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p>
          <a:p>
            <a:pPr algn="just">
              <a:lnSpc>
                <a:spcPct val="150000"/>
              </a:lnSpc>
            </a:pP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nhỏ</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hỏi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429" y="655234"/>
            <a:ext cx="3612606" cy="4364618"/>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107370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16114"/>
            <a:ext cx="8966223" cy="5442858"/>
          </a:xfrm>
          <a:prstGeom prst="rect">
            <a:avLst/>
          </a:prstGeom>
        </p:spPr>
      </p:pic>
      <p:sp>
        <p:nvSpPr>
          <p:cNvPr id="8" name="Rectangle 7"/>
          <p:cNvSpPr/>
          <p:nvPr/>
        </p:nvSpPr>
        <p:spPr>
          <a:xfrm>
            <a:off x="3829629" y="135289"/>
            <a:ext cx="1822936" cy="523220"/>
          </a:xfrm>
          <a:prstGeom prst="rect">
            <a:avLst/>
          </a:prstGeom>
        </p:spPr>
        <p:txBody>
          <a:bodyPr wrap="none">
            <a:spAutoFit/>
          </a:bodyPr>
          <a:lstStyle/>
          <a:p>
            <a:pPr algn="ctr"/>
            <a:r>
              <a:rPr lang="en-US" sz="2800" b="1" dirty="0" err="1">
                <a:solidFill>
                  <a:schemeClr val="bg1"/>
                </a:solidFill>
                <a:latin typeface="Arial" pitchFamily="34" charset="0"/>
                <a:cs typeface="Arial" pitchFamily="34" charset="0"/>
              </a:rPr>
              <a:t>Đóng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vai</a:t>
            </a:r>
            <a:r>
              <a:rPr lang="en-US" sz="2800" b="1" dirty="0">
                <a:solidFill>
                  <a:schemeClr val="bg1"/>
                </a:solidFill>
                <a:latin typeface="Arial" pitchFamily="34" charset="0"/>
                <a:cs typeface="Arial" pitchFamily="34" charset="0"/>
              </a:rPr>
              <a:t>:</a:t>
            </a:r>
          </a:p>
        </p:txBody>
      </p:sp>
      <p:sp>
        <p:nvSpPr>
          <p:cNvPr id="12" name="Rectangle 11"/>
          <p:cNvSpPr/>
          <p:nvPr/>
        </p:nvSpPr>
        <p:spPr>
          <a:xfrm>
            <a:off x="1759882" y="962589"/>
            <a:ext cx="5903661" cy="2554545"/>
          </a:xfrm>
          <a:prstGeom prst="rect">
            <a:avLst/>
          </a:prstGeom>
        </p:spPr>
        <p:txBody>
          <a:bodyPr wrap="square">
            <a:spAutoFit/>
          </a:bodyPr>
          <a:lstStyle/>
          <a:p>
            <a:pPr algn="just"/>
            <a:r>
              <a:rPr lang="vi-VN" sz="2000" dirty="0">
                <a:solidFill>
                  <a:srgbClr val="FF0000"/>
                </a:solidFill>
              </a:rPr>
              <a:t>Tình huống: </a:t>
            </a:r>
            <a:r>
              <a:rPr lang="vi-VN" sz="2000" dirty="0">
                <a:solidFill>
                  <a:srgbClr val="0000CC"/>
                </a:solidFill>
              </a:rPr>
              <a:t>Mẹ đi chợ chưa về, chỉ có một mình Hoa ở nhà. Đang ngồi xem ti vi, Hoa nghe thấy tiếng chuông cửa. Nhìn qua khe cửa, Hoa thấy có một chú mặc áo đông phục bưu điện đang đứng ngoài cửa. Bạn hỏi: “Ai đây ạ?”, chú lạ mặt đáp: “Chú ở bên công ti điện thoại, chú đên đê kiêm tra điện thoại, cháu mở cửa cho chú nhé”. Nếu em là Hoa trong tình huông đó, em sẽ làm gì?</a:t>
            </a:r>
          </a:p>
        </p:txBody>
      </p:sp>
    </p:spTree>
    <p:extLst>
      <p:ext uri="{BB962C8B-B14F-4D97-AF65-F5344CB8AC3E}">
        <p14:creationId xmlns:p14="http://schemas.microsoft.com/office/powerpoint/2010/main" val="1276481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1627</TotalTime>
  <Words>674</Words>
  <Application>Microsoft Office PowerPoint</Application>
  <PresentationFormat>On-screen Show (16:10)</PresentationFormat>
  <Paragraphs>94</Paragraphs>
  <Slides>19</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.VnTifani Heavy</vt:lpstr>
      <vt:lpstr>Arial Black</vt:lpstr>
      <vt:lpstr>Arial</vt:lpstr>
      <vt:lpstr>VNI-Thufap2</vt:lpstr>
      <vt:lpstr>.VnAvant</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Thu Minh</cp:lastModifiedBy>
  <cp:revision>246</cp:revision>
  <dcterms:created xsi:type="dcterms:W3CDTF">2020-02-10T09:35:50Z</dcterms:created>
  <dcterms:modified xsi:type="dcterms:W3CDTF">2021-04-05T14:35:21Z</dcterms:modified>
</cp:coreProperties>
</file>