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media/audio3.wav" ContentType="audio/x-wav"/>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80" r:id="rId2"/>
    <p:sldId id="256" r:id="rId3"/>
    <p:sldId id="365" r:id="rId4"/>
    <p:sldId id="394" r:id="rId5"/>
    <p:sldId id="438" r:id="rId6"/>
    <p:sldId id="410" r:id="rId7"/>
    <p:sldId id="415" r:id="rId8"/>
    <p:sldId id="424" r:id="rId9"/>
    <p:sldId id="433" r:id="rId10"/>
    <p:sldId id="434" r:id="rId11"/>
    <p:sldId id="435" r:id="rId12"/>
    <p:sldId id="416" r:id="rId13"/>
    <p:sldId id="436" r:id="rId14"/>
    <p:sldId id="437" r:id="rId15"/>
    <p:sldId id="350" r:id="rId16"/>
  </p:sldIdLst>
  <p:sldSz cx="9144000" cy="5715000" type="screen16x10"/>
  <p:notesSz cx="6858000" cy="9144000"/>
  <p:embeddedFontLst>
    <p:embeddedFont>
      <p:font typeface="Arial Black" pitchFamily="34" charset="0"/>
      <p:bold r:id="rId18"/>
    </p:embeddedFont>
    <p:embeddedFont>
      <p:font typeface="Calibri" pitchFamily="34" charset="0"/>
      <p:regular r:id="rId19"/>
      <p:bold r:id="rId20"/>
      <p:italic r:id="rId21"/>
      <p:boldItalic r:id="rId22"/>
    </p:embeddedFont>
    <p:embeddedFont>
      <p:font typeface=".VnAvant" pitchFamily="34" charset="0"/>
      <p:regular r:id="rId23"/>
      <p:bold r:id="rId24"/>
      <p:italic r:id="rId25"/>
      <p:boldItalic r:id="rId26"/>
    </p:embeddedFont>
    <p:embeddedFont>
      <p:font typeface="Tahoma" pitchFamily="34" charset="0"/>
      <p:regular r:id="rId27"/>
      <p:bold r:id="rId28"/>
    </p:embeddedFont>
    <p:embeddedFont>
      <p:font typeface=".VnTifani Heavy" pitchFamily="34" charset="0"/>
      <p:regular r:id="rId29"/>
    </p:embeddedFont>
    <p:embeddedFont>
      <p:font typeface="宋体" charset="-122"/>
      <p:regular r:id="rId30"/>
    </p:embeddedFont>
    <p:embeddedFont>
      <p:font typeface=".VnArial" pitchFamily="34" charset="0"/>
      <p:regular r:id="rId31"/>
      <p:bold r:id="rId32"/>
      <p:italic r:id="rId33"/>
      <p:boldItalic r:id="rId34"/>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993366"/>
    <a:srgbClr val="00CCFF"/>
    <a:srgbClr val="FF66FF"/>
    <a:srgbClr val="FFFF99"/>
    <a:srgbClr val="FFCCFF"/>
    <a:srgbClr val="99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74"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01/03/2021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7</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12</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2021/3/1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2.gif"/><Relationship Id="rId18" Type="http://schemas.openxmlformats.org/officeDocument/2006/relationships/image" Target="../media/image27.gif"/><Relationship Id="rId3" Type="http://schemas.openxmlformats.org/officeDocument/2006/relationships/slideLayout" Target="../slideLayouts/slideLayout1.xml"/><Relationship Id="rId21" Type="http://schemas.openxmlformats.org/officeDocument/2006/relationships/image" Target="../media/image35.jpg"/><Relationship Id="rId7" Type="http://schemas.openxmlformats.org/officeDocument/2006/relationships/audio" Target="../media/audio5.wav"/><Relationship Id="rId12" Type="http://schemas.openxmlformats.org/officeDocument/2006/relationships/image" Target="../media/image21.gif"/><Relationship Id="rId17" Type="http://schemas.openxmlformats.org/officeDocument/2006/relationships/image" Target="../media/image26.gif"/><Relationship Id="rId2" Type="http://schemas.openxmlformats.org/officeDocument/2006/relationships/tags" Target="../tags/tag10.xml"/><Relationship Id="rId16" Type="http://schemas.openxmlformats.org/officeDocument/2006/relationships/image" Target="../media/image25.gif"/><Relationship Id="rId20" Type="http://schemas.openxmlformats.org/officeDocument/2006/relationships/image" Target="../media/image29.png"/><Relationship Id="rId1" Type="http://schemas.openxmlformats.org/officeDocument/2006/relationships/tags" Target="../tags/tag9.xml"/><Relationship Id="rId6" Type="http://schemas.openxmlformats.org/officeDocument/2006/relationships/audio" Target="../media/audio1.wav"/><Relationship Id="rId11" Type="http://schemas.openxmlformats.org/officeDocument/2006/relationships/hyperlink" Target="../My%20Documents/SONG/ATGT%20(khoi7)/vong3(khoi7).ppt" TargetMode="External"/><Relationship Id="rId5" Type="http://schemas.openxmlformats.org/officeDocument/2006/relationships/audio" Target="../media/audio4.wav"/><Relationship Id="rId15" Type="http://schemas.openxmlformats.org/officeDocument/2006/relationships/image" Target="../media/image24.gif"/><Relationship Id="rId10" Type="http://schemas.openxmlformats.org/officeDocument/2006/relationships/audio" Target="../media/audio7.wav"/><Relationship Id="rId19" Type="http://schemas.openxmlformats.org/officeDocument/2006/relationships/image" Target="../media/image28.png"/><Relationship Id="rId4" Type="http://schemas.openxmlformats.org/officeDocument/2006/relationships/notesSlide" Target="../notesSlides/notesSlide2.xml"/><Relationship Id="rId9" Type="http://schemas.openxmlformats.org/officeDocument/2006/relationships/audio" Target="../media/audio6.wav"/><Relationship Id="rId14" Type="http://schemas.openxmlformats.org/officeDocument/2006/relationships/image" Target="../media/image23.gif"/></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wmf"/><Relationship Id="rId5" Type="http://schemas.openxmlformats.org/officeDocument/2006/relationships/image" Target="../media/image38.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3.xml"/><Relationship Id="rId7" Type="http://schemas.openxmlformats.org/officeDocument/2006/relationships/image" Target="../media/image13.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2.gif"/><Relationship Id="rId18" Type="http://schemas.openxmlformats.org/officeDocument/2006/relationships/image" Target="../media/image27.gif"/><Relationship Id="rId3" Type="http://schemas.openxmlformats.org/officeDocument/2006/relationships/slideLayout" Target="../slideLayouts/slideLayout1.xml"/><Relationship Id="rId21" Type="http://schemas.openxmlformats.org/officeDocument/2006/relationships/image" Target="../media/image30.jpg"/><Relationship Id="rId7" Type="http://schemas.openxmlformats.org/officeDocument/2006/relationships/audio" Target="../media/audio5.wav"/><Relationship Id="rId12" Type="http://schemas.openxmlformats.org/officeDocument/2006/relationships/image" Target="../media/image21.gif"/><Relationship Id="rId17" Type="http://schemas.openxmlformats.org/officeDocument/2006/relationships/image" Target="../media/image26.gif"/><Relationship Id="rId2" Type="http://schemas.openxmlformats.org/officeDocument/2006/relationships/tags" Target="../tags/tag5.xml"/><Relationship Id="rId16" Type="http://schemas.openxmlformats.org/officeDocument/2006/relationships/image" Target="../media/image25.gif"/><Relationship Id="rId20" Type="http://schemas.openxmlformats.org/officeDocument/2006/relationships/image" Target="../media/image29.png"/><Relationship Id="rId1" Type="http://schemas.openxmlformats.org/officeDocument/2006/relationships/tags" Target="../tags/tag4.xml"/><Relationship Id="rId6" Type="http://schemas.openxmlformats.org/officeDocument/2006/relationships/audio" Target="../media/audio1.wav"/><Relationship Id="rId11" Type="http://schemas.openxmlformats.org/officeDocument/2006/relationships/hyperlink" Target="../My%20Documents/SONG/ATGT%20(khoi7)/vong3(khoi7).ppt" TargetMode="External"/><Relationship Id="rId5" Type="http://schemas.openxmlformats.org/officeDocument/2006/relationships/audio" Target="../media/audio4.wav"/><Relationship Id="rId15" Type="http://schemas.openxmlformats.org/officeDocument/2006/relationships/image" Target="../media/image24.gif"/><Relationship Id="rId10" Type="http://schemas.openxmlformats.org/officeDocument/2006/relationships/audio" Target="../media/audio7.wav"/><Relationship Id="rId19" Type="http://schemas.openxmlformats.org/officeDocument/2006/relationships/image" Target="../media/image28.png"/><Relationship Id="rId4" Type="http://schemas.openxmlformats.org/officeDocument/2006/relationships/notesSlide" Target="../notesSlides/notesSlide1.xml"/><Relationship Id="rId9" Type="http://schemas.openxmlformats.org/officeDocument/2006/relationships/audio" Target="../media/audio6.wav"/><Relationship Id="rId14" Type="http://schemas.openxmlformats.org/officeDocument/2006/relationships/image" Target="../media/image23.gif"/></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987990"/>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95553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69625" y="1535018"/>
            <a:ext cx="8871175" cy="257252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400" dirty="0">
                <a:solidFill>
                  <a:schemeClr val="bg1"/>
                </a:solidFill>
                <a:latin typeface="Arial" pitchFamily="34" charset="0"/>
                <a:cs typeface="Arial" pitchFamily="34" charset="0"/>
              </a:rPr>
              <a:t>Sau khi quan sát </a:t>
            </a:r>
            <a:r>
              <a:rPr lang="vi-VN" sz="2400" dirty="0" smtClean="0">
                <a:solidFill>
                  <a:schemeClr val="bg1"/>
                </a:solidFill>
                <a:latin typeface="Arial" pitchFamily="34" charset="0"/>
                <a:cs typeface="Arial" pitchFamily="34" charset="0"/>
              </a:rPr>
              <a:t>tranh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em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hãy</a:t>
            </a:r>
            <a:r>
              <a:rPr lang="vi-VN" sz="2400" dirty="0" smtClean="0">
                <a:solidFill>
                  <a:schemeClr val="bg1"/>
                </a:solidFill>
                <a:latin typeface="Arial" pitchFamily="34" charset="0"/>
                <a:cs typeface="Arial" pitchFamily="34" charset="0"/>
              </a:rPr>
              <a:t> </a:t>
            </a:r>
            <a:r>
              <a:rPr lang="vi-VN" sz="2400" dirty="0">
                <a:latin typeface="Arial" pitchFamily="34" charset="0"/>
                <a:cs typeface="Arial" pitchFamily="34" charset="0"/>
              </a:rPr>
              <a:t>dùng thước đo độ dài mỗi băng giấy và nêu kết quả </a:t>
            </a:r>
            <a:r>
              <a:rPr lang="vi-VN" sz="2400" dirty="0" smtClean="0">
                <a:latin typeface="Arial" pitchFamily="34" charset="0"/>
                <a:cs typeface="Arial" pitchFamily="34" charset="0"/>
              </a:rPr>
              <a:t>đo</a:t>
            </a:r>
            <a:r>
              <a:rPr lang="en-US" sz="2400" dirty="0" smtClean="0">
                <a:latin typeface="Arial" pitchFamily="34" charset="0"/>
                <a:cs typeface="Arial" pitchFamily="34" charset="0"/>
              </a:rPr>
              <a:t>.</a:t>
            </a:r>
          </a:p>
          <a:p>
            <a:pPr algn="just"/>
            <a:r>
              <a:rPr lang="en-US" sz="2400" dirty="0"/>
              <a:t>T</a:t>
            </a:r>
            <a:r>
              <a:rPr lang="vi-VN" sz="2400" dirty="0" smtClean="0"/>
              <a:t>ìm </a:t>
            </a:r>
            <a:r>
              <a:rPr lang="vi-VN" sz="2400" dirty="0"/>
              <a:t>băng giấy dài nhất, băng giấy ngắn nhất. Nêu cách xác định băng giấy dài nhất, băng giấy ngắn nhất (so sánh trực tiếp các băng giấy hoặc so sánh gián tiếp qua số đo của chúng).</a:t>
            </a:r>
            <a:endParaRPr lang="en-US" sz="2400" dirty="0">
              <a:latin typeface="Arial" pitchFamily="34" charset="0"/>
              <a:cs typeface="Arial" pitchFamily="34" charset="0"/>
            </a:endParaRPr>
          </a:p>
        </p:txBody>
      </p:sp>
      <p:sp>
        <p:nvSpPr>
          <p:cNvPr id="6153" name="TextBox 5"/>
          <p:cNvSpPr txBox="1">
            <a:spLocks noChangeArrowheads="1"/>
          </p:cNvSpPr>
          <p:nvPr/>
        </p:nvSpPr>
        <p:spPr bwMode="auto">
          <a:xfrm>
            <a:off x="76200" y="4224355"/>
            <a:ext cx="8991600" cy="156966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err="1">
                <a:solidFill>
                  <a:srgbClr val="006600"/>
                </a:solidFill>
                <a:latin typeface="Arial" pitchFamily="34" charset="0"/>
                <a:cs typeface="Arial" pitchFamily="34" charset="0"/>
              </a:rPr>
              <a:t>Yêu</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cầu</a:t>
            </a:r>
            <a:r>
              <a:rPr lang="en-US" altLang="en-US" sz="2400" b="1" dirty="0">
                <a:solidFill>
                  <a:srgbClr val="006600"/>
                </a:solidFill>
                <a:latin typeface="Arial" pitchFamily="34" charset="0"/>
                <a:cs typeface="Arial" pitchFamily="34" charset="0"/>
              </a:rPr>
              <a:t> </a:t>
            </a:r>
          </a:p>
          <a:p>
            <a:pPr algn="just" eaLnBrk="1" hangingPunct="1">
              <a:spcBef>
                <a:spcPct val="0"/>
              </a:spcBef>
              <a:buFontTx/>
              <a:buNone/>
            </a:pP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Làm</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việc</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theo</a:t>
            </a:r>
            <a:r>
              <a:rPr lang="en-US" altLang="en-US" sz="2400" b="1" dirty="0">
                <a:solidFill>
                  <a:srgbClr val="006600"/>
                </a:solidFill>
                <a:latin typeface="Arial" pitchFamily="34" charset="0"/>
                <a:cs typeface="Arial" pitchFamily="34" charset="0"/>
              </a:rPr>
              <a:t> </a:t>
            </a:r>
            <a:r>
              <a:rPr lang="en-US" altLang="en-US" sz="2400" b="1" dirty="0" err="1" smtClean="0">
                <a:solidFill>
                  <a:srgbClr val="006600"/>
                </a:solidFill>
                <a:latin typeface="Arial" pitchFamily="34" charset="0"/>
                <a:cs typeface="Arial" pitchFamily="34" charset="0"/>
              </a:rPr>
              <a:t>nhóm</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R</a:t>
            </a:r>
            <a:r>
              <a:rPr lang="vi-VN" sz="2400" b="1" dirty="0" smtClean="0">
                <a:solidFill>
                  <a:srgbClr val="006600"/>
                </a:solidFill>
                <a:latin typeface="Arial" pitchFamily="34" charset="0"/>
                <a:cs typeface="Arial" pitchFamily="34" charset="0"/>
              </a:rPr>
              <a:t>ồi </a:t>
            </a:r>
            <a:r>
              <a:rPr lang="vi-VN" sz="2400" b="1" dirty="0">
                <a:solidFill>
                  <a:srgbClr val="006600"/>
                </a:solidFill>
                <a:latin typeface="Arial" pitchFamily="34" charset="0"/>
                <a:cs typeface="Arial" pitchFamily="34" charset="0"/>
              </a:rPr>
              <a:t>viết kết quả đo vào băng giấy</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vi-VN" sz="2400" b="1" dirty="0">
                <a:solidFill>
                  <a:srgbClr val="006600"/>
                </a:solidFill>
                <a:latin typeface="Arial" pitchFamily="34" charset="0"/>
                <a:cs typeface="Arial" pitchFamily="34" charset="0"/>
              </a:rPr>
              <a:t>Đại diện một số nhóm báo cáo kết quả đo trước </a:t>
            </a:r>
            <a:r>
              <a:rPr lang="vi-VN" sz="2400" b="1" dirty="0" smtClean="0">
                <a:solidFill>
                  <a:srgbClr val="006600"/>
                </a:solidFill>
                <a:latin typeface="Arial" pitchFamily="34" charset="0"/>
                <a:cs typeface="Arial" pitchFamily="34" charset="0"/>
              </a:rPr>
              <a:t>lớp</a:t>
            </a:r>
            <a:r>
              <a:rPr 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485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Box 4"/>
          <p:cNvSpPr txBox="1"/>
          <p:nvPr/>
        </p:nvSpPr>
        <p:spPr>
          <a:xfrm>
            <a:off x="4956628" y="2639243"/>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3</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99940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122886"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solidFill>
            <a:srgbClr val="006600"/>
          </a:soli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3"/>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err="1">
                <a:solidFill>
                  <a:srgbClr val="FFFF00"/>
                </a:solidFill>
                <a:latin typeface="+mj-lt"/>
                <a:ea typeface="+mj-lt"/>
                <a:cs typeface="+mj-lt"/>
              </a:rPr>
              <a:t>Câu</a:t>
            </a:r>
            <a:r>
              <a:rPr lang="en-US" sz="2500" kern="10" dirty="0">
                <a:solidFill>
                  <a:srgbClr val="FFFF00"/>
                </a:solidFill>
                <a:latin typeface="+mj-lt"/>
                <a:ea typeface="+mj-lt"/>
                <a:cs typeface="+mj-lt"/>
              </a:rPr>
              <a:t> </a:t>
            </a:r>
            <a:r>
              <a:rPr lang="en-US" sz="2500" kern="10" dirty="0" err="1" smtClean="0">
                <a:solidFill>
                  <a:srgbClr val="FFFF00"/>
                </a:solidFill>
                <a:latin typeface="+mj-lt"/>
                <a:ea typeface="+mj-lt"/>
                <a:cs typeface="+mj-lt"/>
              </a:rPr>
              <a:t>hỏi</a:t>
            </a:r>
            <a:endParaRPr lang="en-US" sz="2500" kern="10" dirty="0">
              <a:solidFill>
                <a:srgbClr val="FFFF00"/>
              </a:solidFill>
              <a:latin typeface="+mj-lt"/>
              <a:ea typeface="+mj-lt"/>
              <a:cs typeface="+mj-lt"/>
            </a:endParaRPr>
          </a:p>
        </p:txBody>
      </p:sp>
      <p:sp>
        <p:nvSpPr>
          <p:cNvPr id="23564"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800" b="1" dirty="0" err="1" smtClean="0">
                <a:solidFill>
                  <a:srgbClr val="0000CC"/>
                </a:solidFill>
                <a:latin typeface="Arial" pitchFamily="34" charset="0"/>
                <a:cs typeface="Arial" pitchFamily="34" charset="0"/>
              </a:rPr>
              <a:t>Xem</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hình</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rồi</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chọn</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đáp</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án</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đúng</a:t>
            </a:r>
            <a:r>
              <a:rPr lang="en-US" sz="2800" b="1" dirty="0" smtClean="0">
                <a:solidFill>
                  <a:srgbClr val="0000CC"/>
                </a:solidFill>
                <a:latin typeface="Arial" pitchFamily="34" charset="0"/>
                <a:cs typeface="Arial" pitchFamily="34" charset="0"/>
              </a:rPr>
              <a:t>.</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3"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3"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3" y="1270001"/>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5657397" y="4325654"/>
            <a:ext cx="3292163" cy="600065"/>
          </a:xfrm>
          <a:prstGeom prst="bevel">
            <a:avLst/>
          </a:prstGeom>
          <a:solidFill>
            <a:srgbClr val="00B050"/>
          </a:solidFill>
          <a:ln w="2540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400" b="1" dirty="0" smtClean="0">
                <a:latin typeface="Arial" pitchFamily="34" charset="0"/>
                <a:cs typeface="Arial" pitchFamily="34" charset="0"/>
              </a:rPr>
              <a:t>B. </a:t>
            </a:r>
            <a:r>
              <a:rPr lang="en-US" sz="2400" b="1" dirty="0" err="1" smtClean="0">
                <a:latin typeface="Arial" pitchFamily="34" charset="0"/>
                <a:cs typeface="Arial" pitchFamily="34" charset="0"/>
              </a:rPr>
              <a:t>Nhãn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vở</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dài</a:t>
            </a:r>
            <a:r>
              <a:rPr lang="en-US" sz="2400" b="1" dirty="0" smtClean="0">
                <a:latin typeface="Arial" pitchFamily="34" charset="0"/>
                <a:cs typeface="Arial" pitchFamily="34" charset="0"/>
              </a:rPr>
              <a:t> 9cm</a:t>
            </a:r>
            <a:endParaRPr lang="en-US" sz="2400" b="1" dirty="0">
              <a:latin typeface="Arial" pitchFamily="34" charset="0"/>
              <a:cs typeface="Arial" pitchFamily="34" charset="0"/>
            </a:endParaRPr>
          </a:p>
        </p:txBody>
      </p:sp>
      <p:sp>
        <p:nvSpPr>
          <p:cNvPr id="39" name="Bevel 38"/>
          <p:cNvSpPr/>
          <p:nvPr>
            <p:custDataLst>
              <p:tags r:id="rId2"/>
            </p:custDataLst>
          </p:nvPr>
        </p:nvSpPr>
        <p:spPr>
          <a:xfrm>
            <a:off x="1947182" y="4325654"/>
            <a:ext cx="3303591" cy="600065"/>
          </a:xfrm>
          <a:prstGeom prst="bevel">
            <a:avLst/>
          </a:prstGeom>
          <a:solidFill>
            <a:srgbClr val="00B050"/>
          </a:solidFill>
          <a:ln w="2540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400" b="1" dirty="0" smtClean="0">
                <a:latin typeface="Arial" pitchFamily="34" charset="0"/>
                <a:cs typeface="Arial" pitchFamily="34" charset="0"/>
              </a:rPr>
              <a:t>A. </a:t>
            </a:r>
            <a:r>
              <a:rPr lang="en-US" sz="2400" b="1" dirty="0" err="1" smtClean="0">
                <a:latin typeface="Arial" pitchFamily="34" charset="0"/>
                <a:cs typeface="Arial" pitchFamily="34" charset="0"/>
              </a:rPr>
              <a:t>Nhãn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vở</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dài</a:t>
            </a:r>
            <a:r>
              <a:rPr lang="en-US" sz="2400" b="1" dirty="0" smtClean="0">
                <a:latin typeface="Arial" pitchFamily="34" charset="0"/>
                <a:cs typeface="Arial" pitchFamily="34" charset="0"/>
              </a:rPr>
              <a:t> 8cm</a:t>
            </a:r>
            <a:endParaRPr lang="en-US" sz="24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107" y="397546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8432" y="397546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26593" y="1514749"/>
            <a:ext cx="4367213" cy="2563765"/>
          </a:xfrm>
          <a:prstGeom prst="rect">
            <a:avLst/>
          </a:prstGeom>
        </p:spPr>
      </p:pic>
    </p:spTree>
    <p:extLst>
      <p:ext uri="{BB962C8B-B14F-4D97-AF65-F5344CB8AC3E}">
        <p14:creationId xmlns:p14="http://schemas.microsoft.com/office/powerpoint/2010/main" val="136179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7"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5"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anim calcmode="lin" valueType="num">
                                      <p:cBhvr>
                                        <p:cTn id="59" dur="2000" fill="hold"/>
                                        <p:tgtEl>
                                          <p:spTgt spid="41"/>
                                        </p:tgtEl>
                                        <p:attrNameLst>
                                          <p:attrName>ppt_w</p:attrName>
                                        </p:attrNameLst>
                                      </p:cBhvr>
                                      <p:tavLst>
                                        <p:tav tm="0" fmla="#ppt_w*sin(2.5*pi*$)">
                                          <p:val>
                                            <p:fltVal val="0"/>
                                          </p:val>
                                        </p:tav>
                                        <p:tav tm="100000">
                                          <p:val>
                                            <p:fltVal val="1"/>
                                          </p:val>
                                        </p:tav>
                                      </p:tavLst>
                                    </p:anim>
                                    <p:anim calcmode="lin" valueType="num">
                                      <p:cBhvr>
                                        <p:cTn id="60"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10" name="Nhac hieu thua cuo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nodeType="clickEffect">
                                  <p:stCondLst>
                                    <p:cond delay="0"/>
                                  </p:stCondLst>
                                  <p:childTnLst>
                                    <p:animEffect transition="out" filter="barn(inVertical)">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885" y="101600"/>
            <a:ext cx="1415143" cy="584775"/>
          </a:xfrm>
          <a:prstGeom prst="rect">
            <a:avLst/>
          </a:prstGeom>
          <a:noFill/>
        </p:spPr>
        <p:txBody>
          <a:bodyPr wrap="square" rtlCol="0">
            <a:spAutoFit/>
          </a:bodyPr>
          <a:lstStyle/>
          <a:p>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4:</a:t>
            </a:r>
            <a:endParaRPr lang="en-US" sz="32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685800"/>
            <a:ext cx="9086850" cy="4343400"/>
          </a:xfrm>
          <a:prstGeom prst="rect">
            <a:avLst/>
          </a:prstGeom>
        </p:spPr>
      </p:pic>
    </p:spTree>
    <p:extLst>
      <p:ext uri="{BB962C8B-B14F-4D97-AF65-F5344CB8AC3E}">
        <p14:creationId xmlns:p14="http://schemas.microsoft.com/office/powerpoint/2010/main" val="3967296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3550"/>
          </a:xfrm>
          <a:prstGeom prst="rect">
            <a:avLst/>
          </a:prstGeom>
        </p:spPr>
      </p:pic>
      <p:sp>
        <p:nvSpPr>
          <p:cNvPr id="5" name="Rectangle 4"/>
          <p:cNvSpPr/>
          <p:nvPr/>
        </p:nvSpPr>
        <p:spPr>
          <a:xfrm>
            <a:off x="2721418" y="479077"/>
            <a:ext cx="5987145" cy="3970318"/>
          </a:xfrm>
          <a:prstGeom prst="rect">
            <a:avLst/>
          </a:prstGeom>
        </p:spPr>
        <p:txBody>
          <a:bodyPr wrap="square">
            <a:spAutoFit/>
          </a:bodyPr>
          <a:lstStyle/>
          <a:p>
            <a:pPr algn="just">
              <a:lnSpc>
                <a:spcPct val="150000"/>
              </a:lnSpc>
            </a:pPr>
            <a:r>
              <a:rPr lang="en-US" sz="2800" dirty="0" smtClean="0">
                <a:solidFill>
                  <a:srgbClr val="FFFF00"/>
                </a:solidFill>
              </a:rPr>
              <a:t>C</a:t>
            </a:r>
            <a:r>
              <a:rPr lang="vi-VN" sz="2800" dirty="0" smtClean="0">
                <a:solidFill>
                  <a:srgbClr val="FFFF00"/>
                </a:solidFill>
              </a:rPr>
              <a:t>hơi </a:t>
            </a:r>
            <a:r>
              <a:rPr lang="vi-VN" sz="2800" dirty="0">
                <a:solidFill>
                  <a:srgbClr val="FFFF00"/>
                </a:solidFill>
              </a:rPr>
              <a:t>trò chơi “Ước lượng độ dài” theo cặp hoặc nhóm:</a:t>
            </a:r>
            <a:endParaRPr lang="en-US" sz="2800" dirty="0">
              <a:solidFill>
                <a:srgbClr val="FFFF00"/>
              </a:solidFill>
            </a:endParaRPr>
          </a:p>
          <a:p>
            <a:pPr algn="just">
              <a:lnSpc>
                <a:spcPct val="150000"/>
              </a:lnSpc>
            </a:pPr>
            <a:r>
              <a:rPr lang="vi-VN" sz="2800" dirty="0">
                <a:solidFill>
                  <a:srgbClr val="FFFF00"/>
                </a:solidFill>
              </a:rPr>
              <a:t>HS trong nhóm đứng cùng nhau, chỉ vào một số đồng dùng học tập rồi đoán độ dài của đồ dùng đó. Sau đó, kiểm tra lại bằng thước.</a:t>
            </a:r>
            <a:endParaRPr lang="en-US" sz="2800" dirty="0">
              <a:solidFill>
                <a:srgbClr val="FFFF00"/>
              </a:solidFill>
            </a:endParaRPr>
          </a:p>
        </p:txBody>
      </p:sp>
    </p:spTree>
    <p:extLst>
      <p:ext uri="{BB962C8B-B14F-4D97-AF65-F5344CB8AC3E}">
        <p14:creationId xmlns:p14="http://schemas.microsoft.com/office/powerpoint/2010/main" val="2953213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587"/>
          <a:stretch/>
        </p:blipFill>
        <p:spPr>
          <a:xfrm>
            <a:off x="0" y="0"/>
            <a:ext cx="9144000" cy="5705230"/>
          </a:xfrm>
          <a:prstGeom prst="rect">
            <a:avLst/>
          </a:prstGeom>
        </p:spPr>
      </p:pic>
      <p:sp>
        <p:nvSpPr>
          <p:cNvPr id="6" name="Rounded Rectangle 5"/>
          <p:cNvSpPr/>
          <p:nvPr/>
        </p:nvSpPr>
        <p:spPr>
          <a:xfrm>
            <a:off x="769260" y="783775"/>
            <a:ext cx="7895772" cy="2873829"/>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err="1" smtClean="0">
                <a:solidFill>
                  <a:srgbClr val="FF0000"/>
                </a:solidFill>
                <a:latin typeface=".VnAvant" pitchFamily="34" charset="0"/>
                <a:ea typeface="Tahoma" pitchFamily="34" charset="0"/>
                <a:cs typeface="Tahoma" pitchFamily="34" charset="0"/>
              </a:rPr>
              <a:t>Bµi</a:t>
            </a:r>
            <a:r>
              <a:rPr lang="en-US" sz="6600" b="1" dirty="0" smtClean="0">
                <a:solidFill>
                  <a:srgbClr val="FF0000"/>
                </a:solidFill>
                <a:latin typeface=".VnAvant" pitchFamily="34" charset="0"/>
                <a:ea typeface="Tahoma" pitchFamily="34" charset="0"/>
                <a:cs typeface="Tahoma" pitchFamily="34" charset="0"/>
              </a:rPr>
              <a:t> 53</a:t>
            </a:r>
          </a:p>
          <a:p>
            <a:pPr algn="ctr">
              <a:lnSpc>
                <a:spcPct val="150000"/>
              </a:lnSpc>
            </a:pPr>
            <a:r>
              <a:rPr lang="en-US" sz="6600" b="1" dirty="0" smtClean="0">
                <a:solidFill>
                  <a:srgbClr val="FF0000"/>
                </a:solidFill>
                <a:latin typeface="Arial" pitchFamily="34" charset="0"/>
                <a:ea typeface="Tahoma" pitchFamily="34" charset="0"/>
                <a:cs typeface="Arial" pitchFamily="34" charset="0"/>
              </a:rPr>
              <a:t>XĂNG – TI - MÉT</a:t>
            </a:r>
          </a:p>
        </p:txBody>
      </p:sp>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0" y="0"/>
            <a:ext cx="9141569" cy="5703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45146" y="116114"/>
            <a:ext cx="8868228" cy="548587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11" name="TextBox 10"/>
          <p:cNvSpPr txBox="1"/>
          <p:nvPr/>
        </p:nvSpPr>
        <p:spPr>
          <a:xfrm>
            <a:off x="2757712" y="101598"/>
            <a:ext cx="4165600" cy="523220"/>
          </a:xfrm>
          <a:prstGeom prst="rect">
            <a:avLst/>
          </a:prstGeom>
          <a:noFill/>
        </p:spPr>
        <p:txBody>
          <a:bodyPr wrap="square" rtlCol="0">
            <a:spAutoFit/>
          </a:bodyPr>
          <a:lstStyle/>
          <a:p>
            <a:pPr algn="ctr"/>
            <a:r>
              <a:rPr lang="en-US" sz="2800" b="1" dirty="0" err="1" smtClean="0">
                <a:solidFill>
                  <a:srgbClr val="FF0000"/>
                </a:solidFill>
                <a:latin typeface=".VnAvant" pitchFamily="34" charset="0"/>
              </a:rPr>
              <a:t>Quan</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s¸t</a:t>
            </a:r>
            <a:r>
              <a:rPr lang="en-US" sz="2800" b="1" dirty="0" smtClean="0">
                <a:solidFill>
                  <a:srgbClr val="FF0000"/>
                </a:solidFill>
                <a:latin typeface=".VnAvant" pitchFamily="34" charset="0"/>
              </a:rPr>
              <a:t> </a:t>
            </a:r>
            <a:r>
              <a:rPr lang="en-US" sz="2800" b="1" dirty="0" err="1" smtClean="0">
                <a:solidFill>
                  <a:srgbClr val="FF0000"/>
                </a:solidFill>
                <a:latin typeface=".VnAvant" pitchFamily="34" charset="0"/>
              </a:rPr>
              <a:t>tranh</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187" y="887993"/>
            <a:ext cx="4844237" cy="30235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6" y="4513385"/>
            <a:ext cx="1929419" cy="97261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703" y="4455886"/>
            <a:ext cx="2106597" cy="104466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674" y="3984414"/>
            <a:ext cx="4972700" cy="1560438"/>
          </a:xfrm>
          <a:prstGeom prst="rect">
            <a:avLst/>
          </a:prstGeom>
        </p:spPr>
      </p:pic>
      <p:sp>
        <p:nvSpPr>
          <p:cNvPr id="14" name="TextBox 13"/>
          <p:cNvSpPr txBox="1"/>
          <p:nvPr/>
        </p:nvSpPr>
        <p:spPr>
          <a:xfrm flipH="1">
            <a:off x="893733" y="3780953"/>
            <a:ext cx="7161709" cy="461665"/>
          </a:xfrm>
          <a:prstGeom prst="rect">
            <a:avLst/>
          </a:prstGeom>
          <a:noFill/>
        </p:spPr>
        <p:txBody>
          <a:bodyPr wrap="square" rtlCol="0">
            <a:spAutoFit/>
          </a:bodyPr>
          <a:lstStyle/>
          <a:p>
            <a:pPr algn="ctr"/>
            <a:r>
              <a:rPr lang="en-US" sz="2400" dirty="0" err="1" smtClean="0">
                <a:latin typeface="Arial" pitchFamily="34" charset="0"/>
                <a:cs typeface="Arial" pitchFamily="34" charset="0"/>
              </a:rPr>
              <a:t>Xăng</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ti</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mét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tắt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cm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74286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139251" y="1433415"/>
            <a:ext cx="4694005" cy="2732884"/>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400" dirty="0">
                <a:solidFill>
                  <a:schemeClr val="bg1"/>
                </a:solidFill>
                <a:cs typeface="Arial" pitchFamily="34" charset="0"/>
              </a:rPr>
              <a:t>Sau khi quan sát </a:t>
            </a:r>
            <a:r>
              <a:rPr lang="vi-VN" sz="2400" dirty="0" smtClean="0">
                <a:solidFill>
                  <a:schemeClr val="bg1"/>
                </a:solidFill>
                <a:cs typeface="Arial" pitchFamily="34" charset="0"/>
              </a:rPr>
              <a:t>tranh</a:t>
            </a:r>
            <a:r>
              <a:rPr lang="en-US" sz="2400" dirty="0" smtClean="0">
                <a:solidFill>
                  <a:schemeClr val="bg1"/>
                </a:solidFill>
                <a:cs typeface="Arial" pitchFamily="34" charset="0"/>
              </a:rPr>
              <a:t>.</a:t>
            </a:r>
            <a:r>
              <a:rPr lang="vi-VN" sz="2400" dirty="0" smtClean="0">
                <a:solidFill>
                  <a:schemeClr val="bg1"/>
                </a:solidFill>
                <a:cs typeface="Arial" pitchFamily="34" charset="0"/>
              </a:rPr>
              <a:t> </a:t>
            </a:r>
            <a:r>
              <a:rPr lang="vi-VN" sz="2400" dirty="0"/>
              <a:t>Thực hành đo độ dài theo nhóm, mỗi HS dùng thước có vạch chia xăng-ti-mét để đo chiều dài mỗi băng </a:t>
            </a:r>
            <a:r>
              <a:rPr lang="vi-VN" sz="2400" dirty="0" smtClean="0"/>
              <a:t>giấy.</a:t>
            </a:r>
            <a:endParaRPr lang="en-US" sz="2400" dirty="0"/>
          </a:p>
        </p:txBody>
      </p:sp>
      <p:sp>
        <p:nvSpPr>
          <p:cNvPr id="6153" name="TextBox 5"/>
          <p:cNvSpPr txBox="1">
            <a:spLocks noChangeArrowheads="1"/>
          </p:cNvSpPr>
          <p:nvPr/>
        </p:nvSpPr>
        <p:spPr bwMode="auto">
          <a:xfrm>
            <a:off x="76200" y="4224355"/>
            <a:ext cx="8991600" cy="156966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err="1">
                <a:solidFill>
                  <a:srgbClr val="006600"/>
                </a:solidFill>
                <a:latin typeface="Arial" pitchFamily="34" charset="0"/>
                <a:cs typeface="Arial" pitchFamily="34" charset="0"/>
              </a:rPr>
              <a:t>Yêu</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cầu</a:t>
            </a:r>
            <a:r>
              <a:rPr lang="en-US" altLang="en-US" sz="2400" b="1" dirty="0">
                <a:solidFill>
                  <a:srgbClr val="006600"/>
                </a:solidFill>
                <a:latin typeface="Arial" pitchFamily="34" charset="0"/>
                <a:cs typeface="Arial" pitchFamily="34" charset="0"/>
              </a:rPr>
              <a:t> </a:t>
            </a:r>
          </a:p>
          <a:p>
            <a:pPr algn="just" eaLnBrk="1" hangingPunct="1">
              <a:spcBef>
                <a:spcPct val="0"/>
              </a:spcBef>
              <a:buFontTx/>
              <a:buNone/>
            </a:pP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Làm</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việc</a:t>
            </a:r>
            <a:r>
              <a:rPr lang="en-US" altLang="en-US" sz="2400" b="1" dirty="0">
                <a:solidFill>
                  <a:srgbClr val="006600"/>
                </a:solidFill>
                <a:latin typeface="Arial" pitchFamily="34" charset="0"/>
                <a:cs typeface="Arial" pitchFamily="34" charset="0"/>
              </a:rPr>
              <a:t> </a:t>
            </a:r>
            <a:r>
              <a:rPr lang="en-US" altLang="en-US" sz="2400" b="1" dirty="0" err="1">
                <a:solidFill>
                  <a:srgbClr val="006600"/>
                </a:solidFill>
                <a:latin typeface="Arial" pitchFamily="34" charset="0"/>
                <a:cs typeface="Arial" pitchFamily="34" charset="0"/>
              </a:rPr>
              <a:t>theo</a:t>
            </a:r>
            <a:r>
              <a:rPr lang="en-US" altLang="en-US" sz="2400" b="1" dirty="0">
                <a:solidFill>
                  <a:srgbClr val="006600"/>
                </a:solidFill>
                <a:latin typeface="Arial" pitchFamily="34" charset="0"/>
                <a:cs typeface="Arial" pitchFamily="34" charset="0"/>
              </a:rPr>
              <a:t> </a:t>
            </a:r>
            <a:r>
              <a:rPr lang="en-US" altLang="en-US" sz="2400" b="1" dirty="0" err="1" smtClean="0">
                <a:solidFill>
                  <a:srgbClr val="006600"/>
                </a:solidFill>
                <a:latin typeface="Arial" pitchFamily="34" charset="0"/>
                <a:cs typeface="Arial" pitchFamily="34" charset="0"/>
              </a:rPr>
              <a:t>nhóm</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R</a:t>
            </a:r>
            <a:r>
              <a:rPr lang="vi-VN" sz="2400" b="1" dirty="0" smtClean="0">
                <a:solidFill>
                  <a:srgbClr val="006600"/>
                </a:solidFill>
                <a:latin typeface="Arial" pitchFamily="34" charset="0"/>
                <a:cs typeface="Arial" pitchFamily="34" charset="0"/>
              </a:rPr>
              <a:t>ồi </a:t>
            </a:r>
            <a:r>
              <a:rPr lang="vi-VN" sz="2400" b="1" dirty="0">
                <a:solidFill>
                  <a:srgbClr val="006600"/>
                </a:solidFill>
                <a:latin typeface="Arial" pitchFamily="34" charset="0"/>
                <a:cs typeface="Arial" pitchFamily="34" charset="0"/>
              </a:rPr>
              <a:t>viết kết quả đo vào băng giấy</a:t>
            </a:r>
            <a:r>
              <a:rPr lang="en-US" alt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a:p>
            <a:pPr algn="just">
              <a:spcBef>
                <a:spcPct val="0"/>
              </a:spcBef>
              <a:buNone/>
            </a:pPr>
            <a:r>
              <a:rPr lang="en-US" altLang="en-US" sz="2400" b="1" dirty="0">
                <a:solidFill>
                  <a:srgbClr val="006600"/>
                </a:solidFill>
                <a:latin typeface="Arial" pitchFamily="34" charset="0"/>
                <a:cs typeface="Arial" pitchFamily="34" charset="0"/>
              </a:rPr>
              <a:t>- </a:t>
            </a:r>
            <a:r>
              <a:rPr lang="vi-VN" sz="2400" b="1" dirty="0">
                <a:solidFill>
                  <a:srgbClr val="006600"/>
                </a:solidFill>
                <a:latin typeface="Arial" pitchFamily="34" charset="0"/>
                <a:cs typeface="Arial" pitchFamily="34" charset="0"/>
              </a:rPr>
              <a:t>Đại diện một số nhóm báo cáo kết quả đo trước </a:t>
            </a:r>
            <a:r>
              <a:rPr lang="vi-VN" sz="2400" b="1" dirty="0" smtClean="0">
                <a:solidFill>
                  <a:srgbClr val="006600"/>
                </a:solidFill>
                <a:latin typeface="Arial" pitchFamily="34" charset="0"/>
                <a:cs typeface="Arial" pitchFamily="34" charset="0"/>
              </a:rPr>
              <a:t>lớp</a:t>
            </a:r>
            <a:r>
              <a:rPr lang="en-US" sz="2400" b="1" dirty="0" smtClean="0">
                <a:solidFill>
                  <a:srgbClr val="006600"/>
                </a:solidFill>
                <a:latin typeface="Arial" pitchFamily="34" charset="0"/>
                <a:cs typeface="Arial" pitchFamily="34" charset="0"/>
              </a:rPr>
              <a:t>.</a:t>
            </a:r>
            <a:endParaRPr lang="en-US" altLang="en-US" sz="2400" b="1" dirty="0">
              <a:solidFill>
                <a:srgbClr val="006600"/>
              </a:solidFill>
              <a:latin typeface="Arial" pitchFamily="34" charset="0"/>
              <a:cs typeface="Arial" pitchFamily="34"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756" y="1743667"/>
            <a:ext cx="3291335" cy="2054324"/>
          </a:xfrm>
          <a:prstGeom prst="rect">
            <a:avLst/>
          </a:prstGeom>
        </p:spPr>
      </p:pic>
    </p:spTree>
    <p:extLst>
      <p:ext uri="{BB962C8B-B14F-4D97-AF65-F5344CB8AC3E}">
        <p14:creationId xmlns:p14="http://schemas.microsoft.com/office/powerpoint/2010/main" val="301981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71"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1"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20"/>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4"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7"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4"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7"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35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657"/>
          <a:stretch/>
        </p:blipFill>
        <p:spPr>
          <a:xfrm>
            <a:off x="9982" y="0"/>
            <a:ext cx="9134017" cy="568575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85" y="1643970"/>
            <a:ext cx="5181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28571" y="3259719"/>
            <a:ext cx="1495922" cy="707886"/>
          </a:xfrm>
          <a:prstGeom prst="rect">
            <a:avLst/>
          </a:prstGeom>
          <a:noFill/>
        </p:spPr>
        <p:txBody>
          <a:bodyPr wrap="none" rtlCol="0">
            <a:spAutoFit/>
          </a:bodyPr>
          <a:lstStyle/>
          <a:p>
            <a:pPr algn="ctr"/>
            <a:r>
              <a:rPr lang="en-US" sz="4000" b="1" dirty="0" smtClean="0">
                <a:solidFill>
                  <a:srgbClr val="C00000"/>
                </a:solidFill>
                <a:latin typeface="Arial" pitchFamily="34" charset="0"/>
                <a:cs typeface="Arial" pitchFamily="34" charset="0"/>
              </a:rPr>
              <a:t>BÀI 1</a:t>
            </a:r>
            <a:endParaRPr lang="en-US" sz="4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770196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solidFill>
            <a:srgbClr val="006600"/>
          </a:soli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3"/>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err="1">
                <a:solidFill>
                  <a:srgbClr val="FFFF00"/>
                </a:solidFill>
                <a:latin typeface="+mj-lt"/>
                <a:ea typeface="+mj-lt"/>
                <a:cs typeface="+mj-lt"/>
              </a:rPr>
              <a:t>Câu</a:t>
            </a:r>
            <a:r>
              <a:rPr lang="en-US" sz="2500" kern="10" dirty="0">
                <a:solidFill>
                  <a:srgbClr val="FFFF00"/>
                </a:solidFill>
                <a:latin typeface="+mj-lt"/>
                <a:ea typeface="+mj-lt"/>
                <a:cs typeface="+mj-lt"/>
              </a:rPr>
              <a:t> </a:t>
            </a:r>
            <a:r>
              <a:rPr lang="en-US" sz="2500" kern="10" dirty="0" err="1" smtClean="0">
                <a:solidFill>
                  <a:srgbClr val="FFFF00"/>
                </a:solidFill>
                <a:latin typeface="+mj-lt"/>
                <a:ea typeface="+mj-lt"/>
                <a:cs typeface="+mj-lt"/>
              </a:rPr>
              <a:t>hỏi</a:t>
            </a:r>
            <a:endParaRPr lang="en-US" sz="2500" kern="10" dirty="0">
              <a:solidFill>
                <a:srgbClr val="FFFF00"/>
              </a:solidFill>
              <a:latin typeface="+mj-lt"/>
              <a:ea typeface="+mj-lt"/>
              <a:cs typeface="+mj-lt"/>
            </a:endParaRPr>
          </a:p>
        </p:txBody>
      </p:sp>
      <p:sp>
        <p:nvSpPr>
          <p:cNvPr id="23564"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4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2400" b="1" dirty="0" err="1" smtClean="0">
                <a:solidFill>
                  <a:srgbClr val="0000CC"/>
                </a:solidFill>
                <a:latin typeface="Arial" pitchFamily="34" charset="0"/>
                <a:cs typeface="Arial" pitchFamily="34" charset="0"/>
              </a:rPr>
              <a:t>Hộp</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màu</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dài</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bao</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nhiêu</a:t>
            </a:r>
            <a:r>
              <a:rPr lang="en-US" sz="2400" b="1" dirty="0" smtClean="0">
                <a:solidFill>
                  <a:srgbClr val="0000CC"/>
                </a:solidFill>
                <a:latin typeface="Arial" pitchFamily="34" charset="0"/>
                <a:cs typeface="Arial" pitchFamily="34" charset="0"/>
              </a:rPr>
              <a:t> </a:t>
            </a:r>
            <a:r>
              <a:rPr lang="en-US" sz="2400" b="1" dirty="0" err="1" smtClean="0">
                <a:solidFill>
                  <a:srgbClr val="0000CC"/>
                </a:solidFill>
                <a:latin typeface="Arial" pitchFamily="34" charset="0"/>
                <a:cs typeface="Arial" pitchFamily="34" charset="0"/>
              </a:rPr>
              <a:t>xăng</a:t>
            </a:r>
            <a:r>
              <a:rPr lang="en-US" sz="2400" b="1" dirty="0" smtClean="0">
                <a:solidFill>
                  <a:srgbClr val="0000CC"/>
                </a:solidFill>
                <a:latin typeface="Arial" pitchFamily="34" charset="0"/>
                <a:cs typeface="Arial" pitchFamily="34" charset="0"/>
              </a:rPr>
              <a:t> – </a:t>
            </a:r>
            <a:r>
              <a:rPr lang="en-US" sz="2400" b="1" dirty="0" err="1" smtClean="0">
                <a:solidFill>
                  <a:srgbClr val="0000CC"/>
                </a:solidFill>
                <a:latin typeface="Arial" pitchFamily="34" charset="0"/>
                <a:cs typeface="Arial" pitchFamily="34" charset="0"/>
              </a:rPr>
              <a:t>ti</a:t>
            </a:r>
            <a:r>
              <a:rPr lang="en-US" sz="2400" b="1" dirty="0" smtClean="0">
                <a:solidFill>
                  <a:srgbClr val="0000CC"/>
                </a:solidFill>
                <a:latin typeface="Arial" pitchFamily="34" charset="0"/>
                <a:cs typeface="Arial" pitchFamily="34" charset="0"/>
              </a:rPr>
              <a:t> – </a:t>
            </a:r>
            <a:r>
              <a:rPr lang="en-US" sz="2400" b="1" dirty="0" err="1" smtClean="0">
                <a:solidFill>
                  <a:srgbClr val="0000CC"/>
                </a:solidFill>
                <a:latin typeface="Arial" pitchFamily="34" charset="0"/>
                <a:cs typeface="Arial" pitchFamily="34" charset="0"/>
              </a:rPr>
              <a:t>mét</a:t>
            </a:r>
            <a:r>
              <a:rPr lang="en-US" sz="2400" b="1" dirty="0" smtClean="0">
                <a:solidFill>
                  <a:srgbClr val="0000CC"/>
                </a:solidFill>
                <a:latin typeface="Arial" pitchFamily="34" charset="0"/>
                <a:cs typeface="Arial" pitchFamily="34" charset="0"/>
              </a:rPr>
              <a:t>?</a:t>
            </a:r>
            <a:endParaRPr lang="en-US" sz="24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3"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3"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3" y="1270001"/>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2388997" y="4233192"/>
            <a:ext cx="2030524" cy="585551"/>
          </a:xfrm>
          <a:prstGeom prst="bevel">
            <a:avLst/>
          </a:prstGeom>
          <a:solidFill>
            <a:srgbClr val="FF000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A. </a:t>
            </a:r>
            <a:r>
              <a:rPr lang="en-US" sz="2800" b="1" dirty="0" smtClean="0">
                <a:latin typeface="Arial" pitchFamily="34" charset="0"/>
                <a:cs typeface="Arial" pitchFamily="34" charset="0"/>
              </a:rPr>
              <a:t>14</a:t>
            </a:r>
            <a:endParaRPr lang="en-US" sz="2800" b="1" dirty="0">
              <a:latin typeface="Arial" pitchFamily="34" charset="0"/>
              <a:cs typeface="Arial" pitchFamily="34" charset="0"/>
            </a:endParaRPr>
          </a:p>
        </p:txBody>
      </p:sp>
      <p:sp>
        <p:nvSpPr>
          <p:cNvPr id="39" name="Bevel 38"/>
          <p:cNvSpPr/>
          <p:nvPr>
            <p:custDataLst>
              <p:tags r:id="rId2"/>
            </p:custDataLst>
          </p:nvPr>
        </p:nvSpPr>
        <p:spPr>
          <a:xfrm>
            <a:off x="6402278" y="4233192"/>
            <a:ext cx="2030524" cy="585551"/>
          </a:xfrm>
          <a:prstGeom prst="bevel">
            <a:avLst/>
          </a:prstGeom>
          <a:solidFill>
            <a:srgbClr val="FF000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B. </a:t>
            </a:r>
            <a:r>
              <a:rPr lang="en-US" sz="2800" b="1" dirty="0" smtClean="0">
                <a:latin typeface="Arial" pitchFamily="34" charset="0"/>
                <a:cs typeface="Arial" pitchFamily="34" charset="0"/>
              </a:rPr>
              <a:t>15</a:t>
            </a:r>
            <a:endParaRPr lang="en-US" sz="28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5107" y="397546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8432" y="397546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5493" y="1844147"/>
            <a:ext cx="6717507" cy="1451665"/>
          </a:xfrm>
          <a:prstGeom prst="rect">
            <a:avLst/>
          </a:prstGeom>
        </p:spPr>
      </p:pic>
    </p:spTree>
    <p:extLst>
      <p:ext uri="{BB962C8B-B14F-4D97-AF65-F5344CB8AC3E}">
        <p14:creationId xmlns:p14="http://schemas.microsoft.com/office/powerpoint/2010/main" val="203871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7"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5"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anim calcmode="lin" valueType="num">
                                      <p:cBhvr>
                                        <p:cTn id="59" dur="2000" fill="hold"/>
                                        <p:tgtEl>
                                          <p:spTgt spid="41"/>
                                        </p:tgtEl>
                                        <p:attrNameLst>
                                          <p:attrName>ppt_w</p:attrName>
                                        </p:attrNameLst>
                                      </p:cBhvr>
                                      <p:tavLst>
                                        <p:tav tm="0" fmla="#ppt_w*sin(2.5*pi*$)">
                                          <p:val>
                                            <p:fltVal val="0"/>
                                          </p:val>
                                        </p:tav>
                                        <p:tav tm="100000">
                                          <p:val>
                                            <p:fltVal val="1"/>
                                          </p:val>
                                        </p:tav>
                                      </p:tavLst>
                                    </p:anim>
                                    <p:anim calcmode="lin" valueType="num">
                                      <p:cBhvr>
                                        <p:cTn id="60"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10" name="Nhac hieu thua cuo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nodeType="clickEffect">
                                  <p:stCondLst>
                                    <p:cond delay="0"/>
                                  </p:stCondLst>
                                  <p:childTnLst>
                                    <p:animEffect transition="out" filter="barn(inVertical)">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09617"/>
          </a:xfrm>
          <a:prstGeom prst="rect">
            <a:avLst/>
          </a:prstGeom>
        </p:spPr>
      </p:pic>
      <p:sp>
        <p:nvSpPr>
          <p:cNvPr id="5" name="TextBox 4"/>
          <p:cNvSpPr txBox="1"/>
          <p:nvPr/>
        </p:nvSpPr>
        <p:spPr>
          <a:xfrm>
            <a:off x="2663371" y="2856958"/>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2</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63746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1090840"/>
            <a:ext cx="8601075" cy="211681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282" y="0"/>
            <a:ext cx="41703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731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3585</TotalTime>
  <Words>375</Words>
  <Application>Microsoft Office PowerPoint</Application>
  <PresentationFormat>On-screen Show (16:10)</PresentationFormat>
  <Paragraphs>95</Paragraphs>
  <Slides>15</Slides>
  <Notes>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Calibri</vt:lpstr>
      <vt:lpstr>.VnAvant</vt:lpstr>
      <vt:lpstr>Tahoma</vt:lpstr>
      <vt:lpstr>.VnTifani Heavy</vt:lpstr>
      <vt:lpstr>宋体</vt:lpstr>
      <vt:lpstr>.VnArial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Techsi.vn</cp:lastModifiedBy>
  <cp:revision>289</cp:revision>
  <dcterms:created xsi:type="dcterms:W3CDTF">2020-02-10T09:35:50Z</dcterms:created>
  <dcterms:modified xsi:type="dcterms:W3CDTF">2021-03-01T02:58:41Z</dcterms:modified>
</cp:coreProperties>
</file>