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4" r:id="rId3"/>
    <p:sldMasterId id="2147483686" r:id="rId4"/>
    <p:sldMasterId id="2147483698" r:id="rId5"/>
  </p:sldMasterIdLst>
  <p:notesMasterIdLst>
    <p:notesMasterId r:id="rId28"/>
  </p:notesMasterIdLst>
  <p:sldIdLst>
    <p:sldId id="314" r:id="rId6"/>
    <p:sldId id="261" r:id="rId7"/>
    <p:sldId id="263" r:id="rId8"/>
    <p:sldId id="287" r:id="rId9"/>
    <p:sldId id="262" r:id="rId10"/>
    <p:sldId id="264" r:id="rId11"/>
    <p:sldId id="288" r:id="rId12"/>
    <p:sldId id="297" r:id="rId13"/>
    <p:sldId id="298" r:id="rId14"/>
    <p:sldId id="413" r:id="rId15"/>
    <p:sldId id="414" r:id="rId16"/>
    <p:sldId id="415" r:id="rId17"/>
    <p:sldId id="299" r:id="rId18"/>
    <p:sldId id="416" r:id="rId19"/>
    <p:sldId id="417" r:id="rId20"/>
    <p:sldId id="418" r:id="rId21"/>
    <p:sldId id="402" r:id="rId22"/>
    <p:sldId id="419" r:id="rId23"/>
    <p:sldId id="304" r:id="rId24"/>
    <p:sldId id="303" r:id="rId25"/>
    <p:sldId id="283" r:id="rId26"/>
    <p:sldId id="27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1" d="100"/>
          <a:sy n="61" d="100"/>
        </p:scale>
        <p:origin x="2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8D8734-2EEF-4B0E-A215-1FC1B261819E}" type="datetimeFigureOut">
              <a:rPr lang="en-US" smtClean="0"/>
              <a:t>12/24/2022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73188E-5991-47E9-9E2D-E2869E1F868D}" type="slidenum">
              <a:rPr lang="en-US" smtClean="0"/>
              <a:t>‹#›</a:t>
            </a:fld>
            <a:endParaRPr lang="en-US"/>
          </a:p>
        </p:txBody>
      </p:sp>
    </p:spTree>
    <p:extLst>
      <p:ext uri="{BB962C8B-B14F-4D97-AF65-F5344CB8AC3E}">
        <p14:creationId xmlns:p14="http://schemas.microsoft.com/office/powerpoint/2010/main" val="3309191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DBE7-19D9-4D9D-AC7A-291DEEF24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791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70855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1084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3390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47865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526370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4933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5121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CDDBE7-19D9-4D9D-AC7A-291DEEF24C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358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035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92732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8DFF0D-5943-4598-BF80-1A703042AE35}" type="datetimeFigureOut">
              <a:rPr lang="en-US" smtClean="0"/>
              <a:t>12/24/2022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545047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916548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971776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2022/12/24</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66559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2022/12/24</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09201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2022/12/24</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27473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2022/12/24</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28267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2022/12/24</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637582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2022/12/24</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307629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74DFC1B-353D-4840-BD89-C9F51B64961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grpSp>
        <p:nvGrpSpPr>
          <p:cNvPr id="14" name="组合 13">
            <a:extLst>
              <a:ext uri="{FF2B5EF4-FFF2-40B4-BE49-F238E27FC236}">
                <a16:creationId xmlns:a16="http://schemas.microsoft.com/office/drawing/2014/main" id="{E89C60B6-FFB4-4B81-BC2C-244161BA54DC}"/>
              </a:ext>
            </a:extLst>
          </p:cNvPr>
          <p:cNvGrpSpPr/>
          <p:nvPr userDrawn="1"/>
        </p:nvGrpSpPr>
        <p:grpSpPr>
          <a:xfrm>
            <a:off x="895120" y="560948"/>
            <a:ext cx="10401759" cy="5545419"/>
            <a:chOff x="895120" y="560948"/>
            <a:chExt cx="10401759" cy="5545419"/>
          </a:xfrm>
        </p:grpSpPr>
        <p:sp>
          <p:nvSpPr>
            <p:cNvPr id="15" name="矩形: 圆角 14">
              <a:extLst>
                <a:ext uri="{FF2B5EF4-FFF2-40B4-BE49-F238E27FC236}">
                  <a16:creationId xmlns:a16="http://schemas.microsoft.com/office/drawing/2014/main" id="{2033343E-9142-4505-BD60-35219B9E9714}"/>
                </a:ext>
              </a:extLst>
            </p:cNvPr>
            <p:cNvSpPr/>
            <p:nvPr userDrawn="1"/>
          </p:nvSpPr>
          <p:spPr>
            <a:xfrm>
              <a:off x="895120" y="560948"/>
              <a:ext cx="10401759" cy="5545419"/>
            </a:xfrm>
            <a:prstGeom prst="roundRect">
              <a:avLst>
                <a:gd name="adj" fmla="val 12892"/>
              </a:avLst>
            </a:prstGeom>
            <a:solidFill>
              <a:schemeClr val="bg1"/>
            </a:solidFill>
            <a:ln w="101600">
              <a:solidFill>
                <a:srgbClr val="69A4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sp>
          <p:nvSpPr>
            <p:cNvPr id="16" name="矩形: 圆角 15">
              <a:extLst>
                <a:ext uri="{FF2B5EF4-FFF2-40B4-BE49-F238E27FC236}">
                  <a16:creationId xmlns:a16="http://schemas.microsoft.com/office/drawing/2014/main" id="{2730350E-86BE-4E42-B347-D1D1282C7933}"/>
                </a:ext>
              </a:extLst>
            </p:cNvPr>
            <p:cNvSpPr/>
            <p:nvPr userDrawn="1"/>
          </p:nvSpPr>
          <p:spPr>
            <a:xfrm>
              <a:off x="1028699" y="690851"/>
              <a:ext cx="10134600" cy="5258257"/>
            </a:xfrm>
            <a:prstGeom prst="roundRect">
              <a:avLst>
                <a:gd name="adj" fmla="val 13065"/>
              </a:avLst>
            </a:prstGeom>
            <a:solidFill>
              <a:schemeClr val="bg1"/>
            </a:solidFill>
            <a:ln w="25400">
              <a:solidFill>
                <a:srgbClr val="69A42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27号-布丁体" panose="00000500000000000000" pitchFamily="2" charset="-122"/>
                <a:ea typeface="字魂27号-布丁体" panose="00000500000000000000" pitchFamily="2" charset="-122"/>
              </a:endParaRPr>
            </a:p>
          </p:txBody>
        </p:sp>
      </p:grpSp>
      <p:pic>
        <p:nvPicPr>
          <p:cNvPr id="19" name="图片 18">
            <a:extLst>
              <a:ext uri="{FF2B5EF4-FFF2-40B4-BE49-F238E27FC236}">
                <a16:creationId xmlns:a16="http://schemas.microsoft.com/office/drawing/2014/main" id="{18BF4325-345D-4E32-96D9-33AED0ED6B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5681" y="144008"/>
            <a:ext cx="1448196" cy="1215250"/>
          </a:xfrm>
          <a:prstGeom prst="rect">
            <a:avLst/>
          </a:prstGeom>
        </p:spPr>
      </p:pic>
      <p:pic>
        <p:nvPicPr>
          <p:cNvPr id="20" name="图片 19">
            <a:extLst>
              <a:ext uri="{FF2B5EF4-FFF2-40B4-BE49-F238E27FC236}">
                <a16:creationId xmlns:a16="http://schemas.microsoft.com/office/drawing/2014/main" id="{74D6B39F-1635-46ED-AD44-D3367F5E6ED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8567520">
            <a:off x="8502533" y="99419"/>
            <a:ext cx="939583" cy="788449"/>
          </a:xfrm>
          <a:prstGeom prst="rect">
            <a:avLst/>
          </a:prstGeom>
        </p:spPr>
      </p:pic>
      <p:pic>
        <p:nvPicPr>
          <p:cNvPr id="22" name="图片 21">
            <a:extLst>
              <a:ext uri="{FF2B5EF4-FFF2-40B4-BE49-F238E27FC236}">
                <a16:creationId xmlns:a16="http://schemas.microsoft.com/office/drawing/2014/main" id="{7DA7133A-6A20-4941-AFBE-E6B07D333A4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46842"/>
          <a:stretch/>
        </p:blipFill>
        <p:spPr>
          <a:xfrm>
            <a:off x="0" y="4185878"/>
            <a:ext cx="8936182" cy="2671799"/>
          </a:xfrm>
          <a:prstGeom prst="rect">
            <a:avLst/>
          </a:prstGeom>
        </p:spPr>
      </p:pic>
      <p:pic>
        <p:nvPicPr>
          <p:cNvPr id="13" name="图片 12">
            <a:extLst>
              <a:ext uri="{FF2B5EF4-FFF2-40B4-BE49-F238E27FC236}">
                <a16:creationId xmlns:a16="http://schemas.microsoft.com/office/drawing/2014/main" id="{0BC1DC05-7B7D-4F15-98AE-6A24E80E60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24825" y="4842163"/>
            <a:ext cx="12192000" cy="2015513"/>
          </a:xfrm>
          <a:prstGeom prst="rect">
            <a:avLst/>
          </a:prstGeom>
        </p:spPr>
      </p:pic>
      <p:pic>
        <p:nvPicPr>
          <p:cNvPr id="21" name="图片 20" descr="图片包含 风筝, 放飞, 户外, 男士&#10;&#10;描述已自动生成">
            <a:extLst>
              <a:ext uri="{FF2B5EF4-FFF2-40B4-BE49-F238E27FC236}">
                <a16:creationId xmlns:a16="http://schemas.microsoft.com/office/drawing/2014/main" id="{C4F8B62B-A729-44A4-93C3-EFA95BFA04A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592512" y="3038191"/>
            <a:ext cx="3733067" cy="3146805"/>
          </a:xfrm>
          <a:prstGeom prst="rect">
            <a:avLst/>
          </a:prstGeom>
        </p:spPr>
      </p:pic>
    </p:spTree>
    <p:extLst>
      <p:ext uri="{BB962C8B-B14F-4D97-AF65-F5344CB8AC3E}">
        <p14:creationId xmlns:p14="http://schemas.microsoft.com/office/powerpoint/2010/main" val="183312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125132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2022/12/24</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96249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2022/12/24</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10485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2022/12/24</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448807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2022/12/24</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0256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2022/12/24</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00803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2022/12/24</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25876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2022/12/24</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11004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2022/12/24</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54137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2022/12/24</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60507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38DFF0D-5943-4598-BF80-1A703042AE35}" type="datetimeFigureOut">
              <a:rPr lang="en-US" smtClean="0"/>
              <a:t>12/24/2022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668065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2022/12/24</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025351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15108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2022/12/24</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82653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2022/12/24</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032539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2022/12/24</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532477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2022/12/24</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852749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12790134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2612695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1765290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3115378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38DFF0D-5943-4598-BF80-1A703042AE35}" type="datetimeFigureOut">
              <a:rPr lang="en-US" smtClean="0"/>
              <a:t>12/24/2022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038792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35871063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31230553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2577099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1153659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8107832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4257772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CD346A8-C471-4B99-88A3-5602024F14A0}" type="datetimeFigureOut">
              <a:rPr lang="zh-CN" altLang="en-US" smtClean="0"/>
              <a:t>2022/12/24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F64E23EC-1307-4B14-ACC5-E56E7B999EAB}" type="slidenum">
              <a:rPr lang="zh-CN" altLang="en-US" smtClean="0"/>
              <a:t>‹#›</a:t>
            </a:fld>
            <a:endParaRPr lang="zh-CN" altLang="en-US"/>
          </a:p>
        </p:txBody>
      </p:sp>
    </p:spTree>
    <p:extLst>
      <p:ext uri="{BB962C8B-B14F-4D97-AF65-F5344CB8AC3E}">
        <p14:creationId xmlns:p14="http://schemas.microsoft.com/office/powerpoint/2010/main" val="2536310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8DFF0D-5943-4598-BF80-1A703042AE35}" type="datetimeFigureOut">
              <a:rPr lang="en-US" smtClean="0"/>
              <a:t>12/24/2022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010678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8DFF0D-5943-4598-BF80-1A703042AE35}" type="datetimeFigureOut">
              <a:rPr lang="en-US" smtClean="0"/>
              <a:t>12/24/2022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1405854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38DFF0D-5943-4598-BF80-1A703042AE35}" type="datetimeFigureOut">
              <a:rPr lang="en-US" smtClean="0"/>
              <a:t>12/24/2022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341818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DFF0D-5943-4598-BF80-1A703042AE35}" type="datetimeFigureOut">
              <a:rPr lang="en-US" smtClean="0"/>
              <a:t>12/24/2022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3765774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DFF0D-5943-4598-BF80-1A703042AE35}" type="datetimeFigureOut">
              <a:rPr lang="en-US" smtClean="0"/>
              <a:t>12/24/2022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C0E712-D067-47E6-8AF2-28F6E0C7B555}" type="slidenum">
              <a:rPr lang="en-US" smtClean="0"/>
              <a:t>‹#›</a:t>
            </a:fld>
            <a:endParaRPr lang="en-US"/>
          </a:p>
        </p:txBody>
      </p:sp>
    </p:spTree>
    <p:extLst>
      <p:ext uri="{BB962C8B-B14F-4D97-AF65-F5344CB8AC3E}">
        <p14:creationId xmlns:p14="http://schemas.microsoft.com/office/powerpoint/2010/main" val="2887695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6.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6.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4776975"/>
      </p:ext>
    </p:extLst>
  </p:cSld>
  <p:clrMap bg1="lt1" tx1="dk1" bg2="lt2" tx2="dk2" accent1="accent1" accent2="accent2" accent3="accent3" accent4="accent4" accent5="accent5" accent6="accent6" hlink="hlink" folHlink="folHlink"/>
  <p:sldLayoutIdLst>
    <p:sldLayoutId id="2147483661" r:id="rId1"/>
    <p:sldLayoutId id="2147483710"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FF0D-5943-4598-BF80-1A703042AE35}" type="datetimeFigureOut">
              <a:rPr lang="en-US" smtClean="0"/>
              <a:t>12/24/2022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C0E712-D067-47E6-8AF2-28F6E0C7B555}" type="slidenum">
              <a:rPr lang="en-US" smtClean="0"/>
              <a:t>‹#›</a:t>
            </a:fld>
            <a:endParaRPr lang="en-US"/>
          </a:p>
        </p:txBody>
      </p:sp>
    </p:spTree>
    <p:extLst>
      <p:ext uri="{BB962C8B-B14F-4D97-AF65-F5344CB8AC3E}">
        <p14:creationId xmlns:p14="http://schemas.microsoft.com/office/powerpoint/2010/main" val="16770862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79212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75590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82807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34.png"/><Relationship Id="rId12" Type="http://schemas.openxmlformats.org/officeDocument/2006/relationships/audio" Target="NULL"/><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g"/><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microsoft.com/office/2007/relationships/hdphoto" Target="../media/hdphoto1.wdp"/><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44.png"/><Relationship Id="rId2" Type="http://schemas.openxmlformats.org/officeDocument/2006/relationships/slideLayout" Target="../slideLayouts/slideLayout36.xml"/><Relationship Id="rId1" Type="http://schemas.openxmlformats.org/officeDocument/2006/relationships/tags" Target="../tags/tag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6.xml"/><Relationship Id="rId1" Type="http://schemas.openxmlformats.org/officeDocument/2006/relationships/tags" Target="../tags/tag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1.jpg"/><Relationship Id="rId7"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microsoft.com/office/2007/relationships/hdphoto" Target="../media/hdphoto2.wdp"/><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gif"/></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audio" Target="NULL" TargetMode="External"/><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slideLayout" Target="../slideLayouts/slideLayout3.xml"/><Relationship Id="rId10" Type="http://schemas.openxmlformats.org/officeDocument/2006/relationships/image" Target="../media/image22.gif"/><Relationship Id="rId4" Type="http://schemas.microsoft.com/office/2007/relationships/media" Target="../media/media2.mp3"/><Relationship Id="rId9"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audio" Target="NULL"/><Relationship Id="rId3" Type="http://schemas.openxmlformats.org/officeDocument/2006/relationships/audio" Target="../media/audio1.wav"/><Relationship Id="rId7" Type="http://schemas.openxmlformats.org/officeDocument/2006/relationships/image" Target="../media/image34.png"/><Relationship Id="rId12" Type="http://schemas.openxmlformats.org/officeDocument/2006/relationships/audio" Target="NULL"/><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 y="127"/>
            <a:ext cx="12191552" cy="6857748"/>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3589" y="1274274"/>
            <a:ext cx="8204824" cy="45662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7"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15444" y="3937001"/>
            <a:ext cx="8561117" cy="2826355"/>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9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96"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96"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602" y="816749"/>
            <a:ext cx="1308556"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217227" y="4902203"/>
            <a:ext cx="5586553" cy="1106665"/>
          </a:xfrm>
          <a:prstGeom prst="rect">
            <a:avLst/>
          </a:prstGeom>
          <a:noFill/>
        </p:spPr>
        <p:txBody>
          <a:bodyPr wrap="none" lIns="91324" tIns="45664" rIns="91324" bIns="45664">
            <a:spAutoFit/>
          </a:bodyPr>
          <a:lstStyle/>
          <a:p>
            <a:pPr algn="ctr">
              <a:defRPr/>
            </a:pPr>
            <a:r>
              <a:rPr lang="en-US"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TN&amp;XH</a:t>
            </a:r>
            <a:endParaRPr lang="vi-VN" sz="6592"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C:\Users\Administrator\Desktop\图片1.png图片1"/>
          <p:cNvPicPr>
            <a:picLocks noChangeAspect="1"/>
          </p:cNvPicPr>
          <p:nvPr/>
        </p:nvPicPr>
        <p:blipFill rotWithShape="1">
          <a:blip r:embed="rId3"/>
          <a:srcRect/>
          <a:stretch>
            <a:fillRect/>
          </a:stretch>
        </p:blipFill>
        <p:spPr>
          <a:xfrm flipH="1">
            <a:off x="0" y="23495"/>
            <a:ext cx="12192000" cy="6814185"/>
          </a:xfrm>
          <a:prstGeom prst="rect">
            <a:avLst/>
          </a:prstGeom>
        </p:spPr>
      </p:pic>
      <p:sp>
        <p:nvSpPr>
          <p:cNvPr id="10" name="圆角矩形 9"/>
          <p:cNvSpPr/>
          <p:nvPr/>
        </p:nvSpPr>
        <p:spPr>
          <a:xfrm>
            <a:off x="542925" y="381000"/>
            <a:ext cx="11439525" cy="6029325"/>
          </a:xfrm>
          <a:prstGeom prst="roundRect">
            <a:avLst/>
          </a:prstGeom>
          <a:solidFill>
            <a:schemeClr val="bg1">
              <a:lumMod val="95000"/>
              <a:alpha val="71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grpSp>
        <p:nvGrpSpPr>
          <p:cNvPr id="11" name="Group 10">
            <a:extLst>
              <a:ext uri="{FF2B5EF4-FFF2-40B4-BE49-F238E27FC236}">
                <a16:creationId xmlns:a16="http://schemas.microsoft.com/office/drawing/2014/main" id="{A4B8CF75-21C3-4E79-8DE5-2618E16295E7}"/>
              </a:ext>
            </a:extLst>
          </p:cNvPr>
          <p:cNvGrpSpPr/>
          <p:nvPr/>
        </p:nvGrpSpPr>
        <p:grpSpPr>
          <a:xfrm>
            <a:off x="3190459" y="-106277"/>
            <a:ext cx="8184139" cy="5953115"/>
            <a:chOff x="979714" y="685799"/>
            <a:chExt cx="9448800" cy="5731761"/>
          </a:xfrm>
        </p:grpSpPr>
        <p:pic>
          <p:nvPicPr>
            <p:cNvPr id="12" name="图片 4">
              <a:extLst>
                <a:ext uri="{FF2B5EF4-FFF2-40B4-BE49-F238E27FC236}">
                  <a16:creationId xmlns:a16="http://schemas.microsoft.com/office/drawing/2014/main" id="{045860E2-C295-41EB-819C-C6699376D0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714" y="685799"/>
              <a:ext cx="9448800" cy="5731761"/>
            </a:xfrm>
            <a:prstGeom prst="rect">
              <a:avLst/>
            </a:prstGeom>
          </p:spPr>
        </p:pic>
        <p:sp>
          <p:nvSpPr>
            <p:cNvPr id="13" name="Text Box 3">
              <a:extLst>
                <a:ext uri="{FF2B5EF4-FFF2-40B4-BE49-F238E27FC236}">
                  <a16:creationId xmlns:a16="http://schemas.microsoft.com/office/drawing/2014/main" id="{12A52312-3679-4616-AE08-A45CA09EF984}"/>
                </a:ext>
              </a:extLst>
            </p:cNvPr>
            <p:cNvSpPr txBox="1">
              <a:spLocks noChangeArrowheads="1"/>
            </p:cNvSpPr>
            <p:nvPr/>
          </p:nvSpPr>
          <p:spPr bwMode="auto">
            <a:xfrm>
              <a:off x="1870599" y="2000898"/>
              <a:ext cx="8138016" cy="3456719"/>
            </a:xfrm>
            <a:prstGeom prst="rect">
              <a:avLst/>
            </a:prstGeom>
            <a:noFill/>
            <a:ln>
              <a:noFill/>
            </a:ln>
            <a:effectLst/>
          </p:spPr>
          <p:txBody>
            <a:bodyPr wrap="square">
              <a:spAutoFit/>
            </a:bodyPr>
            <a:lstStyle/>
            <a:p>
              <a:pPr marL="571500" marR="0" lvl="0" indent="-571500" algn="just" defTabSz="914400" rtl="0" eaLnBrk="1" fontAlgn="auto" latinLnBrk="0" hangingPunct="1">
                <a:lnSpc>
                  <a:spcPct val="115000"/>
                </a:lnSpc>
                <a:spcBef>
                  <a:spcPts val="0"/>
                </a:spcBef>
                <a:spcAft>
                  <a:spcPts val="0"/>
                </a:spcAft>
                <a:buClrTx/>
                <a:buSzTx/>
                <a:buFont typeface="Wingdings" panose="05000000000000000000" pitchFamily="2" charset="2"/>
                <a:buChar char="v"/>
                <a:tabLst/>
                <a:defRPr/>
              </a:pPr>
              <a:r>
                <a:rPr kumimoji="0" lang="vi-VN"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Lá cây thường có màu xanh lục. Mỗi chiếc lá thường có cuống lá, phiến lá; trên lá có gân lá. Lá cây có hình dạng và kích thước khác nhau.</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6" name="Picture 15" descr="A child holding a book&#10;&#10;Description automatically generated with low confidence">
            <a:extLst>
              <a:ext uri="{FF2B5EF4-FFF2-40B4-BE49-F238E27FC236}">
                <a16:creationId xmlns:a16="http://schemas.microsoft.com/office/drawing/2014/main" id="{99C47C3B-1BD6-4769-84FC-8199DE80E5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387" b="90000" l="9947" r="89876">
                        <a14:foregroundMark x1="40497" y1="31290" x2="40497" y2="31290"/>
                        <a14:foregroundMark x1="56838" y1="33226" x2="56838" y2="33226"/>
                        <a14:foregroundMark x1="75844" y1="16935" x2="75844" y2="16935"/>
                        <a14:foregroundMark x1="75666" y1="23065" x2="75666" y2="23065"/>
                        <a14:foregroundMark x1="75133" y1="24839" x2="75133" y2="24839"/>
                        <a14:foregroundMark x1="80107" y1="8387" x2="80107" y2="8387"/>
                        <a14:foregroundMark x1="75666" y1="9032" x2="75666" y2="9032"/>
                        <a14:foregroundMark x1="71758" y1="8710" x2="71758" y2="8710"/>
                        <a14:foregroundMark x1="68739" y1="11774" x2="68739" y2="11774"/>
                        <a14:foregroundMark x1="67318" y1="14194" x2="67318" y2="14194"/>
                        <a14:foregroundMark x1="67496" y1="17742" x2="67496" y2="17742"/>
                        <a14:foregroundMark x1="67673" y1="20484" x2="67673" y2="20484"/>
                        <a14:foregroundMark x1="82238" y1="11774" x2="82238" y2="11774"/>
                        <a14:foregroundMark x1="85080" y1="13548" x2="85080" y2="13548"/>
                        <a14:foregroundMark x1="85080" y1="18065" x2="85080" y2="18065"/>
                        <a14:foregroundMark x1="84902" y1="21290" x2="84902" y2="21290"/>
                        <a14:foregroundMark x1="33925" y1="25000" x2="33925" y2="25000"/>
                        <a14:foregroundMark x1="30373" y1="48387" x2="30373" y2="48387"/>
                        <a14:foregroundMark x1="25933" y1="48226" x2="25933" y2="48226"/>
                        <a14:foregroundMark x1="25400" y1="48226" x2="25400" y2="48226"/>
                        <a14:foregroundMark x1="23979" y1="49032" x2="23979" y2="49032"/>
                        <a14:foregroundMark x1="54529" y1="49194" x2="54529" y2="49194"/>
                        <a14:foregroundMark x1="53464" y1="85484" x2="53464" y2="85484"/>
                        <a14:foregroundMark x1="53464" y1="85484" x2="54707" y2="89194"/>
                        <a14:foregroundMark x1="56483" y1="87742" x2="56483" y2="87742"/>
                        <a14:foregroundMark x1="57726" y1="87742" x2="57726" y2="87742"/>
                        <a14:foregroundMark x1="53108" y1="83871" x2="53108" y2="83871"/>
                        <a14:foregroundMark x1="43872" y1="86613" x2="43872" y2="86613"/>
                        <a14:foregroundMark x1="42984" y1="84032" x2="42984" y2="84032"/>
                        <a14:foregroundMark x1="41563" y1="88065" x2="41563" y2="8806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 y="559718"/>
            <a:ext cx="4436792" cy="5905500"/>
          </a:xfrm>
          <a:prstGeom prst="rect">
            <a:avLst/>
          </a:prstGeom>
        </p:spPr>
      </p:pic>
    </p:spTree>
    <p:extLst>
      <p:ext uri="{BB962C8B-B14F-4D97-AF65-F5344CB8AC3E}">
        <p14:creationId xmlns:p14="http://schemas.microsoft.com/office/powerpoint/2010/main" val="1884458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542926" y="495301"/>
            <a:ext cx="11277600" cy="5981700"/>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TextBox 13">
            <a:extLst>
              <a:ext uri="{FF2B5EF4-FFF2-40B4-BE49-F238E27FC236}">
                <a16:creationId xmlns:a16="http://schemas.microsoft.com/office/drawing/2014/main" id="{928431D5-5775-4646-920A-48B7B95B283D}"/>
              </a:ext>
            </a:extLst>
          </p:cNvPr>
          <p:cNvSpPr txBox="1"/>
          <p:nvPr/>
        </p:nvSpPr>
        <p:spPr>
          <a:xfrm>
            <a:off x="1766423" y="690442"/>
            <a:ext cx="959690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Sưu tầm lá của một số loài cây. Chia sẻ với các bạn về sự giống nhau, khác nhau của những lá cây em sưu tầm được.</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F28C2E97-A17D-469C-9CBC-64A881F4A9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2526" y="705630"/>
            <a:ext cx="740547" cy="714124"/>
          </a:xfrm>
          <a:prstGeom prst="rect">
            <a:avLst/>
          </a:prstGeom>
        </p:spPr>
      </p:pic>
      <p:grpSp>
        <p:nvGrpSpPr>
          <p:cNvPr id="11" name="Group 10">
            <a:extLst>
              <a:ext uri="{FF2B5EF4-FFF2-40B4-BE49-F238E27FC236}">
                <a16:creationId xmlns:a16="http://schemas.microsoft.com/office/drawing/2014/main" id="{38A6C225-DF80-4005-B0A0-F615B50C8129}"/>
              </a:ext>
            </a:extLst>
          </p:cNvPr>
          <p:cNvGrpSpPr/>
          <p:nvPr/>
        </p:nvGrpSpPr>
        <p:grpSpPr>
          <a:xfrm>
            <a:off x="3543300" y="2752726"/>
            <a:ext cx="4914900" cy="2432810"/>
            <a:chOff x="892354" y="3758439"/>
            <a:chExt cx="4278451" cy="2175001"/>
          </a:xfrm>
        </p:grpSpPr>
        <p:pic>
          <p:nvPicPr>
            <p:cNvPr id="12" name="Picture 11">
              <a:extLst>
                <a:ext uri="{FF2B5EF4-FFF2-40B4-BE49-F238E27FC236}">
                  <a16:creationId xmlns:a16="http://schemas.microsoft.com/office/drawing/2014/main" id="{ECCC43ED-9E1B-4D86-B5BA-FA8C85D2E7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Rounded Corners 12">
              <a:extLst>
                <a:ext uri="{FF2B5EF4-FFF2-40B4-BE49-F238E27FC236}">
                  <a16:creationId xmlns:a16="http://schemas.microsoft.com/office/drawing/2014/main" id="{15E40E86-CE05-4A25-B782-EC54C91A8A4A}"/>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p>
          </p:txBody>
        </p:sp>
      </p:grpSp>
    </p:spTree>
    <p:extLst>
      <p:ext uri="{BB962C8B-B14F-4D97-AF65-F5344CB8AC3E}">
        <p14:creationId xmlns:p14="http://schemas.microsoft.com/office/powerpoint/2010/main" val="13221159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7">
            <a:extLst>
              <a:ext uri="{28A0092B-C50C-407E-A947-70E740481C1C}">
                <a14:useLocalDpi xmlns:a14="http://schemas.microsoft.com/office/drawing/2010/main" val="0"/>
              </a:ext>
            </a:extLst>
          </a:blip>
          <a:srcRect b="3842"/>
          <a:stretch/>
        </p:blipFill>
        <p:spPr>
          <a:xfrm>
            <a:off x="-123825" y="321536"/>
            <a:ext cx="12413803" cy="6705599"/>
          </a:xfrm>
          <a:prstGeom prst="rect">
            <a:avLst/>
          </a:prstGeom>
        </p:spPr>
      </p:pic>
      <p:pic>
        <p:nvPicPr>
          <p:cNvPr id="23" name="Picture 22" descr="Shape&#10;&#10;Description automatically generated">
            <a:extLst>
              <a:ext uri="{FF2B5EF4-FFF2-40B4-BE49-F238E27FC236}">
                <a16:creationId xmlns:a16="http://schemas.microsoft.com/office/drawing/2014/main" id="{5994E6FF-D22D-4BA0-960C-C4DC6AAB371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24" name="Picture 23" descr="Shape&#10;&#10;Description automatically generated">
            <a:extLst>
              <a:ext uri="{FF2B5EF4-FFF2-40B4-BE49-F238E27FC236}">
                <a16:creationId xmlns:a16="http://schemas.microsoft.com/office/drawing/2014/main" id="{AD1E3574-6079-4D05-B636-912BF8EA36B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25" name="TextBox 24">
            <a:extLst>
              <a:ext uri="{FF2B5EF4-FFF2-40B4-BE49-F238E27FC236}">
                <a16:creationId xmlns:a16="http://schemas.microsoft.com/office/drawing/2014/main" id="{CBAE607D-1D27-49CD-8A42-A655F55A1348}"/>
              </a:ext>
            </a:extLst>
          </p:cNvPr>
          <p:cNvSpPr txBox="1"/>
          <p:nvPr/>
        </p:nvSpPr>
        <p:spPr>
          <a:xfrm>
            <a:off x="693620" y="2025617"/>
            <a:ext cx="19879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974E9238-51DB-402F-BB5E-3A3C51C32324}"/>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B1BA4D0F-274C-459D-A077-ACE5C0DFB5EB}"/>
              </a:ext>
            </a:extLst>
          </p:cNvPr>
          <p:cNvPicPr>
            <a:picLocks noChangeAspect="1"/>
          </p:cNvPicPr>
          <p:nvPr/>
        </p:nvPicPr>
        <p:blipFill>
          <a:blip r:embed="rId9"/>
          <a:stretch>
            <a:fillRect/>
          </a:stretch>
        </p:blipFill>
        <p:spPr>
          <a:xfrm>
            <a:off x="3589246" y="0"/>
            <a:ext cx="5023539" cy="1249788"/>
          </a:xfrm>
          <a:prstGeom prst="rect">
            <a:avLst/>
          </a:prstGeom>
        </p:spPr>
      </p:pic>
    </p:spTree>
    <p:extLst>
      <p:ext uri="{BB962C8B-B14F-4D97-AF65-F5344CB8AC3E}">
        <p14:creationId xmlns:p14="http://schemas.microsoft.com/office/powerpoint/2010/main" val="343494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par>
                                    <p:cTn id="16" presetID="16" presetClass="entr" presetSubtype="37"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barn(out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par>
                                    <p:cTn id="24" presetID="16" presetClass="entr" presetSubtype="37" fill="hold" grpId="0" nodeType="with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ting.wav"/>
                                            </p:tgtEl>
                                          </p:cMediaNode>
                                        </p:audio>
                                      </p:subTnLst>
                                    </p:cTn>
                                  </p:par>
                                  <p:par>
                                    <p:cTn id="9" presetID="2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13" name="uỷn.wav"/>
                                            </p:tgtEl>
                                          </p:cMediaNode>
                                        </p:audio>
                                      </p:subTnLst>
                                    </p:cTn>
                                  </p:par>
                                  <p:par>
                                    <p:cTn id="20" presetID="16" presetClass="entr" presetSubtype="37" fill="hold" grpId="0" nodeType="withEffect">
                                      <p:stCondLst>
                                        <p:cond delay="25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13" name="uỷn.wav"/>
                                            </p:tgtEl>
                                          </p:cMediaNode>
                                        </p:audio>
                                      </p:subTnLst>
                                    </p:cTn>
                                  </p:par>
                                  <p:par>
                                    <p:cTn id="28" presetID="16" presetClass="entr" presetSubtype="37" fill="hold" grpId="0" nodeType="withEffect">
                                      <p:stCondLst>
                                        <p:cond delay="250"/>
                                      </p:stCondLst>
                                      <p:childTnLst>
                                        <p:set>
                                          <p:cBhvr>
                                            <p:cTn id="29" dur="1" fill="hold">
                                              <p:stCondLst>
                                                <p:cond delay="0"/>
                                              </p:stCondLst>
                                            </p:cTn>
                                            <p:tgtEl>
                                              <p:spTgt spid="26"/>
                                            </p:tgtEl>
                                            <p:attrNameLst>
                                              <p:attrName>style.visibility</p:attrName>
                                            </p:attrNameLst>
                                          </p:cBhvr>
                                          <p:to>
                                            <p:strVal val="visible"/>
                                          </p:to>
                                        </p:set>
                                        <p:animEffect transition="in" filter="barn(outVertic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8" name="Picture 7">
            <a:extLst>
              <a:ext uri="{FF2B5EF4-FFF2-40B4-BE49-F238E27FC236}">
                <a16:creationId xmlns:a16="http://schemas.microsoft.com/office/drawing/2014/main" id="{22058762-E263-4305-AAD3-FD91B574B90D}"/>
              </a:ext>
            </a:extLst>
          </p:cNvPr>
          <p:cNvPicPr>
            <a:picLocks noChangeAspect="1"/>
          </p:cNvPicPr>
          <p:nvPr/>
        </p:nvPicPr>
        <p:blipFill>
          <a:blip r:embed="rId5"/>
          <a:stretch>
            <a:fillRect/>
          </a:stretch>
        </p:blipFill>
        <p:spPr>
          <a:xfrm>
            <a:off x="5802428" y="3340941"/>
            <a:ext cx="4663844" cy="1109568"/>
          </a:xfrm>
          <a:prstGeom prst="rect">
            <a:avLst/>
          </a:prstGeom>
        </p:spPr>
      </p:pic>
    </p:spTree>
    <p:extLst>
      <p:ext uri="{BB962C8B-B14F-4D97-AF65-F5344CB8AC3E}">
        <p14:creationId xmlns:p14="http://schemas.microsoft.com/office/powerpoint/2010/main" val="307237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542926" y="114300"/>
            <a:ext cx="11277600" cy="654367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TextBox 13">
            <a:extLst>
              <a:ext uri="{FF2B5EF4-FFF2-40B4-BE49-F238E27FC236}">
                <a16:creationId xmlns:a16="http://schemas.microsoft.com/office/drawing/2014/main" id="{928431D5-5775-4646-920A-48B7B95B283D}"/>
              </a:ext>
            </a:extLst>
          </p:cNvPr>
          <p:cNvSpPr txBox="1"/>
          <p:nvPr/>
        </p:nvSpPr>
        <p:spPr>
          <a:xfrm>
            <a:off x="1699748" y="157042"/>
            <a:ext cx="99779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Dựa vào hình dưới đây, em hãy nêu chức năng của lá cây.</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F28C2E97-A17D-469C-9CBC-64A881F4A9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25851" y="172230"/>
            <a:ext cx="740547" cy="714124"/>
          </a:xfrm>
          <a:prstGeom prst="rect">
            <a:avLst/>
          </a:prstGeom>
        </p:spPr>
      </p:pic>
      <p:pic>
        <p:nvPicPr>
          <p:cNvPr id="5" name="Picture 4">
            <a:extLst>
              <a:ext uri="{FF2B5EF4-FFF2-40B4-BE49-F238E27FC236}">
                <a16:creationId xmlns:a16="http://schemas.microsoft.com/office/drawing/2014/main" id="{5B7C9FDE-0BE1-46D5-ABF2-5CDD7EE561B8}"/>
              </a:ext>
            </a:extLst>
          </p:cNvPr>
          <p:cNvPicPr>
            <a:picLocks noChangeAspect="1"/>
          </p:cNvPicPr>
          <p:nvPr/>
        </p:nvPicPr>
        <p:blipFill>
          <a:blip r:embed="rId4"/>
          <a:stretch>
            <a:fillRect/>
          </a:stretch>
        </p:blipFill>
        <p:spPr>
          <a:xfrm>
            <a:off x="819150" y="1118909"/>
            <a:ext cx="5472112" cy="5081866"/>
          </a:xfrm>
          <a:prstGeom prst="rect">
            <a:avLst/>
          </a:prstGeom>
        </p:spPr>
      </p:pic>
      <p:sp>
        <p:nvSpPr>
          <p:cNvPr id="16" name="Speech Bubble: Rectangle with Corners Rounded 15">
            <a:extLst>
              <a:ext uri="{FF2B5EF4-FFF2-40B4-BE49-F238E27FC236}">
                <a16:creationId xmlns:a16="http://schemas.microsoft.com/office/drawing/2014/main" id="{85A87EFE-624C-4E5E-8F20-D13781034D51}"/>
              </a:ext>
            </a:extLst>
          </p:cNvPr>
          <p:cNvSpPr/>
          <p:nvPr/>
        </p:nvSpPr>
        <p:spPr>
          <a:xfrm>
            <a:off x="6701155" y="1694834"/>
            <a:ext cx="5100320" cy="1077218"/>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pt-BR" sz="2800" b="1" dirty="0">
                <a:solidFill>
                  <a:prstClr val="black"/>
                </a:solidFill>
                <a:latin typeface="Calibri" panose="020F0502020204030204" pitchFamily="34" charset="0"/>
                <a:cs typeface="Calibri" panose="020F0502020204030204" pitchFamily="34" charset="0"/>
              </a:rPr>
              <a:t>Chỉ và nói quá trình quang hợp và hô hấp của cây?</a:t>
            </a:r>
          </a:p>
        </p:txBody>
      </p:sp>
      <p:sp>
        <p:nvSpPr>
          <p:cNvPr id="17" name="Speech Bubble: Rectangle with Corners Rounded 16">
            <a:extLst>
              <a:ext uri="{FF2B5EF4-FFF2-40B4-BE49-F238E27FC236}">
                <a16:creationId xmlns:a16="http://schemas.microsoft.com/office/drawing/2014/main" id="{85570660-F5CB-4838-BE50-064DDBFEEB55}"/>
              </a:ext>
            </a:extLst>
          </p:cNvPr>
          <p:cNvSpPr/>
          <p:nvPr/>
        </p:nvSpPr>
        <p:spPr>
          <a:xfrm>
            <a:off x="6748780" y="3333134"/>
            <a:ext cx="5100320" cy="1077218"/>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pt-BR" sz="2800" b="1" dirty="0">
                <a:solidFill>
                  <a:prstClr val="black"/>
                </a:solidFill>
                <a:latin typeface="Calibri" panose="020F0502020204030204" pitchFamily="34" charset="0"/>
                <a:cs typeface="Calibri" panose="020F0502020204030204" pitchFamily="34" charset="0"/>
              </a:rPr>
              <a:t>Nêu chức năng chính của lá cây?</a:t>
            </a:r>
          </a:p>
        </p:txBody>
      </p:sp>
    </p:spTree>
    <p:extLst>
      <p:ext uri="{BB962C8B-B14F-4D97-AF65-F5344CB8AC3E}">
        <p14:creationId xmlns:p14="http://schemas.microsoft.com/office/powerpoint/2010/main" val="266481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542926" y="114300"/>
            <a:ext cx="11277600" cy="654367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5" name="Picture 4">
            <a:extLst>
              <a:ext uri="{FF2B5EF4-FFF2-40B4-BE49-F238E27FC236}">
                <a16:creationId xmlns:a16="http://schemas.microsoft.com/office/drawing/2014/main" id="{5B7C9FDE-0BE1-46D5-ABF2-5CDD7EE561B8}"/>
              </a:ext>
            </a:extLst>
          </p:cNvPr>
          <p:cNvPicPr>
            <a:picLocks noChangeAspect="1"/>
          </p:cNvPicPr>
          <p:nvPr/>
        </p:nvPicPr>
        <p:blipFill>
          <a:blip r:embed="rId3"/>
          <a:stretch>
            <a:fillRect/>
          </a:stretch>
        </p:blipFill>
        <p:spPr>
          <a:xfrm>
            <a:off x="819150" y="1118909"/>
            <a:ext cx="5472112" cy="5081866"/>
          </a:xfrm>
          <a:prstGeom prst="rect">
            <a:avLst/>
          </a:prstGeom>
        </p:spPr>
      </p:pic>
      <p:sp>
        <p:nvSpPr>
          <p:cNvPr id="16" name="Speech Bubble: Rectangle with Corners Rounded 15">
            <a:extLst>
              <a:ext uri="{FF2B5EF4-FFF2-40B4-BE49-F238E27FC236}">
                <a16:creationId xmlns:a16="http://schemas.microsoft.com/office/drawing/2014/main" id="{85A87EFE-624C-4E5E-8F20-D13781034D51}"/>
              </a:ext>
            </a:extLst>
          </p:cNvPr>
          <p:cNvSpPr/>
          <p:nvPr/>
        </p:nvSpPr>
        <p:spPr>
          <a:xfrm>
            <a:off x="6539230" y="590550"/>
            <a:ext cx="5100320" cy="1848127"/>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prstClr val="black"/>
                </a:solidFill>
                <a:latin typeface="Calibri" panose="020F0502020204030204" pitchFamily="34" charset="0"/>
                <a:cs typeface="Calibri" panose="020F0502020204030204" pitchFamily="34" charset="0"/>
              </a:rPr>
              <a:t>Quá trình hô hấp của cây diễn ra suốt ngày đêm. Quá trình </a:t>
            </a:r>
            <a:r>
              <a:rPr lang="en-US" sz="2800" b="1" dirty="0">
                <a:solidFill>
                  <a:prstClr val="black"/>
                </a:solidFill>
                <a:latin typeface="Calibri" panose="020F0502020204030204" pitchFamily="34" charset="0"/>
                <a:cs typeface="Calibri" panose="020F0502020204030204" pitchFamily="34" charset="0"/>
              </a:rPr>
              <a:t>q</a:t>
            </a:r>
            <a:r>
              <a:rPr lang="vi-VN" sz="2800" b="1" dirty="0">
                <a:solidFill>
                  <a:prstClr val="black"/>
                </a:solidFill>
                <a:latin typeface="Calibri" panose="020F0502020204030204" pitchFamily="34" charset="0"/>
                <a:cs typeface="Calibri" panose="020F0502020204030204" pitchFamily="34" charset="0"/>
              </a:rPr>
              <a:t>uang hợp của cây diễn ra dưới ánh sáng mặt trời.</a:t>
            </a:r>
            <a:endParaRPr kumimoji="0" lang="pt-BR"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Speech Bubble: Rectangle with Corners Rounded 10">
            <a:extLst>
              <a:ext uri="{FF2B5EF4-FFF2-40B4-BE49-F238E27FC236}">
                <a16:creationId xmlns:a16="http://schemas.microsoft.com/office/drawing/2014/main" id="{84127F91-226B-4A57-A9E5-C2A000DDF490}"/>
              </a:ext>
            </a:extLst>
          </p:cNvPr>
          <p:cNvSpPr/>
          <p:nvPr/>
        </p:nvSpPr>
        <p:spPr>
          <a:xfrm>
            <a:off x="6577330" y="3000375"/>
            <a:ext cx="5100320" cy="2238375"/>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2800" b="1" dirty="0">
                <a:solidFill>
                  <a:prstClr val="black"/>
                </a:solidFill>
                <a:latin typeface="Calibri" panose="020F0502020204030204" pitchFamily="34" charset="0"/>
                <a:cs typeface="Calibri" panose="020F0502020204030204" pitchFamily="34" charset="0"/>
              </a:rPr>
              <a:t>Lá cây có chức năng qung hợp dưới ánh sáng mặt trời để tổng hợp chất dinh dưỡng, trao đổi khí với môi trường và thoát hơi nước.</a:t>
            </a:r>
            <a:endParaRPr kumimoji="0" lang="pt-BR"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571667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descr="C:\Users\Administrator\Desktop\图片1.png图片1"/>
          <p:cNvPicPr>
            <a:picLocks noChangeAspect="1"/>
          </p:cNvPicPr>
          <p:nvPr/>
        </p:nvPicPr>
        <p:blipFill rotWithShape="1">
          <a:blip r:embed="rId3"/>
          <a:srcRect/>
          <a:stretch>
            <a:fillRect/>
          </a:stretch>
        </p:blipFill>
        <p:spPr>
          <a:xfrm flipH="1">
            <a:off x="0" y="23495"/>
            <a:ext cx="12192000" cy="6814185"/>
          </a:xfrm>
          <a:prstGeom prst="rect">
            <a:avLst/>
          </a:prstGeom>
        </p:spPr>
      </p:pic>
      <p:sp>
        <p:nvSpPr>
          <p:cNvPr id="10" name="圆角矩形 9"/>
          <p:cNvSpPr/>
          <p:nvPr/>
        </p:nvSpPr>
        <p:spPr>
          <a:xfrm>
            <a:off x="542925" y="381000"/>
            <a:ext cx="11439525" cy="6029325"/>
          </a:xfrm>
          <a:prstGeom prst="roundRect">
            <a:avLst/>
          </a:prstGeom>
          <a:solidFill>
            <a:schemeClr val="bg1">
              <a:lumMod val="95000"/>
              <a:alpha val="71000"/>
            </a:scheme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ea"/>
              <a:sym typeface="字魂105号-简雅黑" panose="00000500000000000000" pitchFamily="2" charset="-122"/>
            </a:endParaRPr>
          </a:p>
        </p:txBody>
      </p:sp>
      <p:grpSp>
        <p:nvGrpSpPr>
          <p:cNvPr id="11" name="Group 10">
            <a:extLst>
              <a:ext uri="{FF2B5EF4-FFF2-40B4-BE49-F238E27FC236}">
                <a16:creationId xmlns:a16="http://schemas.microsoft.com/office/drawing/2014/main" id="{A4B8CF75-21C3-4E79-8DE5-2618E16295E7}"/>
              </a:ext>
            </a:extLst>
          </p:cNvPr>
          <p:cNvGrpSpPr/>
          <p:nvPr/>
        </p:nvGrpSpPr>
        <p:grpSpPr>
          <a:xfrm>
            <a:off x="3190459" y="-106277"/>
            <a:ext cx="8184139" cy="5953115"/>
            <a:chOff x="979714" y="685799"/>
            <a:chExt cx="9448800" cy="5731761"/>
          </a:xfrm>
        </p:grpSpPr>
        <p:pic>
          <p:nvPicPr>
            <p:cNvPr id="12" name="图片 4">
              <a:extLst>
                <a:ext uri="{FF2B5EF4-FFF2-40B4-BE49-F238E27FC236}">
                  <a16:creationId xmlns:a16="http://schemas.microsoft.com/office/drawing/2014/main" id="{045860E2-C295-41EB-819C-C6699376D03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9714" y="685799"/>
              <a:ext cx="9448800" cy="5731761"/>
            </a:xfrm>
            <a:prstGeom prst="rect">
              <a:avLst/>
            </a:prstGeom>
          </p:spPr>
        </p:pic>
        <p:sp>
          <p:nvSpPr>
            <p:cNvPr id="13" name="Text Box 3">
              <a:extLst>
                <a:ext uri="{FF2B5EF4-FFF2-40B4-BE49-F238E27FC236}">
                  <a16:creationId xmlns:a16="http://schemas.microsoft.com/office/drawing/2014/main" id="{12A52312-3679-4616-AE08-A45CA09EF984}"/>
                </a:ext>
              </a:extLst>
            </p:cNvPr>
            <p:cNvSpPr txBox="1">
              <a:spLocks noChangeArrowheads="1"/>
            </p:cNvSpPr>
            <p:nvPr/>
          </p:nvSpPr>
          <p:spPr bwMode="auto">
            <a:xfrm>
              <a:off x="1870599" y="2000898"/>
              <a:ext cx="8269978" cy="3877635"/>
            </a:xfrm>
            <a:prstGeom prst="rect">
              <a:avLst/>
            </a:prstGeom>
            <a:noFill/>
            <a:ln>
              <a:noFill/>
            </a:ln>
            <a:effectLst/>
          </p:spPr>
          <p:txBody>
            <a:bodyPr wrap="square">
              <a:spAutoFit/>
            </a:bodyPr>
            <a:lstStyle/>
            <a:p>
              <a:pPr marL="571500" marR="0" lvl="0" indent="-571500" algn="just" defTabSz="914400" rtl="0" eaLnBrk="1" fontAlgn="auto" latinLnBrk="0" hangingPunct="1">
                <a:lnSpc>
                  <a:spcPct val="115000"/>
                </a:lnSpc>
                <a:spcBef>
                  <a:spcPts val="0"/>
                </a:spcBef>
                <a:spcAft>
                  <a:spcPts val="0"/>
                </a:spcAft>
                <a:buClrTx/>
                <a:buSzTx/>
                <a:buFont typeface="Wingdings" panose="05000000000000000000" pitchFamily="2" charset="2"/>
                <a:buChar char="v"/>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Lá cây trong quá trình quang hợp đã sử dụng ánh sáng mặt trời, khí các-bô-níc trong không khí và nước để tạo ra chất dinh dưỡng cho cây và khí ô-xi.</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571500" marR="0" lvl="0" indent="-571500" algn="just" defTabSz="914400" rtl="0" eaLnBrk="1" fontAlgn="auto" latinLnBrk="0" hangingPunct="1">
                <a:lnSpc>
                  <a:spcPct val="115000"/>
                </a:lnSpc>
                <a:spcBef>
                  <a:spcPts val="0"/>
                </a:spcBef>
                <a:spcAft>
                  <a:spcPts val="0"/>
                </a:spcAft>
                <a:buClrTx/>
                <a:buSzTx/>
                <a:buFont typeface="Wingdings" panose="05000000000000000000" pitchFamily="2" charset="2"/>
                <a:buChar char="v"/>
                <a:tabLst/>
                <a:defRPr/>
              </a:pPr>
              <a:r>
                <a:rPr lang="en-US" sz="2800" dirty="0" err="1">
                  <a:solidFill>
                    <a:prstClr val="black"/>
                  </a:solidFill>
                  <a:latin typeface="Calibri" panose="020F0502020204030204" pitchFamily="34" charset="0"/>
                  <a:ea typeface="Times New Roman" panose="02020603050405020304" pitchFamily="18" charset="0"/>
                  <a:cs typeface="Calibri" panose="020F0502020204030204" pitchFamily="34" charset="0"/>
                </a:rPr>
                <a:t>Lá</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cây còn có chức năng thoát hơi nước, khi lá cây thoát hơi nước đa tạo ra một lực hút giúp rễ cây hút được nhiều nước. Thoát hơi nước còn giúp gi</a:t>
              </a:r>
              <a:r>
                <a:rPr lang="en-US" sz="2800" dirty="0">
                  <a:solidFill>
                    <a:prstClr val="black"/>
                  </a:solidFill>
                  <a:latin typeface="Calibri" panose="020F0502020204030204" pitchFamily="34" charset="0"/>
                  <a:ea typeface="Times New Roman" panose="02020603050405020304" pitchFamily="18" charset="0"/>
                  <a:cs typeface="Calibri" panose="020F0502020204030204" pitchFamily="34" charset="0"/>
                </a:rPr>
                <a:t>ả</a:t>
              </a: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 nhiệt độ của lá cây...</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6" name="Picture 15" descr="A child holding a book&#10;&#10;Description automatically generated with low confidence">
            <a:extLst>
              <a:ext uri="{FF2B5EF4-FFF2-40B4-BE49-F238E27FC236}">
                <a16:creationId xmlns:a16="http://schemas.microsoft.com/office/drawing/2014/main" id="{99C47C3B-1BD6-4769-84FC-8199DE80E5C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8387" b="90000" l="9947" r="89876">
                        <a14:foregroundMark x1="40497" y1="31290" x2="40497" y2="31290"/>
                        <a14:foregroundMark x1="56838" y1="33226" x2="56838" y2="33226"/>
                        <a14:foregroundMark x1="75844" y1="16935" x2="75844" y2="16935"/>
                        <a14:foregroundMark x1="75666" y1="23065" x2="75666" y2="23065"/>
                        <a14:foregroundMark x1="75133" y1="24839" x2="75133" y2="24839"/>
                        <a14:foregroundMark x1="80107" y1="8387" x2="80107" y2="8387"/>
                        <a14:foregroundMark x1="75666" y1="9032" x2="75666" y2="9032"/>
                        <a14:foregroundMark x1="71758" y1="8710" x2="71758" y2="8710"/>
                        <a14:foregroundMark x1="68739" y1="11774" x2="68739" y2="11774"/>
                        <a14:foregroundMark x1="67318" y1="14194" x2="67318" y2="14194"/>
                        <a14:foregroundMark x1="67496" y1="17742" x2="67496" y2="17742"/>
                        <a14:foregroundMark x1="67673" y1="20484" x2="67673" y2="20484"/>
                        <a14:foregroundMark x1="82238" y1="11774" x2="82238" y2="11774"/>
                        <a14:foregroundMark x1="85080" y1="13548" x2="85080" y2="13548"/>
                        <a14:foregroundMark x1="85080" y1="18065" x2="85080" y2="18065"/>
                        <a14:foregroundMark x1="84902" y1="21290" x2="84902" y2="21290"/>
                        <a14:foregroundMark x1="33925" y1="25000" x2="33925" y2="25000"/>
                        <a14:foregroundMark x1="30373" y1="48387" x2="30373" y2="48387"/>
                        <a14:foregroundMark x1="25933" y1="48226" x2="25933" y2="48226"/>
                        <a14:foregroundMark x1="25400" y1="48226" x2="25400" y2="48226"/>
                        <a14:foregroundMark x1="23979" y1="49032" x2="23979" y2="49032"/>
                        <a14:foregroundMark x1="54529" y1="49194" x2="54529" y2="49194"/>
                        <a14:foregroundMark x1="53464" y1="85484" x2="53464" y2="85484"/>
                        <a14:foregroundMark x1="53464" y1="85484" x2="54707" y2="89194"/>
                        <a14:foregroundMark x1="56483" y1="87742" x2="56483" y2="87742"/>
                        <a14:foregroundMark x1="57726" y1="87742" x2="57726" y2="87742"/>
                        <a14:foregroundMark x1="53108" y1="83871" x2="53108" y2="83871"/>
                        <a14:foregroundMark x1="43872" y1="86613" x2="43872" y2="86613"/>
                        <a14:foregroundMark x1="42984" y1="84032" x2="42984" y2="84032"/>
                        <a14:foregroundMark x1="41563" y1="88065" x2="41563" y2="88065"/>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 y="559718"/>
            <a:ext cx="4436792" cy="5905500"/>
          </a:xfrm>
          <a:prstGeom prst="rect">
            <a:avLst/>
          </a:prstGeom>
        </p:spPr>
      </p:pic>
    </p:spTree>
    <p:extLst>
      <p:ext uri="{BB962C8B-B14F-4D97-AF65-F5344CB8AC3E}">
        <p14:creationId xmlns:p14="http://schemas.microsoft.com/office/powerpoint/2010/main" val="3044300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C:\Users\Administrator\Desktop\图片1.png图片1"/>
          <p:cNvPicPr>
            <a:picLocks noChangeAspect="1"/>
          </p:cNvPicPr>
          <p:nvPr/>
        </p:nvPicPr>
        <p:blipFill>
          <a:blip r:embed="rId4"/>
          <a:srcRect/>
          <a:stretch>
            <a:fillRect/>
          </a:stretch>
        </p:blipFill>
        <p:spPr>
          <a:xfrm flipH="1">
            <a:off x="0" y="-5715"/>
            <a:ext cx="12192000" cy="6863080"/>
          </a:xfrm>
          <a:prstGeom prst="rect">
            <a:avLst/>
          </a:prstGeom>
        </p:spPr>
      </p:pic>
      <p:sp>
        <p:nvSpPr>
          <p:cNvPr id="2" name="圆角矩形 1"/>
          <p:cNvSpPr/>
          <p:nvPr/>
        </p:nvSpPr>
        <p:spPr>
          <a:xfrm>
            <a:off x="619125" y="266700"/>
            <a:ext cx="10858499" cy="6048375"/>
          </a:xfrm>
          <a:prstGeom prst="round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4" name="图片 3" descr="11"/>
          <p:cNvPicPr>
            <a:picLocks noChangeAspect="1"/>
          </p:cNvPicPr>
          <p:nvPr/>
        </p:nvPicPr>
        <p:blipFill>
          <a:blip r:embed="rId5"/>
          <a:stretch>
            <a:fillRect/>
          </a:stretch>
        </p:blipFill>
        <p:spPr>
          <a:xfrm>
            <a:off x="10443970" y="5019674"/>
            <a:ext cx="1330835" cy="1838325"/>
          </a:xfrm>
          <a:prstGeom prst="rect">
            <a:avLst/>
          </a:prstGeom>
        </p:spPr>
      </p:pic>
      <p:pic>
        <p:nvPicPr>
          <p:cNvPr id="9" name="Picture 8">
            <a:extLst>
              <a:ext uri="{FF2B5EF4-FFF2-40B4-BE49-F238E27FC236}">
                <a16:creationId xmlns:a16="http://schemas.microsoft.com/office/drawing/2014/main" id="{D5D48669-9E81-454C-9F83-657B1894D2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77256" y="1962150"/>
            <a:ext cx="3247951" cy="3247951"/>
          </a:xfrm>
          <a:prstGeom prst="rect">
            <a:avLst/>
          </a:prstGeom>
        </p:spPr>
      </p:pic>
      <p:grpSp>
        <p:nvGrpSpPr>
          <p:cNvPr id="12" name="Group 11">
            <a:extLst>
              <a:ext uri="{FF2B5EF4-FFF2-40B4-BE49-F238E27FC236}">
                <a16:creationId xmlns:a16="http://schemas.microsoft.com/office/drawing/2014/main" id="{1C7FF362-DAB1-46CA-8B91-17E95A748A40}"/>
              </a:ext>
            </a:extLst>
          </p:cNvPr>
          <p:cNvGrpSpPr/>
          <p:nvPr/>
        </p:nvGrpSpPr>
        <p:grpSpPr>
          <a:xfrm>
            <a:off x="3886379" y="476250"/>
            <a:ext cx="7476946" cy="2276475"/>
            <a:chOff x="4114799" y="762794"/>
            <a:chExt cx="5030787" cy="4429376"/>
          </a:xfrm>
        </p:grpSpPr>
        <p:pic>
          <p:nvPicPr>
            <p:cNvPr id="13" name="Picture 12">
              <a:extLst>
                <a:ext uri="{FF2B5EF4-FFF2-40B4-BE49-F238E27FC236}">
                  <a16:creationId xmlns:a16="http://schemas.microsoft.com/office/drawing/2014/main" id="{9C9E74FC-7110-41CD-B3E8-1AD710576770}"/>
                </a:ext>
              </a:extLst>
            </p:cNvPr>
            <p:cNvPicPr>
              <a:picLocks noChangeAspect="1"/>
            </p:cNvPicPr>
            <p:nvPr/>
          </p:nvPicPr>
          <p:blipFill rotWithShape="1">
            <a:blip r:embed="rId7">
              <a:extLst>
                <a:ext uri="{28A0092B-C50C-407E-A947-70E740481C1C}">
                  <a14:useLocalDpi xmlns:a14="http://schemas.microsoft.com/office/drawing/2010/main" val="0"/>
                </a:ext>
              </a:extLst>
            </a:blip>
            <a:srcRect l="12222" t="14776" r="14421" b="8894"/>
            <a:stretch/>
          </p:blipFill>
          <p:spPr>
            <a:xfrm flipH="1">
              <a:off x="4114799" y="762794"/>
              <a:ext cx="5030787" cy="4429376"/>
            </a:xfrm>
            <a:prstGeom prst="rect">
              <a:avLst/>
            </a:prstGeom>
          </p:spPr>
        </p:pic>
        <p:sp>
          <p:nvSpPr>
            <p:cNvPr id="14" name="1">
              <a:extLst>
                <a:ext uri="{FF2B5EF4-FFF2-40B4-BE49-F238E27FC236}">
                  <a16:creationId xmlns:a16="http://schemas.microsoft.com/office/drawing/2014/main" id="{70CB4CE1-7350-491C-B3FE-C7C3324BEBEA}"/>
                </a:ext>
              </a:extLst>
            </p:cNvPr>
            <p:cNvSpPr/>
            <p:nvPr>
              <p:custDataLst>
                <p:tags r:id="rId1"/>
              </p:custDataLst>
            </p:nvPr>
          </p:nvSpPr>
          <p:spPr>
            <a:xfrm>
              <a:off x="4905005" y="2079312"/>
              <a:ext cx="3519513" cy="1763168"/>
            </a:xfrm>
            <a:prstGeom prst="rect">
              <a:avLst/>
            </a:prstGeom>
          </p:spPr>
          <p:txBody>
            <a:bodyPr lIns="81638" tIns="40819" rIns="81638" bIns="40819"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6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Vì sao chúng ta nên trồng nhiều cây xanh?</a:t>
              </a:r>
              <a:endParaRPr kumimoji="0" lang="en-US" altLang="zh-CN" sz="36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grpSp>
      <p:sp>
        <p:nvSpPr>
          <p:cNvPr id="5" name="TextBox 4">
            <a:extLst>
              <a:ext uri="{FF2B5EF4-FFF2-40B4-BE49-F238E27FC236}">
                <a16:creationId xmlns:a16="http://schemas.microsoft.com/office/drawing/2014/main" id="{5C0B8BCE-3328-4ED6-83C7-94D664A6D943}"/>
              </a:ext>
            </a:extLst>
          </p:cNvPr>
          <p:cNvSpPr txBox="1"/>
          <p:nvPr/>
        </p:nvSpPr>
        <p:spPr>
          <a:xfrm>
            <a:off x="4067174" y="2628900"/>
            <a:ext cx="7362825" cy="2554545"/>
          </a:xfrm>
          <a:prstGeom prst="rect">
            <a:avLst/>
          </a:prstGeom>
          <a:noFill/>
        </p:spPr>
        <p:txBody>
          <a:bodyPr wrap="square" rtlCol="0">
            <a:spAutoFit/>
          </a:bodyPr>
          <a:lstStyle/>
          <a:p>
            <a:pPr algn="just"/>
            <a:r>
              <a:rPr lang="vi-VN" sz="3200" dirty="0">
                <a:latin typeface="Calibri" panose="020F0502020204030204" pitchFamily="34" charset="0"/>
                <a:cs typeface="Calibri" panose="020F0502020204030204" pitchFamily="34" charset="0"/>
              </a:rPr>
              <a:t>Trồng nhiều cây xanh có lợi ích cho môi trường, vì lá cây kh quang hợp sẽ sử dụng khí các-bô-níc và thải khí ô-xi giúp môi trường không khí trong lành, lá cây còn thoát hơi nước làm mát không khí,...</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76911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C:\Users\Administrator\Desktop\图片1.png图片1"/>
          <p:cNvPicPr>
            <a:picLocks noChangeAspect="1"/>
          </p:cNvPicPr>
          <p:nvPr/>
        </p:nvPicPr>
        <p:blipFill>
          <a:blip r:embed="rId4"/>
          <a:srcRect/>
          <a:stretch>
            <a:fillRect/>
          </a:stretch>
        </p:blipFill>
        <p:spPr>
          <a:xfrm flipH="1">
            <a:off x="0" y="-5715"/>
            <a:ext cx="12192000" cy="6863080"/>
          </a:xfrm>
          <a:prstGeom prst="rect">
            <a:avLst/>
          </a:prstGeom>
        </p:spPr>
      </p:pic>
      <p:sp>
        <p:nvSpPr>
          <p:cNvPr id="2" name="圆角矩形 1"/>
          <p:cNvSpPr/>
          <p:nvPr/>
        </p:nvSpPr>
        <p:spPr>
          <a:xfrm>
            <a:off x="619125" y="266700"/>
            <a:ext cx="10858499" cy="6048375"/>
          </a:xfrm>
          <a:prstGeom prst="roundRect">
            <a:avLst/>
          </a:prstGeom>
          <a:solidFill>
            <a:schemeClr val="bg1">
              <a:lumMod val="9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sym typeface="字魂105号-简雅黑" panose="00000500000000000000" pitchFamily="2" charset="-122"/>
            </a:endParaRPr>
          </a:p>
        </p:txBody>
      </p:sp>
      <p:pic>
        <p:nvPicPr>
          <p:cNvPr id="9" name="Picture 8">
            <a:extLst>
              <a:ext uri="{FF2B5EF4-FFF2-40B4-BE49-F238E27FC236}">
                <a16:creationId xmlns:a16="http://schemas.microsoft.com/office/drawing/2014/main" id="{D5D48669-9E81-454C-9F83-657B1894D2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77256" y="1962150"/>
            <a:ext cx="3247951" cy="3247951"/>
          </a:xfrm>
          <a:prstGeom prst="rect">
            <a:avLst/>
          </a:prstGeom>
        </p:spPr>
      </p:pic>
      <p:grpSp>
        <p:nvGrpSpPr>
          <p:cNvPr id="12" name="Group 11">
            <a:extLst>
              <a:ext uri="{FF2B5EF4-FFF2-40B4-BE49-F238E27FC236}">
                <a16:creationId xmlns:a16="http://schemas.microsoft.com/office/drawing/2014/main" id="{1C7FF362-DAB1-46CA-8B91-17E95A748A40}"/>
              </a:ext>
            </a:extLst>
          </p:cNvPr>
          <p:cNvGrpSpPr/>
          <p:nvPr/>
        </p:nvGrpSpPr>
        <p:grpSpPr>
          <a:xfrm>
            <a:off x="3886379" y="304800"/>
            <a:ext cx="7476946" cy="2447925"/>
            <a:chOff x="4114799" y="429201"/>
            <a:chExt cx="5030787" cy="4762969"/>
          </a:xfrm>
        </p:grpSpPr>
        <p:pic>
          <p:nvPicPr>
            <p:cNvPr id="13" name="Picture 12">
              <a:extLst>
                <a:ext uri="{FF2B5EF4-FFF2-40B4-BE49-F238E27FC236}">
                  <a16:creationId xmlns:a16="http://schemas.microsoft.com/office/drawing/2014/main" id="{9C9E74FC-7110-41CD-B3E8-1AD710576770}"/>
                </a:ext>
              </a:extLst>
            </p:cNvPr>
            <p:cNvPicPr>
              <a:picLocks noChangeAspect="1"/>
            </p:cNvPicPr>
            <p:nvPr/>
          </p:nvPicPr>
          <p:blipFill rotWithShape="1">
            <a:blip r:embed="rId6">
              <a:extLst>
                <a:ext uri="{28A0092B-C50C-407E-A947-70E740481C1C}">
                  <a14:useLocalDpi xmlns:a14="http://schemas.microsoft.com/office/drawing/2010/main" val="0"/>
                </a:ext>
              </a:extLst>
            </a:blip>
            <a:srcRect l="12222" t="14776" r="14421" b="8894"/>
            <a:stretch/>
          </p:blipFill>
          <p:spPr>
            <a:xfrm flipH="1">
              <a:off x="4114799" y="429201"/>
              <a:ext cx="5030787" cy="4762969"/>
            </a:xfrm>
            <a:prstGeom prst="rect">
              <a:avLst/>
            </a:prstGeom>
          </p:spPr>
        </p:pic>
        <p:sp>
          <p:nvSpPr>
            <p:cNvPr id="14" name="1">
              <a:extLst>
                <a:ext uri="{FF2B5EF4-FFF2-40B4-BE49-F238E27FC236}">
                  <a16:creationId xmlns:a16="http://schemas.microsoft.com/office/drawing/2014/main" id="{70CB4CE1-7350-491C-B3FE-C7C3324BEBEA}"/>
                </a:ext>
              </a:extLst>
            </p:cNvPr>
            <p:cNvSpPr/>
            <p:nvPr>
              <p:custDataLst>
                <p:tags r:id="rId1"/>
              </p:custDataLst>
            </p:nvPr>
          </p:nvSpPr>
          <p:spPr>
            <a:xfrm>
              <a:off x="4563295" y="1782786"/>
              <a:ext cx="3893267" cy="1763168"/>
            </a:xfrm>
            <a:prstGeom prst="rect">
              <a:avLst/>
            </a:prstGeom>
          </p:spPr>
          <p:txBody>
            <a:bodyPr lIns="81638" tIns="40819" rIns="81638" bIns="40819" anchor="ctr">
              <a:no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rPr>
                <a:t>Vì sao ban đêm không nên để nhiều hoa hoặc cây xanh trong phòng ngủ đóng kín cửa?</a:t>
              </a:r>
              <a:endParaRPr kumimoji="0" lang="en-US" altLang="zh-CN" sz="3200" b="1" i="0" u="none" strike="noStrike" kern="120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grpSp>
      <p:sp>
        <p:nvSpPr>
          <p:cNvPr id="5" name="TextBox 4">
            <a:extLst>
              <a:ext uri="{FF2B5EF4-FFF2-40B4-BE49-F238E27FC236}">
                <a16:creationId xmlns:a16="http://schemas.microsoft.com/office/drawing/2014/main" id="{5C0B8BCE-3328-4ED6-83C7-94D664A6D943}"/>
              </a:ext>
            </a:extLst>
          </p:cNvPr>
          <p:cNvSpPr txBox="1"/>
          <p:nvPr/>
        </p:nvSpPr>
        <p:spPr>
          <a:xfrm>
            <a:off x="3971924" y="2524125"/>
            <a:ext cx="7362825" cy="3539430"/>
          </a:xfrm>
          <a:prstGeom prst="rect">
            <a:avLst/>
          </a:prstGeom>
          <a:noFill/>
        </p:spPr>
        <p:txBody>
          <a:bodyPr wrap="square" rtlCol="0">
            <a:spAutoFit/>
          </a:bodyPr>
          <a:lstStyle/>
          <a:p>
            <a:pPr lvl="0" algn="just"/>
            <a:r>
              <a:rPr lang="vi-VN" sz="3200" dirty="0">
                <a:solidFill>
                  <a:prstClr val="black"/>
                </a:solidFill>
                <a:latin typeface="Calibri" panose="020F0502020204030204" pitchFamily="34" charset="0"/>
                <a:cs typeface="Calibri" panose="020F0502020204030204" pitchFamily="34" charset="0"/>
              </a:rPr>
              <a:t>Vào ban đêm cây xanh ngừng quang hợp lại, nhưng vẫn duy trì quá trình hô hấp. Nếu trong phòng ngủ, đóng kín cửa mà để nhiều cây hoặc hoa thì rất dễ bị ngạt thở, bởi vì trong quá trình hô hấp cây đã lấy rất nhiều khí ôxi của không khí trong phòng, đồng thời lại thải ra rất nhiều khí cacbônic.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1583538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style.rotation</p:attrName>
                                        </p:attrNameLst>
                                      </p:cBhvr>
                                      <p:tavLst>
                                        <p:tav tm="0">
                                          <p:val>
                                            <p:fltVal val="360"/>
                                          </p:val>
                                        </p:tav>
                                        <p:tav tm="100000">
                                          <p:val>
                                            <p:fltVal val="0"/>
                                          </p:val>
                                        </p:tav>
                                      </p:tavLst>
                                    </p:anim>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id="{DDA2512B-B229-42FE-A6AB-49F02B1B359D}"/>
              </a:ext>
            </a:extLst>
          </p:cNvPr>
          <p:cNvPicPr>
            <a:picLocks noChangeAspect="1"/>
          </p:cNvPicPr>
          <p:nvPr/>
        </p:nvPicPr>
        <p:blipFill>
          <a:blip r:embed="rId5"/>
          <a:stretch>
            <a:fillRect/>
          </a:stretch>
        </p:blipFill>
        <p:spPr>
          <a:xfrm>
            <a:off x="5660320" y="3323792"/>
            <a:ext cx="4548010" cy="1201016"/>
          </a:xfrm>
          <a:prstGeom prst="rect">
            <a:avLst/>
          </a:prstGeom>
        </p:spPr>
      </p:pic>
    </p:spTree>
    <p:extLst>
      <p:ext uri="{BB962C8B-B14F-4D97-AF65-F5344CB8AC3E}">
        <p14:creationId xmlns:p14="http://schemas.microsoft.com/office/powerpoint/2010/main" val="1376268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16" t="10164" r="4093" b="2409"/>
          <a:stretch/>
        </p:blipFill>
        <p:spPr>
          <a:xfrm>
            <a:off x="981075" y="657225"/>
            <a:ext cx="10896600" cy="6134100"/>
          </a:xfrm>
          <a:prstGeom prst="rect">
            <a:avLst/>
          </a:prstGeom>
        </p:spPr>
      </p:pic>
      <p:pic>
        <p:nvPicPr>
          <p:cNvPr id="4" name="Picture 3">
            <a:extLst>
              <a:ext uri="{FF2B5EF4-FFF2-40B4-BE49-F238E27FC236}">
                <a16:creationId xmlns:a16="http://schemas.microsoft.com/office/drawing/2014/main" id="{1B84BE34-BE38-495E-A6F5-95E20BDD2495}"/>
              </a:ext>
            </a:extLst>
          </p:cNvPr>
          <p:cNvPicPr>
            <a:picLocks noChangeAspect="1"/>
          </p:cNvPicPr>
          <p:nvPr/>
        </p:nvPicPr>
        <p:blipFill>
          <a:blip r:embed="rId4"/>
          <a:stretch>
            <a:fillRect/>
          </a:stretch>
        </p:blipFill>
        <p:spPr>
          <a:xfrm>
            <a:off x="5001646" y="2172503"/>
            <a:ext cx="2798307" cy="591363"/>
          </a:xfrm>
          <a:prstGeom prst="rect">
            <a:avLst/>
          </a:prstGeom>
        </p:spPr>
      </p:pic>
      <p:pic>
        <p:nvPicPr>
          <p:cNvPr id="13" name="Picture 12">
            <a:extLst>
              <a:ext uri="{FF2B5EF4-FFF2-40B4-BE49-F238E27FC236}">
                <a16:creationId xmlns:a16="http://schemas.microsoft.com/office/drawing/2014/main" id="{68AEB2BE-21D6-4275-8B87-78586FABC566}"/>
              </a:ext>
            </a:extLst>
          </p:cNvPr>
          <p:cNvPicPr>
            <a:picLocks noChangeAspect="1"/>
          </p:cNvPicPr>
          <p:nvPr/>
        </p:nvPicPr>
        <p:blipFill>
          <a:blip r:embed="rId5"/>
          <a:stretch>
            <a:fillRect/>
          </a:stretch>
        </p:blipFill>
        <p:spPr>
          <a:xfrm>
            <a:off x="5344153" y="5437314"/>
            <a:ext cx="3084843" cy="969348"/>
          </a:xfrm>
          <a:prstGeom prst="rect">
            <a:avLst/>
          </a:prstGeom>
        </p:spPr>
      </p:pic>
      <p:pic>
        <p:nvPicPr>
          <p:cNvPr id="5" name="Picture 4">
            <a:extLst>
              <a:ext uri="{FF2B5EF4-FFF2-40B4-BE49-F238E27FC236}">
                <a16:creationId xmlns:a16="http://schemas.microsoft.com/office/drawing/2014/main" id="{75773D07-0872-4990-8183-CE8915A05B86}"/>
              </a:ext>
            </a:extLst>
          </p:cNvPr>
          <p:cNvPicPr>
            <a:picLocks noChangeAspect="1"/>
          </p:cNvPicPr>
          <p:nvPr/>
        </p:nvPicPr>
        <p:blipFill>
          <a:blip r:embed="rId6"/>
          <a:stretch>
            <a:fillRect/>
          </a:stretch>
        </p:blipFill>
        <p:spPr>
          <a:xfrm>
            <a:off x="1880223" y="2919533"/>
            <a:ext cx="9041152" cy="1609483"/>
          </a:xfrm>
          <a:prstGeom prst="rect">
            <a:avLst/>
          </a:prstGeom>
        </p:spPr>
      </p:pic>
    </p:spTree>
    <p:extLst>
      <p:ext uri="{BB962C8B-B14F-4D97-AF65-F5344CB8AC3E}">
        <p14:creationId xmlns:p14="http://schemas.microsoft.com/office/powerpoint/2010/main" val="36306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2" name="图片 8">
            <a:extLst>
              <a:ext uri="{FF2B5EF4-FFF2-40B4-BE49-F238E27FC236}">
                <a16:creationId xmlns:a16="http://schemas.microsoft.com/office/drawing/2014/main" id="{DABF2E95-D762-4D6A-BAD3-4B2ABB8B61D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0879282" y="-30480"/>
            <a:ext cx="1465118" cy="1828800"/>
          </a:xfrm>
          <a:prstGeom prst="rect">
            <a:avLst/>
          </a:prstGeom>
        </p:spPr>
      </p:pic>
      <p:pic>
        <p:nvPicPr>
          <p:cNvPr id="16" name="Picture 15" descr="A picture containing flower, plant&#10;&#10;Description automatically generated">
            <a:extLst>
              <a:ext uri="{FF2B5EF4-FFF2-40B4-BE49-F238E27FC236}">
                <a16:creationId xmlns:a16="http://schemas.microsoft.com/office/drawing/2014/main" id="{53FF2697-7412-4645-97EA-A6B36765F9B7}"/>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r="50877"/>
          <a:stretch/>
        </p:blipFill>
        <p:spPr>
          <a:xfrm flipH="1">
            <a:off x="9721516" y="1828799"/>
            <a:ext cx="2470484" cy="5029200"/>
          </a:xfrm>
          <a:prstGeom prst="rect">
            <a:avLst/>
          </a:prstGeom>
        </p:spPr>
      </p:pic>
      <p:pic>
        <p:nvPicPr>
          <p:cNvPr id="17" name="Picture 16" descr="A picture containing flower, plant&#10;&#10;Description automatically generated">
            <a:extLst>
              <a:ext uri="{FF2B5EF4-FFF2-40B4-BE49-F238E27FC236}">
                <a16:creationId xmlns:a16="http://schemas.microsoft.com/office/drawing/2014/main" id="{961181FE-99DE-49EE-ACC1-01E642662E7C}"/>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l="56619"/>
          <a:stretch/>
        </p:blipFill>
        <p:spPr>
          <a:xfrm flipH="1">
            <a:off x="0" y="1828799"/>
            <a:ext cx="2181726" cy="5029200"/>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38F52F73-783D-40E4-9251-8E7FB135B38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0" y="0"/>
            <a:ext cx="3200400" cy="3200400"/>
          </a:xfrm>
          <a:prstGeom prst="rect">
            <a:avLst/>
          </a:prstGeom>
        </p:spPr>
      </p:pic>
      <p:pic>
        <p:nvPicPr>
          <p:cNvPr id="22" name="Picture 21" descr="A picture containing toy, doll, vector graphics&#10;&#10;Description automatically generated">
            <a:extLst>
              <a:ext uri="{FF2B5EF4-FFF2-40B4-BE49-F238E27FC236}">
                <a16:creationId xmlns:a16="http://schemas.microsoft.com/office/drawing/2014/main" id="{A0603686-F2B9-4D48-A123-26B64A3F94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51485" y="228600"/>
            <a:ext cx="8137154" cy="7127015"/>
          </a:xfrm>
          <a:prstGeom prst="rect">
            <a:avLst/>
          </a:prstGeom>
        </p:spPr>
      </p:pic>
      <p:pic>
        <p:nvPicPr>
          <p:cNvPr id="26" name="Picture 8" descr="900+ (JENS)- BUTTERFLIES ideas | butterfly art, butterfly, beautiful  butterflies">
            <a:extLst>
              <a:ext uri="{FF2B5EF4-FFF2-40B4-BE49-F238E27FC236}">
                <a16:creationId xmlns:a16="http://schemas.microsoft.com/office/drawing/2014/main" id="{05FA1937-3A59-4D31-8E8A-EB2FF5F24D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088880" y="-1201"/>
            <a:ext cx="2103120" cy="21031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8F336E4-B97A-4886-8C97-048403A92A9F}"/>
              </a:ext>
            </a:extLst>
          </p:cNvPr>
          <p:cNvPicPr>
            <a:picLocks noChangeAspect="1"/>
          </p:cNvPicPr>
          <p:nvPr/>
        </p:nvPicPr>
        <p:blipFill>
          <a:blip r:embed="rId10"/>
          <a:stretch>
            <a:fillRect/>
          </a:stretch>
        </p:blipFill>
        <p:spPr>
          <a:xfrm>
            <a:off x="2817594" y="3837206"/>
            <a:ext cx="6727353" cy="2477869"/>
          </a:xfrm>
          <a:prstGeom prst="rect">
            <a:avLst/>
          </a:prstGeom>
        </p:spPr>
      </p:pic>
    </p:spTree>
    <p:extLst>
      <p:ext uri="{BB962C8B-B14F-4D97-AF65-F5344CB8AC3E}">
        <p14:creationId xmlns:p14="http://schemas.microsoft.com/office/powerpoint/2010/main" val="425056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1581150" y="1581150"/>
            <a:ext cx="9316150" cy="4441900"/>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5" name="TextBox 14">
            <a:extLst>
              <a:ext uri="{FF2B5EF4-FFF2-40B4-BE49-F238E27FC236}">
                <a16:creationId xmlns:a16="http://schemas.microsoft.com/office/drawing/2014/main" id="{756A51F3-9C28-4B82-AAE6-A42007D38BEA}"/>
              </a:ext>
            </a:extLst>
          </p:cNvPr>
          <p:cNvSpPr txBox="1"/>
          <p:nvPr/>
        </p:nvSpPr>
        <p:spPr>
          <a:xfrm>
            <a:off x="1914525" y="1819275"/>
            <a:ext cx="8877300" cy="3785652"/>
          </a:xfrm>
          <a:prstGeom prst="rect">
            <a:avLst/>
          </a:prstGeom>
          <a:noFill/>
        </p:spPr>
        <p:txBody>
          <a:bodyPr wrap="square" rtlCol="0">
            <a:spAutoFit/>
          </a:bodyPr>
          <a:lstStyle/>
          <a:p>
            <a:pPr marL="571500" lvl="0" indent="-571500" algn="just">
              <a:buFont typeface="Wingdings" panose="05000000000000000000" pitchFamily="2" charset="2"/>
              <a:buChar char="ü"/>
              <a:defRPr/>
            </a:pPr>
            <a:r>
              <a:rPr lang="nl-NL" sz="4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Gv chuẩn bị 2 giỏ đồ đựng hình ảnh các loài cây.</a:t>
            </a:r>
          </a:p>
          <a:p>
            <a:pPr marL="571500" lvl="0" indent="-571500" algn="just">
              <a:buFont typeface="Wingdings" panose="05000000000000000000" pitchFamily="2" charset="2"/>
              <a:buChar char="ü"/>
              <a:defRPr/>
            </a:pPr>
            <a:r>
              <a:rPr lang="nl-NL" sz="4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Chia lớp thành 2 nhóm lớn thi ghép hình ảnh các loài cây đúng với kiểu lá của chúng.</a:t>
            </a:r>
          </a:p>
          <a:p>
            <a:pPr marL="571500" lvl="0" indent="-571500" algn="just">
              <a:buFont typeface="Wingdings" panose="05000000000000000000" pitchFamily="2" charset="2"/>
              <a:buChar char="ü"/>
              <a:defRPr/>
            </a:pPr>
            <a:r>
              <a:rPr lang="nl-NL" sz="4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Nhóm nào nhanh sẽ giành thắng cuộc.</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66905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arn(inVertic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barn(inVertical)">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barn(inVertical)">
                                      <p:cBhvr>
                                        <p:cTn id="1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E8178-E3F7-4EF9-867C-ADCA01247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图片 8">
            <a:extLst>
              <a:ext uri="{FF2B5EF4-FFF2-40B4-BE49-F238E27FC236}">
                <a16:creationId xmlns:a16="http://schemas.microsoft.com/office/drawing/2014/main" id="{458CABBF-6193-436F-9E35-3C9EF07223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16" t="10164" r="4093" b="2409"/>
          <a:stretch/>
        </p:blipFill>
        <p:spPr>
          <a:xfrm>
            <a:off x="1295400" y="1150619"/>
            <a:ext cx="9860280" cy="4556761"/>
          </a:xfrm>
          <a:prstGeom prst="rect">
            <a:avLst/>
          </a:prstGeom>
        </p:spPr>
      </p:pic>
      <p:pic>
        <p:nvPicPr>
          <p:cNvPr id="4" name="Picture 3">
            <a:extLst>
              <a:ext uri="{FF2B5EF4-FFF2-40B4-BE49-F238E27FC236}">
                <a16:creationId xmlns:a16="http://schemas.microsoft.com/office/drawing/2014/main" id="{D16C931B-E492-4F03-8FA5-1AA74B37FDCC}"/>
              </a:ext>
            </a:extLst>
          </p:cNvPr>
          <p:cNvPicPr>
            <a:picLocks noChangeAspect="1"/>
          </p:cNvPicPr>
          <p:nvPr/>
        </p:nvPicPr>
        <p:blipFill>
          <a:blip r:embed="rId5"/>
          <a:stretch>
            <a:fillRect/>
          </a:stretch>
        </p:blipFill>
        <p:spPr>
          <a:xfrm>
            <a:off x="2990572" y="2402502"/>
            <a:ext cx="6401355" cy="1938696"/>
          </a:xfrm>
          <a:prstGeom prst="rect">
            <a:avLst/>
          </a:prstGeom>
        </p:spPr>
      </p:pic>
    </p:spTree>
    <p:extLst>
      <p:ext uri="{BB962C8B-B14F-4D97-AF65-F5344CB8AC3E}">
        <p14:creationId xmlns:p14="http://schemas.microsoft.com/office/powerpoint/2010/main" val="613555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750894A-3B06-4D8D-B646-296589041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grpSp>
        <p:nvGrpSpPr>
          <p:cNvPr id="6" name="组合 5">
            <a:extLst>
              <a:ext uri="{FF2B5EF4-FFF2-40B4-BE49-F238E27FC236}">
                <a16:creationId xmlns:a16="http://schemas.microsoft.com/office/drawing/2014/main" id="{1F9F8AED-1A4B-4652-B551-0D6FB001FB1D}"/>
              </a:ext>
            </a:extLst>
          </p:cNvPr>
          <p:cNvGrpSpPr/>
          <p:nvPr/>
        </p:nvGrpSpPr>
        <p:grpSpPr>
          <a:xfrm>
            <a:off x="304801" y="-1058977"/>
            <a:ext cx="11238034" cy="8078902"/>
            <a:chOff x="834764" y="380993"/>
            <a:chExt cx="5959576" cy="4562367"/>
          </a:xfrm>
        </p:grpSpPr>
        <p:pic>
          <p:nvPicPr>
            <p:cNvPr id="7" name="图片 6">
              <a:extLst>
                <a:ext uri="{FF2B5EF4-FFF2-40B4-BE49-F238E27FC236}">
                  <a16:creationId xmlns:a16="http://schemas.microsoft.com/office/drawing/2014/main" id="{9396E39B-048B-4C78-8C8C-D2DB7EC89B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8" name="矩形: 圆角 7">
              <a:extLst>
                <a:ext uri="{FF2B5EF4-FFF2-40B4-BE49-F238E27FC236}">
                  <a16:creationId xmlns:a16="http://schemas.microsoft.com/office/drawing/2014/main" id="{ECA70577-3739-4E7C-AEF3-5E60B1305723}"/>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10" name="图片 9">
            <a:extLst>
              <a:ext uri="{FF2B5EF4-FFF2-40B4-BE49-F238E27FC236}">
                <a16:creationId xmlns:a16="http://schemas.microsoft.com/office/drawing/2014/main" id="{FE1E982C-D853-4896-A5EA-82755196CF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7346" y="1577339"/>
            <a:ext cx="5013960" cy="5013960"/>
          </a:xfrm>
          <a:prstGeom prst="rect">
            <a:avLst/>
          </a:prstGeom>
        </p:spPr>
      </p:pic>
      <p:grpSp>
        <p:nvGrpSpPr>
          <p:cNvPr id="23" name="Group 22">
            <a:extLst>
              <a:ext uri="{FF2B5EF4-FFF2-40B4-BE49-F238E27FC236}">
                <a16:creationId xmlns:a16="http://schemas.microsoft.com/office/drawing/2014/main" id="{9F1B6E7A-7B4D-4B0E-B760-7B35946621D2}"/>
              </a:ext>
            </a:extLst>
          </p:cNvPr>
          <p:cNvGrpSpPr/>
          <p:nvPr/>
        </p:nvGrpSpPr>
        <p:grpSpPr>
          <a:xfrm>
            <a:off x="1647825" y="3012690"/>
            <a:ext cx="8686800" cy="3769110"/>
            <a:chOff x="144378" y="1276178"/>
            <a:chExt cx="11591224" cy="2926080"/>
          </a:xfrm>
        </p:grpSpPr>
        <p:sp>
          <p:nvSpPr>
            <p:cNvPr id="24" name="Rectangle: Rounded Corners 23">
              <a:extLst>
                <a:ext uri="{FF2B5EF4-FFF2-40B4-BE49-F238E27FC236}">
                  <a16:creationId xmlns:a16="http://schemas.microsoft.com/office/drawing/2014/main" id="{8207A522-D521-481A-8E6F-DB7993358A47}"/>
                </a:ext>
              </a:extLst>
            </p:cNvPr>
            <p:cNvSpPr/>
            <p:nvPr/>
          </p:nvSpPr>
          <p:spPr>
            <a:xfrm>
              <a:off x="1311442" y="1639013"/>
              <a:ext cx="10424160" cy="1585451"/>
            </a:xfrm>
            <a:custGeom>
              <a:avLst/>
              <a:gdLst>
                <a:gd name="connsiteX0" fmla="*/ 0 w 10424160"/>
                <a:gd name="connsiteY0" fmla="*/ 264247 h 1585451"/>
                <a:gd name="connsiteX1" fmla="*/ 264247 w 10424160"/>
                <a:gd name="connsiteY1" fmla="*/ 0 h 1585451"/>
                <a:gd name="connsiteX2" fmla="*/ 10159913 w 10424160"/>
                <a:gd name="connsiteY2" fmla="*/ 0 h 1585451"/>
                <a:gd name="connsiteX3" fmla="*/ 10424160 w 10424160"/>
                <a:gd name="connsiteY3" fmla="*/ 264247 h 1585451"/>
                <a:gd name="connsiteX4" fmla="*/ 10424160 w 10424160"/>
                <a:gd name="connsiteY4" fmla="*/ 1321204 h 1585451"/>
                <a:gd name="connsiteX5" fmla="*/ 10159913 w 10424160"/>
                <a:gd name="connsiteY5" fmla="*/ 1585451 h 1585451"/>
                <a:gd name="connsiteX6" fmla="*/ 264247 w 10424160"/>
                <a:gd name="connsiteY6" fmla="*/ 1585451 h 1585451"/>
                <a:gd name="connsiteX7" fmla="*/ 0 w 10424160"/>
                <a:gd name="connsiteY7" fmla="*/ 1321204 h 1585451"/>
                <a:gd name="connsiteX8" fmla="*/ 0 w 10424160"/>
                <a:gd name="connsiteY8" fmla="*/ 264247 h 158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4160" h="1585451" fill="none" extrusionOk="0">
                  <a:moveTo>
                    <a:pt x="0" y="264247"/>
                  </a:moveTo>
                  <a:cubicBezTo>
                    <a:pt x="-14130" y="119983"/>
                    <a:pt x="120693" y="2135"/>
                    <a:pt x="264247" y="0"/>
                  </a:cubicBezTo>
                  <a:cubicBezTo>
                    <a:pt x="3807967" y="60018"/>
                    <a:pt x="8892481" y="-77971"/>
                    <a:pt x="10159913" y="0"/>
                  </a:cubicBezTo>
                  <a:cubicBezTo>
                    <a:pt x="10322225" y="-11687"/>
                    <a:pt x="10414455" y="107798"/>
                    <a:pt x="10424160" y="264247"/>
                  </a:cubicBezTo>
                  <a:cubicBezTo>
                    <a:pt x="10462604" y="647765"/>
                    <a:pt x="10507242" y="1110018"/>
                    <a:pt x="10424160" y="1321204"/>
                  </a:cubicBezTo>
                  <a:cubicBezTo>
                    <a:pt x="10428665" y="1466684"/>
                    <a:pt x="10307481" y="1579410"/>
                    <a:pt x="10159913" y="1585451"/>
                  </a:cubicBezTo>
                  <a:cubicBezTo>
                    <a:pt x="5587529" y="1698318"/>
                    <a:pt x="4340756" y="1491078"/>
                    <a:pt x="264247" y="1585451"/>
                  </a:cubicBezTo>
                  <a:cubicBezTo>
                    <a:pt x="120327" y="1585903"/>
                    <a:pt x="20709" y="1467712"/>
                    <a:pt x="0" y="1321204"/>
                  </a:cubicBezTo>
                  <a:cubicBezTo>
                    <a:pt x="18799" y="1177503"/>
                    <a:pt x="65645" y="424982"/>
                    <a:pt x="0" y="264247"/>
                  </a:cubicBezTo>
                  <a:close/>
                </a:path>
                <a:path w="10424160" h="1585451" stroke="0" extrusionOk="0">
                  <a:moveTo>
                    <a:pt x="0" y="264247"/>
                  </a:moveTo>
                  <a:cubicBezTo>
                    <a:pt x="-10190" y="121184"/>
                    <a:pt x="111995" y="-39"/>
                    <a:pt x="264247" y="0"/>
                  </a:cubicBezTo>
                  <a:cubicBezTo>
                    <a:pt x="1613805" y="39249"/>
                    <a:pt x="6194711" y="1994"/>
                    <a:pt x="10159913" y="0"/>
                  </a:cubicBezTo>
                  <a:cubicBezTo>
                    <a:pt x="10305250" y="2249"/>
                    <a:pt x="10448951" y="124056"/>
                    <a:pt x="10424160" y="264247"/>
                  </a:cubicBezTo>
                  <a:cubicBezTo>
                    <a:pt x="10344977" y="431715"/>
                    <a:pt x="10409587" y="850113"/>
                    <a:pt x="10424160" y="1321204"/>
                  </a:cubicBezTo>
                  <a:cubicBezTo>
                    <a:pt x="10441778" y="1464748"/>
                    <a:pt x="10321296" y="1563794"/>
                    <a:pt x="10159913" y="1585451"/>
                  </a:cubicBezTo>
                  <a:cubicBezTo>
                    <a:pt x="8079602" y="1653447"/>
                    <a:pt x="4708473" y="1601626"/>
                    <a:pt x="264247" y="1585451"/>
                  </a:cubicBezTo>
                  <a:cubicBezTo>
                    <a:pt x="137068" y="1582302"/>
                    <a:pt x="17721" y="1463364"/>
                    <a:pt x="0" y="1321204"/>
                  </a:cubicBezTo>
                  <a:cubicBezTo>
                    <a:pt x="-88406" y="1135388"/>
                    <a:pt x="-39144" y="605309"/>
                    <a:pt x="0" y="264247"/>
                  </a:cubicBezTo>
                  <a:close/>
                </a:path>
              </a:pathLst>
            </a:custGeom>
            <a:solidFill>
              <a:srgbClr val="FFFF66"/>
            </a:solidFill>
            <a:ln w="38100" cmpd="thickThin">
              <a:solidFill>
                <a:srgbClr val="FFC000"/>
              </a:solidFill>
              <a:prstDash val="sysDash"/>
              <a:extLst>
                <a:ext uri="{C807C97D-BFC1-408E-A445-0C87EB9F89A2}">
                  <ask:lineSketchStyleProps xmlns:ask="http://schemas.microsoft.com/office/drawing/2018/sketchyshapes" sd="1192132449">
                    <a:prstGeom prst="roundRect">
                      <a:avLst/>
                    </a:prstGeom>
                    <ask:type>
                      <ask:lineSketchCurved/>
                    </ask:type>
                  </ask:lineSketchStyleProps>
                </a:ext>
              </a:extLst>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srgbClr val="002060"/>
                  </a:solidFill>
                  <a:effectLst/>
                  <a:uLnTx/>
                  <a:uFillTx/>
                  <a:latin typeface="Calibri"/>
                  <a:ea typeface="Times New Roman" panose="02020603050405020304" pitchFamily="18" charset="0"/>
                  <a:cs typeface="Times New Roman" panose="02020603050405020304" pitchFamily="18" charset="0"/>
                </a:rPr>
                <a:t>Chia lớp thành 2 đội chơi; mỗi đội lần lượt lên viết nhanh vào bảng tên các loài cây có rễ cọc và các cây có rễ chùm. Đội nào viết được nhanh và đúng nhiều loài cây thì thắng cuộc</a:t>
              </a:r>
              <a:endParaRPr kumimoji="0" lang="en-US" sz="2800" b="1"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endParaRPr>
            </a:p>
          </p:txBody>
        </p:sp>
        <p:pic>
          <p:nvPicPr>
            <p:cNvPr id="25" name="Picture 24" descr="A picture containing dark, doll&#10;&#10;Description automatically generated">
              <a:extLst>
                <a:ext uri="{FF2B5EF4-FFF2-40B4-BE49-F238E27FC236}">
                  <a16:creationId xmlns:a16="http://schemas.microsoft.com/office/drawing/2014/main" id="{0FFFAD7C-DDB3-4506-BF6F-952AD6CC21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378" y="1276178"/>
              <a:ext cx="1818410" cy="2926080"/>
            </a:xfrm>
            <a:prstGeom prst="rect">
              <a:avLst/>
            </a:prstGeom>
          </p:spPr>
        </p:pic>
      </p:grpSp>
      <p:pic>
        <p:nvPicPr>
          <p:cNvPr id="4" name="Picture 3">
            <a:extLst>
              <a:ext uri="{FF2B5EF4-FFF2-40B4-BE49-F238E27FC236}">
                <a16:creationId xmlns:a16="http://schemas.microsoft.com/office/drawing/2014/main" id="{58E3BEBA-F38C-4EB5-B450-65781EE3CCFA}"/>
              </a:ext>
            </a:extLst>
          </p:cNvPr>
          <p:cNvPicPr>
            <a:picLocks noChangeAspect="1"/>
          </p:cNvPicPr>
          <p:nvPr/>
        </p:nvPicPr>
        <p:blipFill>
          <a:blip r:embed="rId7"/>
          <a:stretch>
            <a:fillRect/>
          </a:stretch>
        </p:blipFill>
        <p:spPr>
          <a:xfrm>
            <a:off x="3477514" y="2337014"/>
            <a:ext cx="5846571" cy="926672"/>
          </a:xfrm>
          <a:prstGeom prst="rect">
            <a:avLst/>
          </a:prstGeom>
        </p:spPr>
      </p:pic>
    </p:spTree>
    <p:extLst>
      <p:ext uri="{BB962C8B-B14F-4D97-AF65-F5344CB8AC3E}">
        <p14:creationId xmlns:p14="http://schemas.microsoft.com/office/powerpoint/2010/main" val="3771984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163"/>
          <p:cNvPicPr>
            <a:picLocks noChangeAspect="1"/>
          </p:cNvPicPr>
          <p:nvPr/>
        </p:nvPicPr>
        <p:blipFill rotWithShape="1">
          <a:blip r:embed="rId6"/>
          <a:srcRect t="13594" b="13594"/>
          <a:stretch/>
        </p:blipFill>
        <p:spPr>
          <a:xfrm>
            <a:off x="0" y="-32988"/>
            <a:ext cx="12250645" cy="6890988"/>
          </a:xfrm>
          <a:prstGeom prst="rect">
            <a:avLst/>
          </a:prstGeom>
        </p:spPr>
      </p:pic>
      <p:pic>
        <p:nvPicPr>
          <p:cNvPr id="117" name="Picture 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007594" y="2575851"/>
            <a:ext cx="885055" cy="723716"/>
          </a:xfrm>
          <a:prstGeom prst="rect">
            <a:avLst/>
          </a:prstGeom>
          <a:noFill/>
          <a:effectLst>
            <a:glow rad="2286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8" name="Dong ho bao het gio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13183" y="9117312"/>
            <a:ext cx="609600" cy="609600"/>
          </a:xfrm>
          <a:prstGeom prst="rect">
            <a:avLst/>
          </a:prstGeom>
        </p:spPr>
      </p:pic>
      <p:pic>
        <p:nvPicPr>
          <p:cNvPr id="119" name="Tic tac dong ho 5 phut">
            <a:hlinkClick r:id="" action="ppaction://media"/>
          </p:cNvPr>
          <p:cNvPicPr>
            <a:picLocks noChangeAspect="1"/>
          </p:cNvPicPr>
          <p:nvPr>
            <a:audioFile r:link="rId3"/>
            <p:extLst>
              <p:ext uri="{DAA4B4D4-6D71-4841-9C94-3DE7FCFB9230}">
                <p14:media xmlns:p14="http://schemas.microsoft.com/office/powerpoint/2010/main" r:embed="rId4">
                  <p14:trim end="124248.0625"/>
                </p14:media>
              </p:ext>
            </p:extLst>
          </p:nvPr>
        </p:nvPicPr>
        <p:blipFill>
          <a:blip r:embed="rId8"/>
          <a:stretch>
            <a:fillRect/>
          </a:stretch>
        </p:blipFill>
        <p:spPr>
          <a:xfrm>
            <a:off x="5403583" y="9117312"/>
            <a:ext cx="609600" cy="609600"/>
          </a:xfrm>
          <a:prstGeom prst="rect">
            <a:avLst/>
          </a:prstGeom>
        </p:spPr>
      </p:pic>
      <p:pic>
        <p:nvPicPr>
          <p:cNvPr id="120" name="Picture 4" descr="Cartoon Start Stock Illustrations â 23,696 Cartoon Start Stock  Illustrations, Vectors &amp; Clipart - Dreamstime"/>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3329" y="2114024"/>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p:cNvSpPr/>
          <p:nvPr/>
        </p:nvSpPr>
        <p:spPr>
          <a:xfrm rot="20929652">
            <a:off x="4175377" y="4217656"/>
            <a:ext cx="1761121" cy="1511409"/>
          </a:xfrm>
          <a:prstGeom prst="rect">
            <a:avLst/>
          </a:prstGeom>
          <a:blipFill dpi="0" rotWithShape="1">
            <a:blip r:embed="rId10"/>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lowchart: Alternate Process 40"/>
          <p:cNvSpPr/>
          <p:nvPr/>
        </p:nvSpPr>
        <p:spPr>
          <a:xfrm>
            <a:off x="4150690" y="428636"/>
            <a:ext cx="2769498" cy="242470"/>
          </a:xfrm>
          <a:prstGeom prst="flowChartAlternateProcess">
            <a:avLst/>
          </a:prstGeom>
          <a:solidFill>
            <a:schemeClr val="accent6"/>
          </a:solidFill>
          <a:ln w="76200">
            <a:solidFill>
              <a:schemeClr val="accent6"/>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11"/>
          <a:stretch>
            <a:fillRect/>
          </a:stretch>
        </p:blipFill>
        <p:spPr>
          <a:xfrm>
            <a:off x="6836843" y="92113"/>
            <a:ext cx="800621" cy="821690"/>
          </a:xfrm>
          <a:prstGeom prst="rect">
            <a:avLst/>
          </a:prstGeom>
        </p:spPr>
      </p:pic>
      <p:sp>
        <p:nvSpPr>
          <p:cNvPr id="10" name="TextBox 9"/>
          <p:cNvSpPr txBox="1"/>
          <p:nvPr/>
        </p:nvSpPr>
        <p:spPr>
          <a:xfrm>
            <a:off x="6878515" y="210570"/>
            <a:ext cx="7172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3462">
                  <a:solidFill>
                    <a:prstClr val="white"/>
                  </a:solidFill>
                  <a:prstDash val="solid"/>
                </a:ln>
                <a:solidFill>
                  <a:prstClr val="black">
                    <a:lumMod val="85000"/>
                    <a:lumOff val="15000"/>
                  </a:prstClr>
                </a:solidFill>
                <a:effectLst>
                  <a:outerShdw dist="38100" dir="2700000" algn="bl" rotWithShape="0">
                    <a:srgbClr val="4472C4"/>
                  </a:outerShdw>
                </a:effectLst>
                <a:uLnTx/>
                <a:uFillTx/>
                <a:latin typeface="Calibri" panose="020F0502020204030204"/>
                <a:ea typeface="+mn-ea"/>
                <a:cs typeface="+mn-cs"/>
              </a:rPr>
              <a:t>3p</a:t>
            </a:r>
          </a:p>
        </p:txBody>
      </p:sp>
      <p:pic>
        <p:nvPicPr>
          <p:cNvPr id="121" name="Picture 120"/>
          <p:cNvPicPr>
            <a:picLocks noChangeAspect="1"/>
          </p:cNvPicPr>
          <p:nvPr/>
        </p:nvPicPr>
        <p:blipFill>
          <a:blip r:embed="rId12"/>
          <a:stretch>
            <a:fillRect/>
          </a:stretch>
        </p:blipFill>
        <p:spPr>
          <a:xfrm rot="19973613">
            <a:off x="3491115" y="460225"/>
            <a:ext cx="4314066" cy="4530911"/>
          </a:xfrm>
          <a:prstGeom prst="rect">
            <a:avLst/>
          </a:prstGeom>
        </p:spPr>
      </p:pic>
    </p:spTree>
    <p:extLst>
      <p:ext uri="{BB962C8B-B14F-4D97-AF65-F5344CB8AC3E}">
        <p14:creationId xmlns:p14="http://schemas.microsoft.com/office/powerpoint/2010/main" val="377922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20"/>
                                        </p:tgtEl>
                                        <p:attrNameLst>
                                          <p:attrName>r</p:attrName>
                                        </p:attrNameLst>
                                      </p:cBhvr>
                                    </p:animRot>
                                    <p:animRot by="-240000">
                                      <p:cBhvr>
                                        <p:cTn id="7" dur="200" fill="hold">
                                          <p:stCondLst>
                                            <p:cond delay="200"/>
                                          </p:stCondLst>
                                        </p:cTn>
                                        <p:tgtEl>
                                          <p:spTgt spid="120"/>
                                        </p:tgtEl>
                                        <p:attrNameLst>
                                          <p:attrName>r</p:attrName>
                                        </p:attrNameLst>
                                      </p:cBhvr>
                                    </p:animRot>
                                    <p:animRot by="240000">
                                      <p:cBhvr>
                                        <p:cTn id="8" dur="200" fill="hold">
                                          <p:stCondLst>
                                            <p:cond delay="400"/>
                                          </p:stCondLst>
                                        </p:cTn>
                                        <p:tgtEl>
                                          <p:spTgt spid="120"/>
                                        </p:tgtEl>
                                        <p:attrNameLst>
                                          <p:attrName>r</p:attrName>
                                        </p:attrNameLst>
                                      </p:cBhvr>
                                    </p:animRot>
                                    <p:animRot by="-240000">
                                      <p:cBhvr>
                                        <p:cTn id="9" dur="200" fill="hold">
                                          <p:stCondLst>
                                            <p:cond delay="600"/>
                                          </p:stCondLst>
                                        </p:cTn>
                                        <p:tgtEl>
                                          <p:spTgt spid="120"/>
                                        </p:tgtEl>
                                        <p:attrNameLst>
                                          <p:attrName>r</p:attrName>
                                        </p:attrNameLst>
                                      </p:cBhvr>
                                    </p:animRot>
                                    <p:animRot by="120000">
                                      <p:cBhvr>
                                        <p:cTn id="10" dur="200" fill="hold">
                                          <p:stCondLst>
                                            <p:cond delay="800"/>
                                          </p:stCondLst>
                                        </p:cTn>
                                        <p:tgtEl>
                                          <p:spTgt spid="12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 fill="hold">
                                          <p:stCondLst>
                                            <p:cond delay="0"/>
                                          </p:stCondLst>
                                        </p:cTn>
                                        <p:tgtEl>
                                          <p:spTgt spid="9"/>
                                        </p:tgtEl>
                                        <p:attrNameLst>
                                          <p:attrName>r</p:attrName>
                                        </p:attrNameLst>
                                      </p:cBhvr>
                                    </p:animRot>
                                    <p:animRot by="-240000">
                                      <p:cBhvr>
                                        <p:cTn id="13" dur="100" fill="hold">
                                          <p:stCondLst>
                                            <p:cond delay="100"/>
                                          </p:stCondLst>
                                        </p:cTn>
                                        <p:tgtEl>
                                          <p:spTgt spid="9"/>
                                        </p:tgtEl>
                                        <p:attrNameLst>
                                          <p:attrName>r</p:attrName>
                                        </p:attrNameLst>
                                      </p:cBhvr>
                                    </p:animRot>
                                    <p:animRot by="240000">
                                      <p:cBhvr>
                                        <p:cTn id="14" dur="100" fill="hold">
                                          <p:stCondLst>
                                            <p:cond delay="200"/>
                                          </p:stCondLst>
                                        </p:cTn>
                                        <p:tgtEl>
                                          <p:spTgt spid="9"/>
                                        </p:tgtEl>
                                        <p:attrNameLst>
                                          <p:attrName>r</p:attrName>
                                        </p:attrNameLst>
                                      </p:cBhvr>
                                    </p:animRot>
                                    <p:animRot by="-240000">
                                      <p:cBhvr>
                                        <p:cTn id="15" dur="100" fill="hold">
                                          <p:stCondLst>
                                            <p:cond delay="300"/>
                                          </p:stCondLst>
                                        </p:cTn>
                                        <p:tgtEl>
                                          <p:spTgt spid="9"/>
                                        </p:tgtEl>
                                        <p:attrNameLst>
                                          <p:attrName>r</p:attrName>
                                        </p:attrNameLst>
                                      </p:cBhvr>
                                    </p:animRot>
                                    <p:animRot by="120000">
                                      <p:cBhvr>
                                        <p:cTn id="16" dur="100" fill="hold">
                                          <p:stCondLst>
                                            <p:cond delay="4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20"/>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withEffect">
                                  <p:stCondLst>
                                    <p:cond delay="0"/>
                                  </p:stCondLst>
                                  <p:childTnLst>
                                    <p:animEffect transition="out" filter="fade">
                                      <p:cBhvr>
                                        <p:cTn id="21" dur="500"/>
                                        <p:tgtEl>
                                          <p:spTgt spid="120"/>
                                        </p:tgtEl>
                                      </p:cBhvr>
                                    </p:animEffect>
                                    <p:set>
                                      <p:cBhvr>
                                        <p:cTn id="22" dur="1" fill="hold">
                                          <p:stCondLst>
                                            <p:cond delay="499"/>
                                          </p:stCondLst>
                                        </p:cTn>
                                        <p:tgtEl>
                                          <p:spTgt spid="120"/>
                                        </p:tgtEl>
                                        <p:attrNameLst>
                                          <p:attrName>style.visibility</p:attrName>
                                        </p:attrNameLst>
                                      </p:cBhvr>
                                      <p:to>
                                        <p:strVal val="hidden"/>
                                      </p:to>
                                    </p:set>
                                  </p:childTnLst>
                                </p:cTn>
                              </p:par>
                              <p:par>
                                <p:cTn id="23" presetID="0" presetClass="path" presetSubtype="0" fill="hold" grpId="0" nodeType="withEffect">
                                  <p:stCondLst>
                                    <p:cond delay="0"/>
                                  </p:stCondLst>
                                  <p:childTnLst>
                                    <p:animMotion origin="layout" path="M 1.25E-6 7.40741E-7 L 1.25E-6 7.40741E-7 C 0.00508 -0.0037 0.0099 -0.00903 0.01537 -0.01065 C 0.01784 -0.01134 0.02018 -0.0118 0.02253 -0.01273 C 0.02383 -0.01319 0.02487 -0.01435 0.02617 -0.01505 C 0.03568 -0.01875 0.03763 -0.01898 0.04636 -0.0213 C 0.05091 -0.02384 0.053 -0.02454 0.05703 -0.03194 C 0.05834 -0.03403 0.05925 -0.0368 0.06068 -0.03819 C 0.06289 -0.04051 0.06576 -0.04005 0.06784 -0.04236 C 0.06901 -0.04398 0.07031 -0.04514 0.07136 -0.04676 C 0.07266 -0.04861 0.07357 -0.05139 0.075 -0.05301 C 0.07604 -0.0544 0.07735 -0.0544 0.07852 -0.05509 C 0.07969 -0.05648 0.08112 -0.05741 0.08203 -0.05949 C 0.08321 -0.0618 0.0836 -0.06505 0.08451 -0.06782 C 0.08516 -0.07014 0.08607 -0.07199 0.08685 -0.0743 C 0.08776 -0.0794 0.08854 -0.08449 0.09037 -0.08912 C 0.09141 -0.09143 0.09258 -0.09398 0.09401 -0.09537 C 0.09545 -0.09676 0.09714 -0.09676 0.0987 -0.09745 C 0.09961 -0.09954 0.10013 -0.10208 0.10117 -0.10393 C 0.10339 -0.10787 0.10534 -0.10856 0.10834 -0.11018 C 0.1099 -0.11227 0.11159 -0.11435 0.11302 -0.11667 C 0.11433 -0.11852 0.11524 -0.1213 0.11667 -0.12292 C 0.11771 -0.12407 0.11901 -0.12407 0.12018 -0.125 C 0.12149 -0.12616 0.12253 -0.12801 0.1237 -0.12917 C 0.12526 -0.13079 0.12696 -0.13218 0.12852 -0.13356 C 0.12891 -0.13565 0.12943 -0.13773 0.12969 -0.13981 C 0.13021 -0.14421 0.13047 -0.15555 0.13203 -0.16111 C 0.13347 -0.16551 0.13685 -0.17384 0.13685 -0.17384 L 0.1392 -0.18634 C 0.13959 -0.18866 0.13972 -0.19097 0.14037 -0.19282 C 0.14375 -0.20162 0.14453 -0.20555 0.1487 -0.2118 C 0.14987 -0.21343 0.15117 -0.21458 0.15235 -0.21597 C 0.16081 -0.23889 0.14753 -0.2044 0.15834 -0.2287 C 0.16003 -0.23287 0.16133 -0.2375 0.16302 -0.24143 C 0.1642 -0.24421 0.1655 -0.24699 0.16667 -0.25 C 0.16745 -0.25208 0.1681 -0.2544 0.16901 -0.25625 C 0.17162 -0.26157 0.17552 -0.26481 0.17735 -0.27106 C 0.17813 -0.27384 0.17878 -0.27685 0.17969 -0.27963 C 0.18112 -0.28403 0.1836 -0.2875 0.18451 -0.29236 C 0.1849 -0.29444 0.18477 -0.29722 0.18568 -0.29861 C 0.19401 -0.31134 0.21172 -0.30648 0.21901 -0.30718 C 0.22018 -0.30787 0.22149 -0.30833 0.22253 -0.30926 C 0.22383 -0.31042 0.22487 -0.31227 0.22617 -0.31343 C 0.22761 -0.31505 0.23229 -0.31944 0.23451 -0.31991 C 0.23646 -0.32037 0.23841 -0.31991 0.2405 -0.31991 " pathEditMode="relative" ptsTypes="AAAAAAAAAAAAAAAAAAAAAAAAAAAAAAAAAAAAAAAAAAAAA">
                                      <p:cBhvr>
                                        <p:cTn id="24" dur="180000" fill="hold"/>
                                        <p:tgtEl>
                                          <p:spTgt spid="122"/>
                                        </p:tgtEl>
                                        <p:attrNameLst>
                                          <p:attrName>ppt_x</p:attrName>
                                          <p:attrName>ppt_y</p:attrName>
                                        </p:attrNameLst>
                                      </p:cBhvr>
                                    </p:animMotion>
                                  </p:childTnLst>
                                </p:cTn>
                              </p:par>
                              <p:par>
                                <p:cTn id="25" presetID="22" presetClass="exit" presetSubtype="8" fill="hold" grpId="0" nodeType="withEffect">
                                  <p:stCondLst>
                                    <p:cond delay="0"/>
                                  </p:stCondLst>
                                  <p:childTnLst>
                                    <p:animEffect transition="out" filter="wipe(left)">
                                      <p:cBhvr>
                                        <p:cTn id="26" dur="180000"/>
                                        <p:tgtEl>
                                          <p:spTgt spid="41"/>
                                        </p:tgtEl>
                                      </p:cBhvr>
                                    </p:animEffect>
                                    <p:set>
                                      <p:cBhvr>
                                        <p:cTn id="27" dur="1" fill="hold">
                                          <p:stCondLst>
                                            <p:cond delay="179999"/>
                                          </p:stCondLst>
                                        </p:cTn>
                                        <p:tgtEl>
                                          <p:spTgt spid="41"/>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180000" fill="hold"/>
                                        <p:tgtEl>
                                          <p:spTgt spid="119"/>
                                        </p:tgtEl>
                                      </p:cBhvr>
                                    </p:cmd>
                                  </p:childTnLst>
                                </p:cTn>
                              </p:par>
                            </p:childTnLst>
                          </p:cTn>
                        </p:par>
                        <p:par>
                          <p:cTn id="30" fill="hold">
                            <p:stCondLst>
                              <p:cond delay="180000"/>
                            </p:stCondLst>
                            <p:childTnLst>
                              <p:par>
                                <p:cTn id="31" presetID="3" presetClass="mediacall" presetSubtype="0" fill="hold" nodeType="afterEffect">
                                  <p:stCondLst>
                                    <p:cond delay="0"/>
                                  </p:stCondLst>
                                  <p:childTnLst>
                                    <p:cmd type="call" cmd="stop">
                                      <p:cBhvr>
                                        <p:cTn id="32" dur="1" fill="hold"/>
                                        <p:tgtEl>
                                          <p:spTgt spid="119"/>
                                        </p:tgtEl>
                                      </p:cBhvr>
                                    </p:cmd>
                                  </p:childTnLst>
                                </p:cTn>
                              </p:par>
                            </p:childTnLst>
                          </p:cTn>
                        </p:par>
                        <p:par>
                          <p:cTn id="33" fill="hold">
                            <p:stCondLst>
                              <p:cond delay="180000"/>
                            </p:stCondLst>
                            <p:childTnLst>
                              <p:par>
                                <p:cTn id="34" presetID="1" presetClass="mediacall" presetSubtype="0" fill="hold" nodeType="afterEffect">
                                  <p:stCondLst>
                                    <p:cond delay="0"/>
                                  </p:stCondLst>
                                  <p:childTnLst>
                                    <p:cmd type="call" cmd="playFrom(0.0)">
                                      <p:cBhvr>
                                        <p:cTn id="35" dur="2977" fill="hold"/>
                                        <p:tgtEl>
                                          <p:spTgt spid="118"/>
                                        </p:tgtEl>
                                      </p:cBhvr>
                                    </p:cmd>
                                  </p:childTnLst>
                                </p:cTn>
                              </p:par>
                              <p:par>
                                <p:cTn id="36" presetID="10" presetClass="exit" presetSubtype="0" fill="hold" nodeType="withEffect">
                                  <p:stCondLst>
                                    <p:cond delay="0"/>
                                  </p:stCondLst>
                                  <p:childTnLst>
                                    <p:animEffect transition="out" filter="fade">
                                      <p:cBhvr>
                                        <p:cTn id="37" dur="500"/>
                                        <p:tgtEl>
                                          <p:spTgt spid="117"/>
                                        </p:tgtEl>
                                      </p:cBhvr>
                                    </p:animEffect>
                                    <p:set>
                                      <p:cBhvr>
                                        <p:cTn id="38" dur="1" fill="hold">
                                          <p:stCondLst>
                                            <p:cond delay="499"/>
                                          </p:stCondLst>
                                        </p:cTn>
                                        <p:tgtEl>
                                          <p:spTgt spid="117"/>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121"/>
                                        </p:tgtEl>
                                        <p:attrNameLst>
                                          <p:attrName>style.visibility</p:attrName>
                                        </p:attrNameLst>
                                      </p:cBhvr>
                                      <p:to>
                                        <p:strVal val="visible"/>
                                      </p:to>
                                    </p:set>
                                    <p:animEffect transition="in" filter="fade">
                                      <p:cBhvr>
                                        <p:cTn id="41" dur="500"/>
                                        <p:tgtEl>
                                          <p:spTgt spid="121"/>
                                        </p:tgtEl>
                                      </p:cBhvr>
                                    </p:animEffect>
                                  </p:childTnLst>
                                </p:cTn>
                              </p:par>
                              <p:par>
                                <p:cTn id="42" presetID="26" presetClass="emph" presetSubtype="0" fill="hold" nodeType="withEffect">
                                  <p:stCondLst>
                                    <p:cond delay="0"/>
                                  </p:stCondLst>
                                  <p:childTnLst>
                                    <p:animEffect transition="out" filter="fade">
                                      <p:cBhvr>
                                        <p:cTn id="43" dur="500" tmFilter="0, 0; .2, .5; .8, .5; 1, 0"/>
                                        <p:tgtEl>
                                          <p:spTgt spid="121"/>
                                        </p:tgtEl>
                                      </p:cBhvr>
                                    </p:animEffect>
                                    <p:animScale>
                                      <p:cBhvr>
                                        <p:cTn id="44" dur="250" autoRev="1" fill="hold"/>
                                        <p:tgtEl>
                                          <p:spTgt spid="121"/>
                                        </p:tgtEl>
                                      </p:cBhvr>
                                      <p:by x="105000" y="105000"/>
                                    </p:animScale>
                                  </p:childTnLst>
                                </p:cTn>
                              </p:par>
                              <p:par>
                                <p:cTn id="45" presetID="10" presetClass="exit" presetSubtype="0" fill="hold" grpId="0"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par>
                                <p:cTn id="48" presetID="26" presetClass="emph" presetSubtype="0" repeatCount="indefinite" fill="hold" nodeType="withEffect">
                                  <p:stCondLst>
                                    <p:cond delay="0"/>
                                  </p:stCondLst>
                                  <p:childTnLst>
                                    <p:animEffect transition="out" filter="fade">
                                      <p:cBhvr>
                                        <p:cTn id="49" dur="1000" tmFilter="0, 0; .2, .5; .8, .5; 1, 0"/>
                                        <p:tgtEl>
                                          <p:spTgt spid="9"/>
                                        </p:tgtEl>
                                      </p:cBhvr>
                                    </p:animEffect>
                                    <p:animScale>
                                      <p:cBhvr>
                                        <p:cTn id="50" dur="500" autoRev="1" fill="hold"/>
                                        <p:tgtEl>
                                          <p:spTgt spid="9"/>
                                        </p:tgtEl>
                                      </p:cBhvr>
                                      <p:by x="105000" y="105000"/>
                                    </p:animScale>
                                  </p:childTnLst>
                                </p:cTn>
                              </p:par>
                            </p:childTnLst>
                          </p:cTn>
                        </p:par>
                      </p:childTnLst>
                    </p:cTn>
                  </p:par>
                </p:childTnLst>
              </p:cTn>
              <p:nextCondLst>
                <p:cond evt="onClick" delay="0">
                  <p:tgtEl>
                    <p:spTgt spid="120"/>
                  </p:tgtEl>
                </p:cond>
              </p:nextCondLst>
            </p:seq>
            <p:audio>
              <p:cMediaNode vol="80000">
                <p:cTn id="51" fill="hold" display="0">
                  <p:stCondLst>
                    <p:cond delay="indefinite"/>
                  </p:stCondLst>
                  <p:endCondLst>
                    <p:cond evt="onStopAudio" delay="0">
                      <p:tgtEl>
                        <p:sldTgt/>
                      </p:tgtEl>
                    </p:cond>
                  </p:endCondLst>
                </p:cTn>
                <p:tgtEl>
                  <p:spTgt spid="118"/>
                </p:tgtEl>
              </p:cMediaNode>
            </p:audio>
            <p:audio>
              <p:cMediaNode vol="80000">
                <p:cTn id="52" fill="hold" display="0">
                  <p:stCondLst>
                    <p:cond delay="indefinite"/>
                  </p:stCondLst>
                  <p:endCondLst>
                    <p:cond evt="onStopAudio" delay="0">
                      <p:tgtEl>
                        <p:sldTgt/>
                      </p:tgtEl>
                    </p:cond>
                  </p:endCondLst>
                </p:cTn>
                <p:tgtEl>
                  <p:spTgt spid="119"/>
                </p:tgtEl>
              </p:cMediaNode>
            </p:audio>
          </p:childTnLst>
        </p:cTn>
      </p:par>
    </p:tnLst>
    <p:bldLst>
      <p:bldP spid="122" grpId="0" animBg="1"/>
      <p:bldP spid="41"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3A7EE03-900D-4C87-B15D-C92F73F8F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3" name="图片 2">
            <a:extLst>
              <a:ext uri="{FF2B5EF4-FFF2-40B4-BE49-F238E27FC236}">
                <a16:creationId xmlns:a16="http://schemas.microsoft.com/office/drawing/2014/main" id="{6E4D2D83-E509-4D85-BEFE-885BF148753D}"/>
              </a:ext>
            </a:extLst>
          </p:cNvPr>
          <p:cNvPicPr>
            <a:picLocks noChangeAspect="1"/>
          </p:cNvPicPr>
          <p:nvPr/>
        </p:nvPicPr>
        <p:blipFill rotWithShape="1">
          <a:blip r:embed="rId3">
            <a:extLst>
              <a:ext uri="{28A0092B-C50C-407E-A947-70E740481C1C}">
                <a14:useLocalDpi xmlns:a14="http://schemas.microsoft.com/office/drawing/2010/main" val="0"/>
              </a:ext>
            </a:extLst>
          </a:blip>
          <a:srcRect r="26375"/>
          <a:stretch/>
        </p:blipFill>
        <p:spPr>
          <a:xfrm>
            <a:off x="0" y="103909"/>
            <a:ext cx="8976360" cy="6650182"/>
          </a:xfrm>
          <a:prstGeom prst="rect">
            <a:avLst/>
          </a:prstGeom>
        </p:spPr>
      </p:pic>
      <p:grpSp>
        <p:nvGrpSpPr>
          <p:cNvPr id="4" name="组合 3">
            <a:extLst>
              <a:ext uri="{FF2B5EF4-FFF2-40B4-BE49-F238E27FC236}">
                <a16:creationId xmlns:a16="http://schemas.microsoft.com/office/drawing/2014/main" id="{1135D118-EAFA-4E83-A205-B407CC4394A3}"/>
              </a:ext>
            </a:extLst>
          </p:cNvPr>
          <p:cNvGrpSpPr/>
          <p:nvPr/>
        </p:nvGrpSpPr>
        <p:grpSpPr>
          <a:xfrm>
            <a:off x="4638675" y="1005056"/>
            <a:ext cx="6681366" cy="4562367"/>
            <a:chOff x="834764" y="380993"/>
            <a:chExt cx="5959576" cy="4562367"/>
          </a:xfrm>
        </p:grpSpPr>
        <p:pic>
          <p:nvPicPr>
            <p:cNvPr id="5" name="图片 4">
              <a:extLst>
                <a:ext uri="{FF2B5EF4-FFF2-40B4-BE49-F238E27FC236}">
                  <a16:creationId xmlns:a16="http://schemas.microsoft.com/office/drawing/2014/main" id="{DCE50616-BADB-4760-861C-4179DB7DC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38" b="25158"/>
            <a:stretch/>
          </p:blipFill>
          <p:spPr>
            <a:xfrm>
              <a:off x="834764" y="380993"/>
              <a:ext cx="5959576" cy="4562367"/>
            </a:xfrm>
            <a:prstGeom prst="rect">
              <a:avLst/>
            </a:prstGeom>
          </p:spPr>
        </p:pic>
        <p:sp>
          <p:nvSpPr>
            <p:cNvPr id="6" name="矩形: 圆角 5">
              <a:extLst>
                <a:ext uri="{FF2B5EF4-FFF2-40B4-BE49-F238E27FC236}">
                  <a16:creationId xmlns:a16="http://schemas.microsoft.com/office/drawing/2014/main" id="{AF3BCC4E-8CB2-4188-8A94-7C19850F8CF4}"/>
                </a:ext>
              </a:extLst>
            </p:cNvPr>
            <p:cNvSpPr/>
            <p:nvPr/>
          </p:nvSpPr>
          <p:spPr>
            <a:xfrm>
              <a:off x="1574157" y="2107258"/>
              <a:ext cx="4621620" cy="2463531"/>
            </a:xfrm>
            <a:prstGeom prst="roundRect">
              <a:avLst>
                <a:gd name="adj" fmla="val 1241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pic>
        <p:nvPicPr>
          <p:cNvPr id="9" name="Picture 8">
            <a:extLst>
              <a:ext uri="{FF2B5EF4-FFF2-40B4-BE49-F238E27FC236}">
                <a16:creationId xmlns:a16="http://schemas.microsoft.com/office/drawing/2014/main" id="{E8F3C8E7-6018-421E-B5C9-E908C9791883}"/>
              </a:ext>
            </a:extLst>
          </p:cNvPr>
          <p:cNvPicPr>
            <a:picLocks noChangeAspect="1"/>
          </p:cNvPicPr>
          <p:nvPr/>
        </p:nvPicPr>
        <p:blipFill>
          <a:blip r:embed="rId5"/>
          <a:stretch>
            <a:fillRect/>
          </a:stretch>
        </p:blipFill>
        <p:spPr>
          <a:xfrm>
            <a:off x="5437029" y="3324939"/>
            <a:ext cx="5108891" cy="1103472"/>
          </a:xfrm>
          <a:prstGeom prst="rect">
            <a:avLst/>
          </a:prstGeom>
        </p:spPr>
      </p:pic>
    </p:spTree>
    <p:extLst>
      <p:ext uri="{BB962C8B-B14F-4D97-AF65-F5344CB8AC3E}">
        <p14:creationId xmlns:p14="http://schemas.microsoft.com/office/powerpoint/2010/main" val="3719870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542926" y="495301"/>
            <a:ext cx="11277600" cy="5981700"/>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TextBox 13">
            <a:extLst>
              <a:ext uri="{FF2B5EF4-FFF2-40B4-BE49-F238E27FC236}">
                <a16:creationId xmlns:a16="http://schemas.microsoft.com/office/drawing/2014/main" id="{928431D5-5775-4646-920A-48B7B95B283D}"/>
              </a:ext>
            </a:extLst>
          </p:cNvPr>
          <p:cNvSpPr txBox="1"/>
          <p:nvPr/>
        </p:nvSpPr>
        <p:spPr>
          <a:xfrm>
            <a:off x="1766423" y="690442"/>
            <a:ext cx="95969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Hãy chỉ và nói tên các bộ phận của lá cây.</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F28C2E97-A17D-469C-9CBC-64A881F4A9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2526" y="705630"/>
            <a:ext cx="740547" cy="714124"/>
          </a:xfrm>
          <a:prstGeom prst="rect">
            <a:avLst/>
          </a:prstGeom>
        </p:spPr>
      </p:pic>
      <p:sp>
        <p:nvSpPr>
          <p:cNvPr id="17" name="Speech Bubble: Rectangle with Corners Rounded 16">
            <a:extLst>
              <a:ext uri="{FF2B5EF4-FFF2-40B4-BE49-F238E27FC236}">
                <a16:creationId xmlns:a16="http://schemas.microsoft.com/office/drawing/2014/main" id="{764AD579-9625-49E0-9EB2-E9CAF7BF2226}"/>
              </a:ext>
            </a:extLst>
          </p:cNvPr>
          <p:cNvSpPr/>
          <p:nvPr/>
        </p:nvSpPr>
        <p:spPr>
          <a:xfrm>
            <a:off x="6701155" y="1694834"/>
            <a:ext cx="5100320" cy="1077218"/>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pt-BR" sz="2800" b="1" dirty="0">
                <a:solidFill>
                  <a:prstClr val="black"/>
                </a:solidFill>
                <a:latin typeface="Calibri" panose="020F0502020204030204" pitchFamily="34" charset="0"/>
                <a:cs typeface="Calibri" panose="020F0502020204030204" pitchFamily="34" charset="0"/>
              </a:rPr>
              <a:t>Lá trầu không gồm có gân lá, cuống lá và phiến lá.</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95F99948-7382-41D3-AB2E-6EFA5C6B681C}"/>
              </a:ext>
            </a:extLst>
          </p:cNvPr>
          <p:cNvPicPr>
            <a:picLocks noChangeAspect="1"/>
          </p:cNvPicPr>
          <p:nvPr/>
        </p:nvPicPr>
        <p:blipFill>
          <a:blip r:embed="rId4"/>
          <a:stretch>
            <a:fillRect/>
          </a:stretch>
        </p:blipFill>
        <p:spPr>
          <a:xfrm>
            <a:off x="1209675" y="2143125"/>
            <a:ext cx="5430838" cy="3143250"/>
          </a:xfrm>
          <a:prstGeom prst="rect">
            <a:avLst/>
          </a:prstGeom>
        </p:spPr>
      </p:pic>
    </p:spTree>
    <p:extLst>
      <p:ext uri="{BB962C8B-B14F-4D97-AF65-F5344CB8AC3E}">
        <p14:creationId xmlns:p14="http://schemas.microsoft.com/office/powerpoint/2010/main" val="285054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542926" y="495301"/>
            <a:ext cx="11277600" cy="5981700"/>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4" name="TextBox 13">
            <a:extLst>
              <a:ext uri="{FF2B5EF4-FFF2-40B4-BE49-F238E27FC236}">
                <a16:creationId xmlns:a16="http://schemas.microsoft.com/office/drawing/2014/main" id="{928431D5-5775-4646-920A-48B7B95B283D}"/>
              </a:ext>
            </a:extLst>
          </p:cNvPr>
          <p:cNvSpPr txBox="1"/>
          <p:nvPr/>
        </p:nvSpPr>
        <p:spPr>
          <a:xfrm>
            <a:off x="1766423" y="690442"/>
            <a:ext cx="959690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Nhận xét và so sánh về hình dạng, kích thước, màu sắc của lá cây trong các hình dưới đây.</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id="{F28C2E97-A17D-469C-9CBC-64A881F4A9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2526" y="705630"/>
            <a:ext cx="740547" cy="714124"/>
          </a:xfrm>
          <a:prstGeom prst="rect">
            <a:avLst/>
          </a:prstGeom>
        </p:spPr>
      </p:pic>
      <p:grpSp>
        <p:nvGrpSpPr>
          <p:cNvPr id="11" name="Group 10">
            <a:extLst>
              <a:ext uri="{FF2B5EF4-FFF2-40B4-BE49-F238E27FC236}">
                <a16:creationId xmlns:a16="http://schemas.microsoft.com/office/drawing/2014/main" id="{38A6C225-DF80-4005-B0A0-F615B50C8129}"/>
              </a:ext>
            </a:extLst>
          </p:cNvPr>
          <p:cNvGrpSpPr/>
          <p:nvPr/>
        </p:nvGrpSpPr>
        <p:grpSpPr>
          <a:xfrm>
            <a:off x="8277225" y="4572000"/>
            <a:ext cx="3571875" cy="1699385"/>
            <a:chOff x="892354" y="3758439"/>
            <a:chExt cx="4278451" cy="2175001"/>
          </a:xfrm>
        </p:grpSpPr>
        <p:pic>
          <p:nvPicPr>
            <p:cNvPr id="12" name="Picture 11">
              <a:extLst>
                <a:ext uri="{FF2B5EF4-FFF2-40B4-BE49-F238E27FC236}">
                  <a16:creationId xmlns:a16="http://schemas.microsoft.com/office/drawing/2014/main" id="{ECCC43ED-9E1B-4D86-B5BA-FA8C85D2E7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Rounded Corners 12">
              <a:extLst>
                <a:ext uri="{FF2B5EF4-FFF2-40B4-BE49-F238E27FC236}">
                  <a16:creationId xmlns:a16="http://schemas.microsoft.com/office/drawing/2014/main" id="{15E40E86-CE05-4A25-B782-EC54C91A8A4A}"/>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a:t>
              </a:r>
            </a:p>
          </p:txBody>
        </p:sp>
      </p:grpSp>
      <p:pic>
        <p:nvPicPr>
          <p:cNvPr id="6" name="Picture 5">
            <a:extLst>
              <a:ext uri="{FF2B5EF4-FFF2-40B4-BE49-F238E27FC236}">
                <a16:creationId xmlns:a16="http://schemas.microsoft.com/office/drawing/2014/main" id="{31B58E9C-D49C-4156-A740-32BCF1DFCE55}"/>
              </a:ext>
            </a:extLst>
          </p:cNvPr>
          <p:cNvPicPr>
            <a:picLocks noChangeAspect="1"/>
          </p:cNvPicPr>
          <p:nvPr/>
        </p:nvPicPr>
        <p:blipFill>
          <a:blip r:embed="rId5"/>
          <a:stretch>
            <a:fillRect/>
          </a:stretch>
        </p:blipFill>
        <p:spPr>
          <a:xfrm>
            <a:off x="1147762" y="2057400"/>
            <a:ext cx="6242807" cy="42624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00306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DF22F53-8FC4-4E9F-B31A-83F135E3CD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1C7DA4AD-7AA3-4915-A957-1661220735AE}"/>
              </a:ext>
            </a:extLst>
          </p:cNvPr>
          <p:cNvSpPr/>
          <p:nvPr/>
        </p:nvSpPr>
        <p:spPr>
          <a:xfrm>
            <a:off x="266700" y="152400"/>
            <a:ext cx="11620500" cy="6553200"/>
          </a:xfrm>
          <a:prstGeom prst="round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11" name="Picture 10">
            <a:extLst>
              <a:ext uri="{FF2B5EF4-FFF2-40B4-BE49-F238E27FC236}">
                <a16:creationId xmlns:a16="http://schemas.microsoft.com/office/drawing/2014/main" id="{02ECCB88-5B2E-4386-9CDB-B624FF82A34D}"/>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20" name="Picture 19">
            <a:extLst>
              <a:ext uri="{FF2B5EF4-FFF2-40B4-BE49-F238E27FC236}">
                <a16:creationId xmlns:a16="http://schemas.microsoft.com/office/drawing/2014/main" id="{736F45B8-9AA3-4D58-A6E8-E734502CABA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905146" y="-23070375"/>
            <a:ext cx="1105726" cy="1105726"/>
          </a:xfrm>
          <a:prstGeom prst="ellipse">
            <a:avLst/>
          </a:prstGeom>
          <a:ln>
            <a:noFill/>
          </a:ln>
          <a:effectLst>
            <a:softEdge rad="112500"/>
          </a:effectLst>
        </p:spPr>
      </p:pic>
      <p:pic>
        <p:nvPicPr>
          <p:cNvPr id="12" name="Picture 11">
            <a:extLst>
              <a:ext uri="{FF2B5EF4-FFF2-40B4-BE49-F238E27FC236}">
                <a16:creationId xmlns:a16="http://schemas.microsoft.com/office/drawing/2014/main" id="{9932874D-A32F-4B06-BF64-3C1FE156AC0A}"/>
              </a:ext>
            </a:extLst>
          </p:cNvPr>
          <p:cNvPicPr>
            <a:picLocks noChangeAspect="1"/>
          </p:cNvPicPr>
          <p:nvPr/>
        </p:nvPicPr>
        <p:blipFill rotWithShape="1">
          <a:blip r:embed="rId5">
            <a:extLst>
              <a:ext uri="{28A0092B-C50C-407E-A947-70E740481C1C}">
                <a14:useLocalDpi xmlns:a14="http://schemas.microsoft.com/office/drawing/2010/main" val="0"/>
              </a:ext>
            </a:extLst>
          </a:blip>
          <a:srcRect t="59677"/>
          <a:stretch/>
        </p:blipFill>
        <p:spPr>
          <a:xfrm rot="10800000">
            <a:off x="7619995" y="-1"/>
            <a:ext cx="4572000" cy="1843549"/>
          </a:xfrm>
          <a:prstGeom prst="rect">
            <a:avLst/>
          </a:prstGeom>
        </p:spPr>
      </p:pic>
      <p:pic>
        <p:nvPicPr>
          <p:cNvPr id="18" name="Picture 17" descr="A picture containing text, toy&#10;&#10;Description automatically generated">
            <a:extLst>
              <a:ext uri="{FF2B5EF4-FFF2-40B4-BE49-F238E27FC236}">
                <a16:creationId xmlns:a16="http://schemas.microsoft.com/office/drawing/2014/main" id="{59B00E5F-5C6F-4599-94BA-0E0CB6594584}"/>
              </a:ext>
            </a:extLst>
          </p:cNvPr>
          <p:cNvPicPr>
            <a:picLocks noChangeAspect="1"/>
          </p:cNvPicPr>
          <p:nvPr/>
        </p:nvPicPr>
        <p:blipFill rotWithShape="1">
          <a:blip r:embed="rId7">
            <a:extLst>
              <a:ext uri="{28A0092B-C50C-407E-A947-70E740481C1C}">
                <a14:useLocalDpi xmlns:a14="http://schemas.microsoft.com/office/drawing/2010/main" val="0"/>
              </a:ext>
            </a:extLst>
          </a:blip>
          <a:srcRect b="3842"/>
          <a:stretch/>
        </p:blipFill>
        <p:spPr>
          <a:xfrm>
            <a:off x="-123825" y="321536"/>
            <a:ext cx="12413803" cy="6705599"/>
          </a:xfrm>
          <a:prstGeom prst="rect">
            <a:avLst/>
          </a:prstGeom>
        </p:spPr>
      </p:pic>
      <p:pic>
        <p:nvPicPr>
          <p:cNvPr id="23" name="Picture 22" descr="Shape&#10;&#10;Description automatically generated">
            <a:extLst>
              <a:ext uri="{FF2B5EF4-FFF2-40B4-BE49-F238E27FC236}">
                <a16:creationId xmlns:a16="http://schemas.microsoft.com/office/drawing/2014/main" id="{5994E6FF-D22D-4BA0-960C-C4DC6AAB371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991600" y="1150374"/>
            <a:ext cx="3200400" cy="3200400"/>
          </a:xfrm>
          <a:prstGeom prst="rect">
            <a:avLst/>
          </a:prstGeom>
        </p:spPr>
      </p:pic>
      <p:pic>
        <p:nvPicPr>
          <p:cNvPr id="24" name="Picture 23" descr="Shape&#10;&#10;Description automatically generated">
            <a:extLst>
              <a:ext uri="{FF2B5EF4-FFF2-40B4-BE49-F238E27FC236}">
                <a16:creationId xmlns:a16="http://schemas.microsoft.com/office/drawing/2014/main" id="{AD1E3574-6079-4D05-B636-912BF8EA36B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969" y="1150374"/>
            <a:ext cx="3200400" cy="3200400"/>
          </a:xfrm>
          <a:prstGeom prst="rect">
            <a:avLst/>
          </a:prstGeom>
        </p:spPr>
      </p:pic>
      <p:sp>
        <p:nvSpPr>
          <p:cNvPr id="25" name="TextBox 24">
            <a:extLst>
              <a:ext uri="{FF2B5EF4-FFF2-40B4-BE49-F238E27FC236}">
                <a16:creationId xmlns:a16="http://schemas.microsoft.com/office/drawing/2014/main" id="{CBAE607D-1D27-49CD-8A42-A655F55A1348}"/>
              </a:ext>
            </a:extLst>
          </p:cNvPr>
          <p:cNvSpPr txBox="1"/>
          <p:nvPr/>
        </p:nvSpPr>
        <p:spPr>
          <a:xfrm>
            <a:off x="693620" y="2025617"/>
            <a:ext cx="198791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TRÌNH BÀY</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974E9238-51DB-402F-BB5E-3A3C51C32324}"/>
              </a:ext>
            </a:extLst>
          </p:cNvPr>
          <p:cNvSpPr txBox="1"/>
          <p:nvPr/>
        </p:nvSpPr>
        <p:spPr>
          <a:xfrm>
            <a:off x="9537972" y="2350368"/>
            <a:ext cx="198791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rPr>
              <a:t>NHẬN XÉT</a:t>
            </a:r>
            <a:endParaRPr kumimoji="0" lang="en-US" sz="3200" b="1" i="0" u="none" strike="noStrike" kern="1200" cap="none" spc="0" normalizeH="0" baseline="0" noProof="0" dirty="0">
              <a:ln>
                <a:noFill/>
              </a:ln>
              <a:solidFill>
                <a:srgbClr val="800080"/>
              </a:solidFill>
              <a:effectLst/>
              <a:uLnTx/>
              <a:uFillTx/>
              <a:latin typeface="Calibri" panose="020F0502020204030204" pitchFamily="34" charset="0"/>
              <a:ea typeface="+mn-ea"/>
              <a:cs typeface="Calibri" panose="020F0502020204030204" pitchFamily="34" charset="0"/>
            </a:endParaRPr>
          </a:p>
        </p:txBody>
      </p:sp>
      <p:pic>
        <p:nvPicPr>
          <p:cNvPr id="28" name="Picture 27">
            <a:extLst>
              <a:ext uri="{FF2B5EF4-FFF2-40B4-BE49-F238E27FC236}">
                <a16:creationId xmlns:a16="http://schemas.microsoft.com/office/drawing/2014/main" id="{B1BA4D0F-274C-459D-A077-ACE5C0DFB5EB}"/>
              </a:ext>
            </a:extLst>
          </p:cNvPr>
          <p:cNvPicPr>
            <a:picLocks noChangeAspect="1"/>
          </p:cNvPicPr>
          <p:nvPr/>
        </p:nvPicPr>
        <p:blipFill>
          <a:blip r:embed="rId9"/>
          <a:stretch>
            <a:fillRect/>
          </a:stretch>
        </p:blipFill>
        <p:spPr>
          <a:xfrm>
            <a:off x="3589246" y="0"/>
            <a:ext cx="5023539" cy="1249788"/>
          </a:xfrm>
          <a:prstGeom prst="rect">
            <a:avLst/>
          </a:prstGeom>
        </p:spPr>
      </p:pic>
    </p:spTree>
    <p:extLst>
      <p:ext uri="{BB962C8B-B14F-4D97-AF65-F5344CB8AC3E}">
        <p14:creationId xmlns:p14="http://schemas.microsoft.com/office/powerpoint/2010/main" val="2820104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subTnLst>
                                        <p:audio>
                                          <p:cMediaNode>
                                            <p:cTn display="0" masterRel="sameClick">
                                              <p:stCondLst>
                                                <p:cond evt="begin" delay="0">
                                                  <p:tn val="13"/>
                                                </p:cond>
                                              </p:stCondLst>
                                              <p:endCondLst>
                                                <p:cond evt="onStopAudio" delay="0">
                                                  <p:tgtEl>
                                                    <p:sldTgt/>
                                                  </p:tgtEl>
                                                </p:cond>
                                              </p:endCondLst>
                                            </p:cTn>
                                            <p:tgtEl>
                                              <p:sndTgt r:embed="rId3" name="uỷn.wav"/>
                                            </p:tgtEl>
                                          </p:cMediaNode>
                                        </p:audio>
                                      </p:subTnLst>
                                    </p:cTn>
                                  </p:par>
                                  <p:par>
                                    <p:cTn id="16" presetID="16" presetClass="entr" presetSubtype="37" fill="hold" grpId="0" nodeType="withEffect">
                                      <p:stCondLst>
                                        <p:cond delay="250"/>
                                      </p:stCondLst>
                                      <p:childTnLst>
                                        <p:set>
                                          <p:cBhvr>
                                            <p:cTn id="17" dur="1" fill="hold">
                                              <p:stCondLst>
                                                <p:cond delay="0"/>
                                              </p:stCondLst>
                                            </p:cTn>
                                            <p:tgtEl>
                                              <p:spTgt spid="25"/>
                                            </p:tgtEl>
                                            <p:attrNameLst>
                                              <p:attrName>style.visibility</p:attrName>
                                            </p:attrNameLst>
                                          </p:cBhvr>
                                          <p:to>
                                            <p:strVal val="visible"/>
                                          </p:to>
                                        </p:set>
                                        <p:animEffect transition="in" filter="barn(outVertical)">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3" name="uỷn.wav"/>
                                            </p:tgtEl>
                                          </p:cMediaNode>
                                        </p:audio>
                                      </p:subTnLst>
                                    </p:cTn>
                                  </p:par>
                                  <p:par>
                                    <p:cTn id="24" presetID="16" presetClass="entr" presetSubtype="37" fill="hold" grpId="0" nodeType="withEffect">
                                      <p:stCondLst>
                                        <p:cond delay="250"/>
                                      </p:stCondLst>
                                      <p:childTnLst>
                                        <p:set>
                                          <p:cBhvr>
                                            <p:cTn id="25" dur="1" fill="hold">
                                              <p:stCondLst>
                                                <p:cond delay="0"/>
                                              </p:stCondLst>
                                            </p:cTn>
                                            <p:tgtEl>
                                              <p:spTgt spid="26"/>
                                            </p:tgtEl>
                                            <p:attrNameLst>
                                              <p:attrName>style.visibility</p:attrName>
                                            </p:attrNameLst>
                                          </p:cBhvr>
                                          <p:to>
                                            <p:strVal val="visible"/>
                                          </p:to>
                                        </p:set>
                                        <p:animEffect transition="in" filter="barn(outVertical)">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2" name="Trò-chơi-ting.wav"/>
                                            </p:tgtEl>
                                          </p:cMediaNode>
                                        </p:audio>
                                      </p:subTnLst>
                                    </p:cTn>
                                  </p:par>
                                  <p:par>
                                    <p:cTn id="9" presetID="22"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par>
                                    <p:cTn id="12" presetID="22" presetClass="entr" presetSubtype="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subTnLst>
                                        <p:audio>
                                          <p:cMediaNode>
                                            <p:cTn display="0" masterRel="sameClick">
                                              <p:stCondLst>
                                                <p:cond evt="begin" delay="0">
                                                  <p:tn val="17"/>
                                                </p:cond>
                                              </p:stCondLst>
                                              <p:endCondLst>
                                                <p:cond evt="onStopAudio" delay="0">
                                                  <p:tgtEl>
                                                    <p:sldTgt/>
                                                  </p:tgtEl>
                                                </p:cond>
                                              </p:endCondLst>
                                            </p:cTn>
                                            <p:tgtEl>
                                              <p:sndTgt r:embed="rId13" name="uỷn.wav"/>
                                            </p:tgtEl>
                                          </p:cMediaNode>
                                        </p:audio>
                                      </p:subTnLst>
                                    </p:cTn>
                                  </p:par>
                                  <p:par>
                                    <p:cTn id="20" presetID="16" presetClass="entr" presetSubtype="37" fill="hold" grpId="0" nodeType="withEffect">
                                      <p:stCondLst>
                                        <p:cond delay="250"/>
                                      </p:stCondLst>
                                      <p:childTnLst>
                                        <p:set>
                                          <p:cBhvr>
                                            <p:cTn id="21" dur="1" fill="hold">
                                              <p:stCondLst>
                                                <p:cond delay="0"/>
                                              </p:stCondLst>
                                            </p:cTn>
                                            <p:tgtEl>
                                              <p:spTgt spid="25"/>
                                            </p:tgtEl>
                                            <p:attrNameLst>
                                              <p:attrName>style.visibility</p:attrName>
                                            </p:attrNameLst>
                                          </p:cBhvr>
                                          <p:to>
                                            <p:strVal val="visible"/>
                                          </p:to>
                                        </p:set>
                                        <p:animEffect transition="in" filter="barn(out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subTnLst>
                                        <p:audio>
                                          <p:cMediaNode>
                                            <p:cTn display="0" masterRel="sameClick">
                                              <p:stCondLst>
                                                <p:cond evt="begin" delay="0">
                                                  <p:tn val="25"/>
                                                </p:cond>
                                              </p:stCondLst>
                                              <p:endCondLst>
                                                <p:cond evt="onStopAudio" delay="0">
                                                  <p:tgtEl>
                                                    <p:sldTgt/>
                                                  </p:tgtEl>
                                                </p:cond>
                                              </p:endCondLst>
                                            </p:cTn>
                                            <p:tgtEl>
                                              <p:sndTgt r:embed="rId13" name="uỷn.wav"/>
                                            </p:tgtEl>
                                          </p:cMediaNode>
                                        </p:audio>
                                      </p:subTnLst>
                                    </p:cTn>
                                  </p:par>
                                  <p:par>
                                    <p:cTn id="28" presetID="16" presetClass="entr" presetSubtype="37" fill="hold" grpId="0" nodeType="withEffect">
                                      <p:stCondLst>
                                        <p:cond delay="250"/>
                                      </p:stCondLst>
                                      <p:childTnLst>
                                        <p:set>
                                          <p:cBhvr>
                                            <p:cTn id="29" dur="1" fill="hold">
                                              <p:stCondLst>
                                                <p:cond delay="0"/>
                                              </p:stCondLst>
                                            </p:cTn>
                                            <p:tgtEl>
                                              <p:spTgt spid="26"/>
                                            </p:tgtEl>
                                            <p:attrNameLst>
                                              <p:attrName>style.visibility</p:attrName>
                                            </p:attrNameLst>
                                          </p:cBhvr>
                                          <p:to>
                                            <p:strVal val="visible"/>
                                          </p:to>
                                        </p:set>
                                        <p:animEffect transition="in" filter="barn(outVertical)">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0CD7E96-F37F-43D9-932A-47FEEE72B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矩形: 圆角 2">
            <a:extLst>
              <a:ext uri="{FF2B5EF4-FFF2-40B4-BE49-F238E27FC236}">
                <a16:creationId xmlns:a16="http://schemas.microsoft.com/office/drawing/2014/main" id="{FE69E0CA-7ED8-4B4D-AE02-E99179A8E103}"/>
              </a:ext>
            </a:extLst>
          </p:cNvPr>
          <p:cNvSpPr/>
          <p:nvPr/>
        </p:nvSpPr>
        <p:spPr>
          <a:xfrm>
            <a:off x="542926" y="333374"/>
            <a:ext cx="11277600" cy="6353175"/>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5" name="Table 4">
            <a:extLst>
              <a:ext uri="{FF2B5EF4-FFF2-40B4-BE49-F238E27FC236}">
                <a16:creationId xmlns:a16="http://schemas.microsoft.com/office/drawing/2014/main" id="{904908EF-B768-437A-8174-252B85971A60}"/>
              </a:ext>
            </a:extLst>
          </p:cNvPr>
          <p:cNvGraphicFramePr>
            <a:graphicFrameLocks noGrp="1"/>
          </p:cNvGraphicFramePr>
          <p:nvPr>
            <p:extLst>
              <p:ext uri="{D42A27DB-BD31-4B8C-83A1-F6EECF244321}">
                <p14:modId xmlns:p14="http://schemas.microsoft.com/office/powerpoint/2010/main" val="1250241637"/>
              </p:ext>
            </p:extLst>
          </p:nvPr>
        </p:nvGraphicFramePr>
        <p:xfrm>
          <a:off x="1114426" y="1038224"/>
          <a:ext cx="10172699" cy="4599187"/>
        </p:xfrm>
        <a:graphic>
          <a:graphicData uri="http://schemas.openxmlformats.org/drawingml/2006/table">
            <a:tbl>
              <a:tblPr firstRow="1" firstCol="1" bandRow="1">
                <a:tableStyleId>{93296810-A885-4BE3-A3E7-6D5BEEA58F35}</a:tableStyleId>
              </a:tblPr>
              <a:tblGrid>
                <a:gridCol w="1447156">
                  <a:extLst>
                    <a:ext uri="{9D8B030D-6E8A-4147-A177-3AD203B41FA5}">
                      <a16:colId xmlns:a16="http://schemas.microsoft.com/office/drawing/2014/main" val="116816019"/>
                    </a:ext>
                  </a:extLst>
                </a:gridCol>
                <a:gridCol w="2571792">
                  <a:extLst>
                    <a:ext uri="{9D8B030D-6E8A-4147-A177-3AD203B41FA5}">
                      <a16:colId xmlns:a16="http://schemas.microsoft.com/office/drawing/2014/main" val="619607386"/>
                    </a:ext>
                  </a:extLst>
                </a:gridCol>
                <a:gridCol w="3116950">
                  <a:extLst>
                    <a:ext uri="{9D8B030D-6E8A-4147-A177-3AD203B41FA5}">
                      <a16:colId xmlns:a16="http://schemas.microsoft.com/office/drawing/2014/main" val="275746542"/>
                    </a:ext>
                  </a:extLst>
                </a:gridCol>
                <a:gridCol w="1589645">
                  <a:extLst>
                    <a:ext uri="{9D8B030D-6E8A-4147-A177-3AD203B41FA5}">
                      <a16:colId xmlns:a16="http://schemas.microsoft.com/office/drawing/2014/main" val="3761073685"/>
                    </a:ext>
                  </a:extLst>
                </a:gridCol>
                <a:gridCol w="1447156">
                  <a:extLst>
                    <a:ext uri="{9D8B030D-6E8A-4147-A177-3AD203B41FA5}">
                      <a16:colId xmlns:a16="http://schemas.microsoft.com/office/drawing/2014/main" val="2597458126"/>
                    </a:ext>
                  </a:extLst>
                </a:gridCol>
              </a:tblGrid>
              <a:tr h="685801">
                <a:tc>
                  <a:txBody>
                    <a:bodyPr/>
                    <a:lstStyle/>
                    <a:p>
                      <a:pPr marL="0" marR="0" algn="ctr">
                        <a:lnSpc>
                          <a:spcPct val="115000"/>
                        </a:lnSpc>
                        <a:spcBef>
                          <a:spcPts val="0"/>
                        </a:spcBef>
                        <a:spcAft>
                          <a:spcPts val="0"/>
                        </a:spcAft>
                      </a:pPr>
                      <a:r>
                        <a:rPr lang="nl-NL" sz="2400" b="1" dirty="0">
                          <a:effectLst/>
                          <a:latin typeface="+mn-lt"/>
                        </a:rPr>
                        <a:t>Hình</a:t>
                      </a: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2400" b="1" dirty="0">
                          <a:effectLst/>
                          <a:latin typeface="+mn-lt"/>
                        </a:rPr>
                        <a:t>Tên lá cây</a:t>
                      </a: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2400" b="1">
                          <a:effectLst/>
                          <a:latin typeface="+mn-lt"/>
                        </a:rPr>
                        <a:t>Hình dạng</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2400" b="1">
                          <a:effectLst/>
                          <a:latin typeface="+mn-lt"/>
                        </a:rPr>
                        <a:t>Kích thước</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2400" b="1">
                          <a:effectLst/>
                          <a:latin typeface="+mn-lt"/>
                        </a:rPr>
                        <a:t>Màu sắc</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4250565"/>
                  </a:ext>
                </a:extLst>
              </a:tr>
              <a:tr h="768331">
                <a:tc>
                  <a:txBody>
                    <a:bodyPr/>
                    <a:lstStyle/>
                    <a:p>
                      <a:pPr marL="0" marR="0" algn="ctr">
                        <a:lnSpc>
                          <a:spcPct val="115000"/>
                        </a:lnSpc>
                        <a:spcBef>
                          <a:spcPts val="0"/>
                        </a:spcBef>
                        <a:spcAft>
                          <a:spcPts val="0"/>
                        </a:spcAft>
                      </a:pPr>
                      <a:r>
                        <a:rPr lang="nl-NL" sz="2400" b="1" dirty="0">
                          <a:solidFill>
                            <a:schemeClr val="tx1"/>
                          </a:solidFill>
                          <a:effectLst/>
                          <a:latin typeface="+mn-lt"/>
                        </a:rPr>
                        <a:t>1</a:t>
                      </a:r>
                      <a:endParaRPr lang="en-US" sz="2400" b="1"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dirty="0">
                          <a:effectLst/>
                          <a:latin typeface="+mn-lt"/>
                        </a:rPr>
                        <a:t>Lá trầu không</a:t>
                      </a: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a:effectLst/>
                          <a:latin typeface="+mn-lt"/>
                        </a:rPr>
                        <a:t>Lá hình tim</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a:effectLst/>
                          <a:latin typeface="+mn-lt"/>
                        </a:rPr>
                        <a:t>Trung bình</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a:effectLst/>
                          <a:latin typeface="+mn-lt"/>
                        </a:rPr>
                        <a:t>Xanh</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0496863"/>
                  </a:ext>
                </a:extLst>
              </a:tr>
              <a:tr h="768331">
                <a:tc>
                  <a:txBody>
                    <a:bodyPr/>
                    <a:lstStyle/>
                    <a:p>
                      <a:pPr marL="0" marR="0" algn="ctr">
                        <a:lnSpc>
                          <a:spcPct val="115000"/>
                        </a:lnSpc>
                        <a:spcBef>
                          <a:spcPts val="0"/>
                        </a:spcBef>
                        <a:spcAft>
                          <a:spcPts val="0"/>
                        </a:spcAft>
                      </a:pPr>
                      <a:r>
                        <a:rPr lang="nl-NL" sz="2400" b="1" dirty="0">
                          <a:solidFill>
                            <a:schemeClr val="tx1"/>
                          </a:solidFill>
                          <a:effectLst/>
                          <a:latin typeface="+mn-lt"/>
                        </a:rPr>
                        <a:t>2</a:t>
                      </a:r>
                      <a:endParaRPr lang="en-US" sz="2400" b="1"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dirty="0">
                          <a:effectLst/>
                          <a:latin typeface="+mn-lt"/>
                        </a:rPr>
                        <a:t>Lá sắn</a:t>
                      </a: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dirty="0">
                          <a:effectLst/>
                          <a:latin typeface="+mn-lt"/>
                        </a:rPr>
                        <a:t>Lá xẻ nhiều thùy</a:t>
                      </a: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nl-NL" sz="2400" b="1">
                          <a:effectLst/>
                          <a:latin typeface="+mn-lt"/>
                        </a:rPr>
                        <a:t>Trung bình</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nl-NL" sz="2400" b="1">
                          <a:effectLst/>
                          <a:latin typeface="+mn-lt"/>
                        </a:rPr>
                        <a:t>Xanh</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9473267"/>
                  </a:ext>
                </a:extLst>
              </a:tr>
              <a:tr h="768331">
                <a:tc>
                  <a:txBody>
                    <a:bodyPr/>
                    <a:lstStyle/>
                    <a:p>
                      <a:pPr marL="0" marR="0" algn="ctr">
                        <a:lnSpc>
                          <a:spcPct val="115000"/>
                        </a:lnSpc>
                        <a:spcBef>
                          <a:spcPts val="0"/>
                        </a:spcBef>
                        <a:spcAft>
                          <a:spcPts val="0"/>
                        </a:spcAft>
                      </a:pPr>
                      <a:r>
                        <a:rPr lang="nl-NL" sz="2400" b="1" dirty="0">
                          <a:solidFill>
                            <a:schemeClr val="tx1"/>
                          </a:solidFill>
                          <a:effectLst/>
                          <a:latin typeface="+mn-lt"/>
                        </a:rPr>
                        <a:t>3</a:t>
                      </a:r>
                      <a:endParaRPr lang="en-US" sz="2400" b="1"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a:effectLst/>
                          <a:latin typeface="+mn-lt"/>
                        </a:rPr>
                        <a:t>Lá khế</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dirty="0">
                          <a:effectLst/>
                          <a:latin typeface="+mn-lt"/>
                        </a:rPr>
                        <a:t>Lá kép gồm nhiều lá nhỏ</a:t>
                      </a: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nl-NL" sz="2400" b="1">
                          <a:effectLst/>
                          <a:latin typeface="+mn-lt"/>
                        </a:rPr>
                        <a:t>Trung bình</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nl-NL" sz="2400" b="1">
                          <a:effectLst/>
                          <a:latin typeface="+mn-lt"/>
                        </a:rPr>
                        <a:t>Xanh</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60857995"/>
                  </a:ext>
                </a:extLst>
              </a:tr>
              <a:tr h="371588">
                <a:tc>
                  <a:txBody>
                    <a:bodyPr/>
                    <a:lstStyle/>
                    <a:p>
                      <a:pPr marL="0" marR="0" algn="ctr">
                        <a:lnSpc>
                          <a:spcPct val="115000"/>
                        </a:lnSpc>
                        <a:spcBef>
                          <a:spcPts val="0"/>
                        </a:spcBef>
                        <a:spcAft>
                          <a:spcPts val="0"/>
                        </a:spcAft>
                      </a:pPr>
                      <a:r>
                        <a:rPr lang="nl-NL" sz="2400" b="1">
                          <a:solidFill>
                            <a:schemeClr val="tx1"/>
                          </a:solidFill>
                          <a:effectLst/>
                          <a:latin typeface="+mn-lt"/>
                        </a:rPr>
                        <a:t>4</a:t>
                      </a:r>
                      <a:endParaRPr lang="en-US" sz="2400" b="1">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a:effectLst/>
                          <a:latin typeface="+mn-lt"/>
                        </a:rPr>
                        <a:t>Lá sen</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a:effectLst/>
                          <a:latin typeface="+mn-lt"/>
                        </a:rPr>
                        <a:t>Lá tròn</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dirty="0">
                          <a:effectLst/>
                          <a:latin typeface="+mn-lt"/>
                        </a:rPr>
                        <a:t>To</a:t>
                      </a: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nl-NL" sz="2400" b="1">
                          <a:effectLst/>
                          <a:latin typeface="+mn-lt"/>
                        </a:rPr>
                        <a:t>Xanh</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2795700"/>
                  </a:ext>
                </a:extLst>
              </a:tr>
              <a:tr h="768331">
                <a:tc>
                  <a:txBody>
                    <a:bodyPr/>
                    <a:lstStyle/>
                    <a:p>
                      <a:pPr marL="0" marR="0" algn="ctr">
                        <a:lnSpc>
                          <a:spcPct val="115000"/>
                        </a:lnSpc>
                        <a:spcBef>
                          <a:spcPts val="0"/>
                        </a:spcBef>
                        <a:spcAft>
                          <a:spcPts val="0"/>
                        </a:spcAft>
                      </a:pPr>
                      <a:r>
                        <a:rPr lang="nl-NL" sz="2400" b="1" dirty="0">
                          <a:solidFill>
                            <a:schemeClr val="tx1"/>
                          </a:solidFill>
                          <a:effectLst/>
                          <a:latin typeface="+mn-lt"/>
                        </a:rPr>
                        <a:t>5</a:t>
                      </a:r>
                      <a:endParaRPr lang="en-US" sz="2400" b="1"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a:effectLst/>
                          <a:latin typeface="+mn-lt"/>
                        </a:rPr>
                        <a:t>Lá tía tô</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a:effectLst/>
                          <a:latin typeface="+mn-lt"/>
                        </a:rPr>
                        <a:t>Lá hơi hình tim</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dirty="0">
                          <a:effectLst/>
                          <a:latin typeface="+mn-lt"/>
                        </a:rPr>
                        <a:t>Nhỏ</a:t>
                      </a: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nl-NL" sz="2400" b="1" dirty="0">
                          <a:effectLst/>
                          <a:latin typeface="+mn-lt"/>
                        </a:rPr>
                        <a:t>Màu tía</a:t>
                      </a: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1074142"/>
                  </a:ext>
                </a:extLst>
              </a:tr>
              <a:tr h="371588">
                <a:tc>
                  <a:txBody>
                    <a:bodyPr/>
                    <a:lstStyle/>
                    <a:p>
                      <a:pPr marL="0" marR="0" algn="ctr">
                        <a:lnSpc>
                          <a:spcPct val="115000"/>
                        </a:lnSpc>
                        <a:spcBef>
                          <a:spcPts val="0"/>
                        </a:spcBef>
                        <a:spcAft>
                          <a:spcPts val="0"/>
                        </a:spcAft>
                      </a:pPr>
                      <a:r>
                        <a:rPr lang="nl-NL" sz="2400" b="1" dirty="0">
                          <a:solidFill>
                            <a:schemeClr val="tx1"/>
                          </a:solidFill>
                          <a:effectLst/>
                          <a:latin typeface="+mn-lt"/>
                        </a:rPr>
                        <a:t>6</a:t>
                      </a:r>
                      <a:endParaRPr lang="en-US" sz="2400" b="1"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a:effectLst/>
                          <a:latin typeface="+mn-lt"/>
                        </a:rPr>
                        <a:t>Lá chuối</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a:effectLst/>
                          <a:latin typeface="+mn-lt"/>
                        </a:rPr>
                        <a:t>Lá dài, to bản</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15000"/>
                        </a:lnSpc>
                        <a:spcBef>
                          <a:spcPts val="0"/>
                        </a:spcBef>
                        <a:spcAft>
                          <a:spcPts val="0"/>
                        </a:spcAft>
                      </a:pPr>
                      <a:r>
                        <a:rPr lang="nl-NL" sz="2400" b="1">
                          <a:effectLst/>
                          <a:latin typeface="+mn-lt"/>
                        </a:rPr>
                        <a:t>To</a:t>
                      </a:r>
                      <a:endParaRPr lang="en-US" sz="2400" b="1">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nl-NL" sz="2400" b="1" dirty="0">
                          <a:effectLst/>
                          <a:latin typeface="+mn-lt"/>
                        </a:rPr>
                        <a:t>Xanh</a:t>
                      </a:r>
                      <a:endParaRPr lang="en-US" sz="2400" b="1" dirty="0">
                        <a:effectLst/>
                        <a:latin typeface="+mn-lt"/>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33423674"/>
                  </a:ext>
                </a:extLst>
              </a:tr>
            </a:tbl>
          </a:graphicData>
        </a:graphic>
      </p:graphicFrame>
    </p:spTree>
    <p:extLst>
      <p:ext uri="{BB962C8B-B14F-4D97-AF65-F5344CB8AC3E}">
        <p14:creationId xmlns:p14="http://schemas.microsoft.com/office/powerpoint/2010/main" val="2810504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819160429"/>
  <p:tag name="MH_LIBRARY" val="GRAPHIC"/>
  <p:tag name="MH_TYPE" val="Text"/>
  <p:tag name="MH_ORDER" val="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TotalTime>
  <Words>634</Words>
  <Application>Microsoft Office PowerPoint</Application>
  <PresentationFormat>Widescreen</PresentationFormat>
  <Paragraphs>74</Paragraphs>
  <Slides>22</Slides>
  <Notes>9</Notes>
  <HiddenSlides>0</HiddenSlides>
  <MMClips>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22</vt:i4>
      </vt:variant>
    </vt:vector>
  </HeadingPairs>
  <TitlesOfParts>
    <vt:vector size="36" baseType="lpstr">
      <vt:lpstr>等线</vt:lpstr>
      <vt:lpstr>等线 Light</vt:lpstr>
      <vt:lpstr>Arial</vt:lpstr>
      <vt:lpstr>Calibri</vt:lpstr>
      <vt:lpstr>Calibri Light</vt:lpstr>
      <vt:lpstr>Times New Roman</vt:lpstr>
      <vt:lpstr>Wingdings</vt:lpstr>
      <vt:lpstr>字魂105号-简雅黑</vt:lpstr>
      <vt:lpstr>字魂27号-布丁体</vt:lpstr>
      <vt:lpstr>1_Office Theme</vt:lpstr>
      <vt:lpstr>2_Office Theme</vt:lpstr>
      <vt:lpstr>千图网拥有20W+精美PPT模板 更多PPT模板下载至：www.58pic.com/office/ppt​​</vt:lpstr>
      <vt:lpstr>1_千图网拥有20W+精美PPT模板 更多PPT模板下载至：www.58pic.com/office/ppt​​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18</cp:revision>
  <dcterms:created xsi:type="dcterms:W3CDTF">2022-12-09T10:46:46Z</dcterms:created>
  <dcterms:modified xsi:type="dcterms:W3CDTF">2022-12-24T01:56:12Z</dcterms:modified>
</cp:coreProperties>
</file>