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9" r:id="rId9"/>
    <p:sldId id="270" r:id="rId10"/>
    <p:sldId id="268" r:id="rId11"/>
    <p:sldId id="271" r:id="rId12"/>
    <p:sldId id="27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257"/>
    <a:srgbClr val="FF0000"/>
    <a:srgbClr val="008E40"/>
    <a:srgbClr val="E6E6E6"/>
    <a:srgbClr val="00642D"/>
    <a:srgbClr val="A02057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7750-29B3-4607-8A5C-39F9DDF80A54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8B5-9545-49C0-B34A-F5FD55B4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58B5-9545-49C0-B34A-F5FD55B447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6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314450" y="4693287"/>
            <a:ext cx="7289800" cy="20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16476CF-D749-4731-B225-169AE7D0203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74FE-6DD6-4425-A993-ECFD2765D22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64C0-501A-496E-8A27-1309E88B9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doodle-label-frames-vecto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277" b="48656"/>
          <a:stretch>
            <a:fillRect/>
          </a:stretch>
        </p:blipFill>
        <p:spPr>
          <a:xfrm>
            <a:off x="-457200" y="-228600"/>
            <a:ext cx="10210800" cy="5257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400416" y="306633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38200" y="1439943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encil" panose="040409050D0802020404" pitchFamily="82" charset="0"/>
                <a:cs typeface="UTM Alba Matter" panose="02040603050506020204" charset="0"/>
              </a:rPr>
              <a:t>ÔN TẬP: SO SÁNH HAI PHÂN SỐ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Gv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: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20B0504020000000003" pitchFamily="34" charset="0"/>
                <a:cs typeface="UTM Alba Matter" panose="02040603050506020204" charset="0"/>
              </a:rPr>
              <a:t>EduFive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Script" panose="020B0504020000000003" pitchFamily="34" charset="0"/>
              <a:cs typeface="UTM Alba Matter" panose="02040603050506020204" charset="0"/>
            </a:endParaRPr>
          </a:p>
          <a:p>
            <a:pPr algn="ctr"/>
            <a:endParaRPr lang="en-US" sz="4000" dirty="0" err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y2mate.com - Inspiring and Uplifting Background Music For Videos &amp; Presentations_SSqgaFE9i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62000" y="5457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806 0.18079 C 0.26389 0.22153 0.3323 0.24445 0.40348 0.24445 C 0.48525 0.24445 0.55 0.22153 0.59584 0.18079 L 0.81459 -3.33333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82904" y="28545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988050" y="47638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786121" y="473086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943600" y="308747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2743200" y="3124202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7854" y="1486812"/>
            <a:ext cx="85282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&lt; , &gt;, =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1780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05740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1018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473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3210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397250" y="3397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39908" y="315764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378450" y="2819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78450" y="3321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302250" y="33972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597650" y="2819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597650" y="33210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673850" y="34290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907029" y="31543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962402" y="297180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05740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05740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210185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321050" y="45275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321050" y="5029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3397250" y="5105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667000" y="4830762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378450" y="4572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5378450" y="50736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>
            <a:off x="530225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6705600" y="45275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6705600" y="5029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6629400" y="51371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5943600" y="4876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3962402" y="4679950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200" b="0">
              <a:latin typeface="VNI-Times" pitchFamily="2" charset="0"/>
            </a:endParaRPr>
          </a:p>
        </p:txBody>
      </p:sp>
      <p:pic>
        <p:nvPicPr>
          <p:cNvPr id="52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3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4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8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7" grpId="1"/>
      <p:bldP spid="28" grpId="0"/>
      <p:bldP spid="29" grpId="0"/>
      <p:bldP spid="31" grpId="0"/>
      <p:bldP spid="32" grpId="0"/>
      <p:bldP spid="34" grpId="0"/>
      <p:bldP spid="34" grpId="1"/>
      <p:bldP spid="35" grpId="0"/>
      <p:bldP spid="36" grpId="0"/>
      <p:bldP spid="37" grpId="0"/>
      <p:bldP spid="39" grpId="0"/>
      <p:bldP spid="40" grpId="0"/>
      <p:bldP spid="42" grpId="0"/>
      <p:bldP spid="42" grpId="1"/>
      <p:bldP spid="43" grpId="0"/>
      <p:bldP spid="44" grpId="0"/>
      <p:bldP spid="46" grpId="0"/>
      <p:bldP spid="47" grpId="0"/>
      <p:bldP spid="49" grpId="0"/>
      <p:bldP spid="49" grpId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2300" y="588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C6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solidFill>
                <a:srgbClr val="008E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2900" y="1217336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08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4478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908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5749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514600" y="32131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4290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290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0797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431925" y="43434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43192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371600" y="492125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606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606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2530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149475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149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3749675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749675" y="48450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673475" y="48768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292475" y="44958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4102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3943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53340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6477000" y="2635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6461125" y="31369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6400800" y="32131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315200" y="25908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7315200" y="309245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7391400" y="32004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690245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943600" y="28194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5454650" y="42672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545465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>
            <a:off x="5394325" y="484505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6629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6629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>
            <a:off x="6553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019800" y="4449765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772400" y="41910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7772400" y="47688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7696200" y="4800600"/>
            <a:ext cx="533400" cy="0"/>
          </a:xfrm>
          <a:prstGeom prst="line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7239000" y="4419602"/>
            <a:ext cx="320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4419602" y="4495802"/>
            <a:ext cx="652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=&gt;</a:t>
            </a:r>
          </a:p>
        </p:txBody>
      </p:sp>
      <p:pic>
        <p:nvPicPr>
          <p:cNvPr id="5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88379"/>
            <a:ext cx="2895600" cy="1157433"/>
          </a:xfrm>
          <a:prstGeom prst="rect">
            <a:avLst/>
          </a:prstGeom>
        </p:spPr>
      </p:pic>
      <p:pic>
        <p:nvPicPr>
          <p:cNvPr id="5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338653" y="210758"/>
            <a:ext cx="828716" cy="687055"/>
          </a:xfrm>
          <a:prstGeom prst="rect">
            <a:avLst/>
          </a:prstGeom>
        </p:spPr>
      </p:pic>
      <p:pic>
        <p:nvPicPr>
          <p:cNvPr id="5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6" y="235398"/>
            <a:ext cx="90037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6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40FBC9-0FEE-49DE-9247-07C5A4155567}"/>
              </a:ext>
            </a:extLst>
          </p:cNvPr>
          <p:cNvSpPr txBox="1"/>
          <p:nvPr/>
        </p:nvSpPr>
        <p:spPr>
          <a:xfrm>
            <a:off x="228600" y="1447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5D2A6-7FAA-47F5-B9A7-35D2819B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1357"/>
            <a:ext cx="21336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E1511-EF07-4965-865B-C3819AE28493}"/>
              </a:ext>
            </a:extLst>
          </p:cNvPr>
          <p:cNvSpPr txBox="1"/>
          <p:nvPr/>
        </p:nvSpPr>
        <p:spPr>
          <a:xfrm>
            <a:off x="381000" y="27826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815FD-FC2C-47ED-9C5F-776C0301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78" y="2686734"/>
            <a:ext cx="2162175" cy="83820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9AD2801C-60C3-43E2-BE47-D53AFF6A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238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0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 rot="20517128">
            <a:off x="1113155" y="770255"/>
            <a:ext cx="859790" cy="826770"/>
            <a:chOff x="11050288" y="954351"/>
            <a:chExt cx="844941" cy="898707"/>
          </a:xfrm>
        </p:grpSpPr>
        <p:sp>
          <p:nvSpPr>
            <p:cNvPr id="9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13"/>
          <p:cNvGrpSpPr>
            <a:grpSpLocks noChangeAspect="1"/>
          </p:cNvGrpSpPr>
          <p:nvPr/>
        </p:nvGrpSpPr>
        <p:grpSpPr bwMode="auto">
          <a:xfrm rot="20814618" flipH="1">
            <a:off x="169117" y="-25765"/>
            <a:ext cx="1090507" cy="1231902"/>
            <a:chOff x="2678" y="933"/>
            <a:chExt cx="2080" cy="2350"/>
          </a:xfrm>
          <a:solidFill>
            <a:srgbClr val="206F6F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76450" y="3006804"/>
            <a:ext cx="49911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6600" b="1"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en-US" sz="6600" b="1" dirty="0" err="1"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2183" y="21546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ED34D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ED34D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05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648200" y="3121262"/>
            <a:ext cx="2971800" cy="268778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1447800" y="3244810"/>
            <a:ext cx="3124200" cy="2286000"/>
          </a:xfrm>
          <a:prstGeom prst="rect">
            <a:avLst/>
          </a:prstGeom>
        </p:spPr>
      </p:pic>
      <p:pic>
        <p:nvPicPr>
          <p:cNvPr id="6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37658" r="-1284" b="36473"/>
          <a:stretch/>
        </p:blipFill>
        <p:spPr>
          <a:xfrm>
            <a:off x="3810003" y="5903120"/>
            <a:ext cx="1676399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749" y="6172200"/>
            <a:ext cx="9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Next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7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8EC36CDF-813E-44DC-A3E1-629E998D5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6" y="5518112"/>
            <a:ext cx="3733054" cy="1339889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5BD46AA5-0EB2-46D4-9D04-0CD60852D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5518112"/>
            <a:ext cx="3885454" cy="133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5" r="50394"/>
          <a:stretch/>
        </p:blipFill>
        <p:spPr>
          <a:xfrm>
            <a:off x="-762000" y="480790"/>
            <a:ext cx="9601200" cy="715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5105400" y="55756"/>
            <a:ext cx="2110740" cy="154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65703"/>
                <a:ext cx="5768340" cy="900824"/>
              </a:xfrm>
              <a:prstGeom prst="rect">
                <a:avLst/>
              </a:prstGeom>
              <a:blipFill>
                <a:blip r:embed="rId6"/>
                <a:stretch>
                  <a:fillRect l="-3383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 :5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 :5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2" y="3372302"/>
                <a:ext cx="4052455" cy="1151982"/>
              </a:xfrm>
              <a:prstGeom prst="rect">
                <a:avLst/>
              </a:prstGeom>
              <a:blipFill>
                <a:blip r:embed="rId7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657" y="5882041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9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940" r="49299" b="68473"/>
          <a:stretch/>
        </p:blipFill>
        <p:spPr>
          <a:xfrm>
            <a:off x="-914399" y="1225234"/>
            <a:ext cx="11429999" cy="566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572000" y="-228600"/>
            <a:ext cx="2971800" cy="268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03122"/>
                <a:ext cx="7772400" cy="1454822"/>
              </a:xfrm>
              <a:prstGeom prst="rect">
                <a:avLst/>
              </a:prstGeom>
              <a:blipFill>
                <a:blip r:embed="rId4"/>
                <a:stretch>
                  <a:fillRect l="-2510" t="-7531" r="-1882" b="-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 × 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 ×</m:t>
                        </m:r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4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6" y="4201886"/>
                <a:ext cx="7848600" cy="1152047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9902" y="6172234"/>
            <a:ext cx="1447799" cy="8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3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66" y="5049366"/>
            <a:ext cx="4524734" cy="1808634"/>
          </a:xfrm>
          <a:prstGeom prst="rect">
            <a:avLst/>
          </a:prstGeom>
        </p:spPr>
      </p:pic>
      <p:pic>
        <p:nvPicPr>
          <p:cNvPr id="31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1" y="5049366"/>
            <a:ext cx="4524734" cy="18086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59" b="100000" l="0" r="57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444" r="48140"/>
          <a:stretch>
            <a:fillRect/>
          </a:stretch>
        </p:blipFill>
        <p:spPr>
          <a:xfrm rot="21292355">
            <a:off x="14888" y="45494"/>
            <a:ext cx="1066799" cy="108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4"/>
          <a:stretch/>
        </p:blipFill>
        <p:spPr>
          <a:xfrm>
            <a:off x="-76200" y="152400"/>
            <a:ext cx="9176644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2" y="1701435"/>
            <a:ext cx="23848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726571"/>
            <a:ext cx="8792678" cy="2678867"/>
            <a:chOff x="46522" y="2299875"/>
            <a:chExt cx="8792678" cy="2678867"/>
          </a:xfrm>
        </p:grpSpPr>
        <p:pic>
          <p:nvPicPr>
            <p:cNvPr id="28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522" y="3409082"/>
              <a:ext cx="8792678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</a:t>
              </a:r>
            </a:p>
            <a:p>
              <a:pPr algn="ctr"/>
              <a:r>
                <a:rPr lang="en-US" sz="48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>
                      <a:lumMod val="100000"/>
                      <a:lumOff val="0"/>
                    </a:srgbClr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SO SÁNH HAI PHÂN SỐ</a:t>
              </a:r>
            </a:p>
          </p:txBody>
        </p:sp>
        <p:pic>
          <p:nvPicPr>
            <p:cNvPr id="27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1805 0.22407 C 0.26388 0.27454 0.33229 0.30301 0.40347 0.30301 C 0.48524 0.30301 0.55 0.27454 0.59583 0.22407 L 0.81458 3.7037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29" y="15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-533399" y="1497220"/>
            <a:ext cx="5394791" cy="467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16954" y="1978246"/>
            <a:ext cx="2110740" cy="15444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6954" y="-878002"/>
            <a:ext cx="9160954" cy="2033365"/>
            <a:chOff x="85572" y="2299875"/>
            <a:chExt cx="9160954" cy="2033365"/>
          </a:xfrm>
        </p:grpSpPr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438991" y="2299875"/>
              <a:ext cx="914438" cy="108117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5572" y="3194467"/>
              <a:ext cx="9160954" cy="1138773"/>
            </a:xfrm>
            <a:prstGeom prst="rect">
              <a:avLst/>
            </a:prstGeom>
            <a:solidFill>
              <a:schemeClr val="lt1">
                <a:alpha val="61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6E6E6"/>
                </a:solidFill>
                <a:latin typeface="Algerian" panose="04020705040A02060702" pitchFamily="82" charset="0"/>
                <a:cs typeface="UTM Alba Matter" panose="02040603050506020204" charset="0"/>
              </a:endParaRPr>
            </a:p>
            <a:p>
              <a:pPr algn="ctr"/>
              <a:r>
                <a:rPr lang="en-US" sz="4000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05257"/>
                  </a:solidFill>
                  <a:latin typeface="Algerian" panose="04020705040A02060702" pitchFamily="82" charset="0"/>
                  <a:cs typeface="UTM Alba Matter" panose="02040603050506020204" charset="0"/>
                </a:rPr>
                <a:t>ÔN TẬP: SO SÁNH HAI PHÂN SỐ</a:t>
              </a:r>
            </a:p>
          </p:txBody>
        </p:sp>
        <p:pic>
          <p:nvPicPr>
            <p:cNvPr id="16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108">
              <a:off x="7601790" y="2368120"/>
              <a:ext cx="914438" cy="1081179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659130" y="365760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581">
            <a:off x="3885567" y="1286028"/>
            <a:ext cx="5394791" cy="4674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4428431" y="1613951"/>
            <a:ext cx="2110438" cy="19087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7234" y="345954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sau: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55" y="282733"/>
                <a:ext cx="7039847" cy="1301510"/>
              </a:xfrm>
              <a:prstGeom prst="rect">
                <a:avLst/>
              </a:prstGeom>
              <a:blipFill>
                <a:blip r:embed="rId2"/>
                <a:stretch>
                  <a:fillRect t="-6542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55" y="1623797"/>
                <a:ext cx="6629400" cy="1452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14"/>
          <p:cNvGrpSpPr/>
          <p:nvPr/>
        </p:nvGrpSpPr>
        <p:grpSpPr>
          <a:xfrm>
            <a:off x="762000" y="2778277"/>
            <a:ext cx="8153400" cy="4079725"/>
            <a:chOff x="2110311" y="1307322"/>
            <a:chExt cx="8901220" cy="109015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23" name="矩形 16"/>
            <p:cNvSpPr/>
            <p:nvPr/>
          </p:nvSpPr>
          <p:spPr>
            <a:xfrm>
              <a:off x="2852947" y="1307322"/>
              <a:ext cx="8158584" cy="179065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667" r="27293" b="20000"/>
          <a:stretch/>
        </p:blipFill>
        <p:spPr>
          <a:xfrm>
            <a:off x="-457200" y="4047943"/>
            <a:ext cx="2306254" cy="16875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38699" y="2832113"/>
            <a:ext cx="64623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400" i="1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spcBef>
                <a:spcPct val="0"/>
              </a:spcBef>
            </a:pP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1" b="-7045"/>
          <a:stretch/>
        </p:blipFill>
        <p:spPr>
          <a:xfrm rot="386955">
            <a:off x="7944000" y="-25126"/>
            <a:ext cx="1332557" cy="1588633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8033" y="149452"/>
            <a:ext cx="828716" cy="687055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" y="1016419"/>
            <a:ext cx="900374" cy="11356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13303" r="11017" b="16948"/>
          <a:stretch/>
        </p:blipFill>
        <p:spPr>
          <a:xfrm>
            <a:off x="-191489" y="2830562"/>
            <a:ext cx="1826633" cy="16520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38400" y="1752602"/>
            <a:ext cx="5105400" cy="2876503"/>
          </a:xfrm>
          <a:prstGeom prst="cloudCallout">
            <a:avLst>
              <a:gd name="adj1" fmla="val -70054"/>
              <a:gd name="adj2" fmla="val -100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组合 14"/>
          <p:cNvGrpSpPr/>
          <p:nvPr/>
        </p:nvGrpSpPr>
        <p:grpSpPr>
          <a:xfrm>
            <a:off x="913957" y="1742915"/>
            <a:ext cx="7942943" cy="3038452"/>
            <a:chOff x="2110311" y="1307322"/>
            <a:chExt cx="8901220" cy="1090159"/>
          </a:xfrm>
        </p:grpSpPr>
        <p:sp>
          <p:nvSpPr>
            <p:cNvPr id="8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9" name="矩形 16"/>
            <p:cNvSpPr/>
            <p:nvPr/>
          </p:nvSpPr>
          <p:spPr>
            <a:xfrm>
              <a:off x="2852947" y="1307322"/>
              <a:ext cx="8158584" cy="240431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endParaRPr lang="zh-CN" altLang="en-US" sz="32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0091" y="2465809"/>
            <a:ext cx="6313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0E0D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r="5935" b="61203"/>
          <a:stretch>
            <a:fillRect/>
          </a:stretch>
        </p:blipFill>
        <p:spPr>
          <a:xfrm>
            <a:off x="6337629" y="4876800"/>
            <a:ext cx="2703366" cy="1981200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3" y="5414574"/>
            <a:ext cx="3611079" cy="1443426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236">
            <a:off x="-183981" y="109103"/>
            <a:ext cx="1811617" cy="1545504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0702801E-1715-4A74-9C89-F457A810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274954" y="87304"/>
            <a:ext cx="828716" cy="687055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16BD68EE-80C0-45D2-95C3-957D1ED01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68" y="217149"/>
            <a:ext cx="1067029" cy="13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So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7543800" cy="898708"/>
              </a:xfrm>
              <a:prstGeom prst="rect">
                <a:avLst/>
              </a:prstGeom>
              <a:blipFill>
                <a:blip r:embed="rId3"/>
                <a:stretch>
                  <a:fillRect l="-250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6"/>
              <p:cNvSpPr/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Quy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đồng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mẫu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phân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và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2060"/>
                    </a:solidFill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zh-CN" altLang="en-US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×</m:t>
                        </m:r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  <m:r>
                      <a:rPr lang="en-US" altLang="zh-CN" sz="32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= </m:t>
                    </m:r>
                    <m:f>
                      <m:fPr>
                        <m:ctrlP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2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</m:oMath>
                </a14:m>
                <a:endParaRPr lang="en-US" altLang="zh-CN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Vì 21 &gt; 20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nên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𝟐𝟏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 </m:t>
                        </m:r>
                      </m:den>
                    </m:f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.黑体-日本语" panose="02000500000000000000" pitchFamily="2" charset="-122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 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𝟐𝟎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𝟐𝟖</m:t>
                        </m:r>
                      </m:den>
                    </m:f>
                    <m:r>
                      <a:rPr lang="en-US" altLang="zh-CN" sz="3600" b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  </m:t>
                    </m:r>
                  </m:oMath>
                </a14:m>
                <a:r>
                  <a:rPr lang="zh-CN" altLang="en-US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   </a:t>
                </a:r>
                <a:r>
                  <a:rPr lang="en-US" altLang="zh-CN" sz="3200" b="1" kern="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Vậy</a:t>
                </a:r>
                <a:r>
                  <a:rPr lang="en-US" altLang="zh-CN" sz="32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𝟑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1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&gt;</m:t>
                    </m:r>
                    <m:f>
                      <m:fPr>
                        <m:ctrlP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𝟓</m:t>
                        </m:r>
                      </m:num>
                      <m:den>
                        <m:r>
                          <a:rPr lang="en-US" altLang="zh-CN" sz="3600" b="1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.黑体-日本语" panose="02000500000000000000" pitchFamily="2" charset="-122"/>
                            <a:cs typeface="Times New Roman" panose="02020603050405020304" pitchFamily="18" charset="0"/>
                            <a:sym typeface="+mn-lt"/>
                          </a:rPr>
                          <m:t>𝟕</m:t>
                        </m:r>
                      </m:den>
                    </m:f>
                  </m:oMath>
                </a14:m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8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90800"/>
                <a:ext cx="8294914" cy="2939010"/>
              </a:xfrm>
              <a:prstGeom prst="rect">
                <a:avLst/>
              </a:prstGeom>
              <a:blipFill>
                <a:blip r:embed="rId4"/>
                <a:stretch>
                  <a:fillRect l="-1685" b="-1029"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035615"/>
            <a:ext cx="2057400" cy="822387"/>
          </a:xfrm>
          <a:prstGeom prst="rect">
            <a:avLst/>
          </a:prstGeom>
        </p:spPr>
      </p:pic>
      <p:pic>
        <p:nvPicPr>
          <p:cNvPr id="10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88378"/>
            <a:ext cx="2362200" cy="94422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D3F05204-D9B6-4923-A3BC-A29F41448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7283973" y="-6003"/>
            <a:ext cx="1811617" cy="15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578</TotalTime>
  <Words>393</Words>
  <Application>Microsoft Office PowerPoint</Application>
  <PresentationFormat>On-screen Show (4:3)</PresentationFormat>
  <Paragraphs>99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.黑体-日本语</vt:lpstr>
      <vt:lpstr>Algerian</vt:lpstr>
      <vt:lpstr>Arial</vt:lpstr>
      <vt:lpstr>Calibri</vt:lpstr>
      <vt:lpstr>Cambria Math</vt:lpstr>
      <vt:lpstr>Segoe Script</vt:lpstr>
      <vt:lpstr>Stencil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Admin</cp:lastModifiedBy>
  <cp:revision>75</cp:revision>
  <dcterms:created xsi:type="dcterms:W3CDTF">2020-05-01T09:13:00Z</dcterms:created>
  <dcterms:modified xsi:type="dcterms:W3CDTF">2023-09-06T02:59:45Z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