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283" r:id="rId4"/>
    <p:sldId id="284" r:id="rId5"/>
    <p:sldId id="285" r:id="rId6"/>
    <p:sldId id="286" r:id="rId7"/>
    <p:sldId id="277" r:id="rId8"/>
    <p:sldId id="265" r:id="rId9"/>
    <p:sldId id="262" r:id="rId10"/>
    <p:sldId id="264" r:id="rId11"/>
    <p:sldId id="263" r:id="rId12"/>
    <p:sldId id="267" r:id="rId13"/>
    <p:sldId id="287" r:id="rId14"/>
    <p:sldId id="282" r:id="rId15"/>
    <p:sldId id="288"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63" userDrawn="1">
          <p15:clr>
            <a:srgbClr val="A4A3A4"/>
          </p15:clr>
        </p15:guide>
        <p15:guide id="4" orient="horz" pos="686"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207"/>
    <a:srgbClr val="C83667"/>
    <a:srgbClr val="E59EB5"/>
    <a:srgbClr val="2E8135"/>
    <a:srgbClr val="207A28"/>
    <a:srgbClr val="81AE88"/>
    <a:srgbClr val="62A168"/>
    <a:srgbClr val="48734A"/>
    <a:srgbClr val="B9703B"/>
    <a:srgbClr val="C58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6314" autoAdjust="0"/>
  </p:normalViewPr>
  <p:slideViewPr>
    <p:cSldViewPr snapToGrid="0">
      <p:cViewPr varScale="1">
        <p:scale>
          <a:sx n="60" d="100"/>
          <a:sy n="60" d="100"/>
        </p:scale>
        <p:origin x="108" y="228"/>
      </p:cViewPr>
      <p:guideLst>
        <p:guide pos="416"/>
        <p:guide pos="7265"/>
        <p:guide orient="horz" pos="663"/>
        <p:guide orient="horz" pos="686"/>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1ABED-8AB4-4EE8-B6F9-BBD2BD4D65CC}" type="datetimeFigureOut">
              <a:rPr lang="zh-CN" altLang="en-US" smtClean="0"/>
              <a:t>2022/10/4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D7B7C-EE94-431F-A5E3-F52A89ED5B3E}" type="slidenum">
              <a:rPr lang="zh-CN" altLang="en-US" smtClean="0"/>
              <a:t>‹#›</a:t>
            </a:fld>
            <a:endParaRPr lang="zh-CN" altLang="en-US"/>
          </a:p>
        </p:txBody>
      </p:sp>
    </p:spTree>
    <p:extLst>
      <p:ext uri="{BB962C8B-B14F-4D97-AF65-F5344CB8AC3E}">
        <p14:creationId xmlns:p14="http://schemas.microsoft.com/office/powerpoint/2010/main" val="30168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67E9D-E800-4D39-98A8-5781BEF5B7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3A3F18-1149-4E73-93F1-0E4CFB7FD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71631E9-DEE8-48D5-A445-A4E278353888}"/>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5" name="页脚占位符 4">
            <a:extLst>
              <a:ext uri="{FF2B5EF4-FFF2-40B4-BE49-F238E27FC236}">
                <a16:creationId xmlns:a16="http://schemas.microsoft.com/office/drawing/2014/main" id="{CA1E4011-2D13-4D97-9A9C-EA73E28C0F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D4B8A2-6652-4EBA-9D6B-4EC02CCE1AF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341786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5998A-7D76-4B7A-99CC-1659662939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E1CC839-EB8B-4968-AE30-E3DBE91D782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F1A464-A9DC-4C83-90D2-1D674A15B270}"/>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5" name="页脚占位符 4">
            <a:extLst>
              <a:ext uri="{FF2B5EF4-FFF2-40B4-BE49-F238E27FC236}">
                <a16:creationId xmlns:a16="http://schemas.microsoft.com/office/drawing/2014/main" id="{C5080590-D2C4-4FCD-B66C-716566667A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CB6B0D-8ADE-4107-8F49-E9C1495BB115}"/>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165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581B37C-8CB4-459E-8110-E649FC4AB08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687F67-7381-42BA-8971-0E839FD60C6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BF5DBE-C3A7-4D0F-86D9-893BDD389298}"/>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5" name="页脚占位符 4">
            <a:extLst>
              <a:ext uri="{FF2B5EF4-FFF2-40B4-BE49-F238E27FC236}">
                <a16:creationId xmlns:a16="http://schemas.microsoft.com/office/drawing/2014/main" id="{2B4D0CCC-0F31-4D4B-8052-C0A8A9A523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0A13C7-CC53-4981-80E1-813A0B9B2F4D}"/>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6466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20088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38851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0773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371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8407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69994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0341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985016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B9707C-7957-453B-A198-F313F36731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EEA785-A786-4EC9-8F53-53B4869E1E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D3AC46-0442-44DC-B0BE-8A6796239593}"/>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5" name="页脚占位符 4">
            <a:extLst>
              <a:ext uri="{FF2B5EF4-FFF2-40B4-BE49-F238E27FC236}">
                <a16:creationId xmlns:a16="http://schemas.microsoft.com/office/drawing/2014/main" id="{7C8457E4-2594-4D93-A837-206748842C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8F45C9-A924-4808-AD9F-E93D96BAF1E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8935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3979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42000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7116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C75F9-10C2-471A-B0B5-019D6F7FB6E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C46E8BE-9158-4D3F-BF9A-EA216928E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551260-B103-4786-86F1-CA258EAE4679}"/>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5" name="页脚占位符 4">
            <a:extLst>
              <a:ext uri="{FF2B5EF4-FFF2-40B4-BE49-F238E27FC236}">
                <a16:creationId xmlns:a16="http://schemas.microsoft.com/office/drawing/2014/main" id="{1F6D48BE-F6DB-4939-A1E3-3F043067C9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34D688-C3E5-4709-99D0-96DE096952C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324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BF20A9-67EA-4FD2-9528-B73E3FA73D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2CD68E-872A-4FD1-A3E4-5DC0B903B0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FCE0C46-27DC-4252-B790-2E08DE501A1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7FC600-DE19-464C-B1B6-3352D9D368C2}"/>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6" name="页脚占位符 5">
            <a:extLst>
              <a:ext uri="{FF2B5EF4-FFF2-40B4-BE49-F238E27FC236}">
                <a16:creationId xmlns:a16="http://schemas.microsoft.com/office/drawing/2014/main" id="{0FDE44DC-48B3-4E32-9789-19C917F832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0EF22B-601B-4219-BA4D-D0CEE0F0249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1437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CA6BE-22AF-468A-BEEA-992DC879D4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8F7432-CAAF-47EC-95BE-541FF3E78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73F20BE-0D78-43E2-908D-5B1E54913E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03D7D7-7896-4B4F-A28B-9E4831952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B5CAA28-5F55-41FC-BBE7-67CAB51C9D7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938B45A-E17D-4335-9DDA-4D987EDBEB28}"/>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8" name="页脚占位符 7">
            <a:extLst>
              <a:ext uri="{FF2B5EF4-FFF2-40B4-BE49-F238E27FC236}">
                <a16:creationId xmlns:a16="http://schemas.microsoft.com/office/drawing/2014/main" id="{F83014F8-9431-4F9B-B65F-4B95989B6AA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089B4E5-CDA7-41EE-95C8-28E5FDEBC620}"/>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3527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83EB5-69B5-4A64-B658-CF7712A9F99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AE4929D-B8F4-4B46-96BC-F255AB9DF099}"/>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4" name="页脚占位符 3">
            <a:extLst>
              <a:ext uri="{FF2B5EF4-FFF2-40B4-BE49-F238E27FC236}">
                <a16:creationId xmlns:a16="http://schemas.microsoft.com/office/drawing/2014/main" id="{49E08870-42C3-4220-8A6C-10B877FD2A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6255AEE-0D3A-41B5-B37B-614A1BA3D3D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203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EC53D6D-834B-4A5D-BE0A-081CF6B9373F}"/>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3" name="页脚占位符 2">
            <a:extLst>
              <a:ext uri="{FF2B5EF4-FFF2-40B4-BE49-F238E27FC236}">
                <a16:creationId xmlns:a16="http://schemas.microsoft.com/office/drawing/2014/main" id="{03B99A44-4DED-438A-9767-372B7F8935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2546CE8-44FA-4225-8DFA-035703FA833E}"/>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pic>
        <p:nvPicPr>
          <p:cNvPr id="5" name="图片 4">
            <a:extLst>
              <a:ext uri="{FF2B5EF4-FFF2-40B4-BE49-F238E27FC236}">
                <a16:creationId xmlns:a16="http://schemas.microsoft.com/office/drawing/2014/main" id="{AEDDB16F-3360-4FAE-9622-E86C2493C0A1}"/>
              </a:ext>
            </a:extLst>
          </p:cNvPr>
          <p:cNvPicPr>
            <a:picLocks noChangeAspect="1"/>
          </p:cNvPicPr>
          <p:nvPr userDrawn="1"/>
        </p:nvPicPr>
        <p:blipFill>
          <a:blip r:embed="rId2"/>
          <a:stretch>
            <a:fillRect/>
          </a:stretch>
        </p:blipFill>
        <p:spPr>
          <a:xfrm>
            <a:off x="3534" y="2241"/>
            <a:ext cx="12188465" cy="6855206"/>
          </a:xfrm>
          <a:prstGeom prst="rect">
            <a:avLst/>
          </a:prstGeom>
        </p:spPr>
      </p:pic>
      <p:pic>
        <p:nvPicPr>
          <p:cNvPr id="6" name="图片 5">
            <a:extLst>
              <a:ext uri="{FF2B5EF4-FFF2-40B4-BE49-F238E27FC236}">
                <a16:creationId xmlns:a16="http://schemas.microsoft.com/office/drawing/2014/main" id="{19D64FAF-F73B-4593-9348-962E807020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6159" r="74050" b="23885"/>
          <a:stretch/>
        </p:blipFill>
        <p:spPr>
          <a:xfrm rot="20985444">
            <a:off x="-399568" y="5615209"/>
            <a:ext cx="3163909" cy="1368390"/>
          </a:xfrm>
          <a:prstGeom prst="rect">
            <a:avLst/>
          </a:prstGeom>
        </p:spPr>
      </p:pic>
      <p:pic>
        <p:nvPicPr>
          <p:cNvPr id="7" name="图片 6">
            <a:extLst>
              <a:ext uri="{FF2B5EF4-FFF2-40B4-BE49-F238E27FC236}">
                <a16:creationId xmlns:a16="http://schemas.microsoft.com/office/drawing/2014/main" id="{87F48A60-3FE1-4E93-BC0A-31C3111BA4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5190" t="70420" r="33259"/>
          <a:stretch/>
        </p:blipFill>
        <p:spPr>
          <a:xfrm>
            <a:off x="10513668" y="5718137"/>
            <a:ext cx="1662898" cy="1283720"/>
          </a:xfrm>
          <a:prstGeom prst="rect">
            <a:avLst/>
          </a:prstGeom>
        </p:spPr>
      </p:pic>
      <p:pic>
        <p:nvPicPr>
          <p:cNvPr id="8" name="图片 7">
            <a:extLst>
              <a:ext uri="{FF2B5EF4-FFF2-40B4-BE49-F238E27FC236}">
                <a16:creationId xmlns:a16="http://schemas.microsoft.com/office/drawing/2014/main" id="{CAA1ABC3-1A45-45A1-9105-26F717E06D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81551" b="56589"/>
          <a:stretch/>
        </p:blipFill>
        <p:spPr>
          <a:xfrm>
            <a:off x="11019099" y="0"/>
            <a:ext cx="1172901" cy="1552215"/>
          </a:xfrm>
          <a:prstGeom prst="rect">
            <a:avLst/>
          </a:prstGeom>
        </p:spPr>
      </p:pic>
      <p:pic>
        <p:nvPicPr>
          <p:cNvPr id="9" name="图片 8">
            <a:extLst>
              <a:ext uri="{FF2B5EF4-FFF2-40B4-BE49-F238E27FC236}">
                <a16:creationId xmlns:a16="http://schemas.microsoft.com/office/drawing/2014/main" id="{04F4EB8C-8F59-4535-8BAE-0487C9C56F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0411" b="72329"/>
          <a:stretch/>
        </p:blipFill>
        <p:spPr>
          <a:xfrm>
            <a:off x="170086" y="-122074"/>
            <a:ext cx="2388243" cy="1897443"/>
          </a:xfrm>
          <a:prstGeom prst="rect">
            <a:avLst/>
          </a:prstGeom>
        </p:spPr>
      </p:pic>
    </p:spTree>
    <p:extLst>
      <p:ext uri="{BB962C8B-B14F-4D97-AF65-F5344CB8AC3E}">
        <p14:creationId xmlns:p14="http://schemas.microsoft.com/office/powerpoint/2010/main" val="342193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C8D4C-455C-4317-A8C2-F9A75A53E3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085223-2212-46D9-992D-A1EDA5705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E3A0324-DBF9-4631-B113-24154B38C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5F228D-7C13-4F15-ACD3-DB4262A8A3B2}"/>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6" name="页脚占位符 5">
            <a:extLst>
              <a:ext uri="{FF2B5EF4-FFF2-40B4-BE49-F238E27FC236}">
                <a16:creationId xmlns:a16="http://schemas.microsoft.com/office/drawing/2014/main" id="{C5E9D522-1059-4370-8518-CC694102E2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5DB87A-4C96-45AD-BDF6-3684F0DD69D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8401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AB518-299A-4A3C-B72D-EE396BF0F2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D0C409E-76F2-4619-A1A0-169159C3C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CBA87B4-D945-49F3-A62D-DB94ACDDD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1DFA2C-9AAF-45AE-B540-B81D437BFE13}"/>
              </a:ext>
            </a:extLst>
          </p:cNvPr>
          <p:cNvSpPr>
            <a:spLocks noGrp="1"/>
          </p:cNvSpPr>
          <p:nvPr>
            <p:ph type="dt" sz="half" idx="10"/>
          </p:nvPr>
        </p:nvSpPr>
        <p:spPr/>
        <p:txBody>
          <a:bodyPr/>
          <a:lstStyle/>
          <a:p>
            <a:fld id="{744DB3E1-620F-4AFA-862D-EB6636F974DC}" type="datetimeFigureOut">
              <a:rPr lang="zh-CN" altLang="en-US" smtClean="0"/>
              <a:t>2022/10/4</a:t>
            </a:fld>
            <a:endParaRPr lang="zh-CN" altLang="en-US"/>
          </a:p>
        </p:txBody>
      </p:sp>
      <p:sp>
        <p:nvSpPr>
          <p:cNvPr id="6" name="页脚占位符 5">
            <a:extLst>
              <a:ext uri="{FF2B5EF4-FFF2-40B4-BE49-F238E27FC236}">
                <a16:creationId xmlns:a16="http://schemas.microsoft.com/office/drawing/2014/main" id="{FDA117E8-7585-468B-9556-88C42B1EBA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C636F6-D68B-4972-8297-316552F9DBE4}"/>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81178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12" descr="cdc42615100be655bf1a"/>
          <p:cNvPicPr>
            <a:picLocks noChangeAspect="1"/>
          </p:cNvPicPr>
          <p:nvPr userDrawn="1"/>
        </p:nvPicPr>
        <p:blipFill>
          <a:blip r:embed="rId13">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4">
                    <a14:imgEffect>
                      <a14:brightnessContrast bright="100000"/>
                    </a14:imgEffect>
                  </a14:imgLayer>
                </a14:imgProps>
              </a:ext>
            </a:extLst>
          </a:blip>
          <a:stretch>
            <a:fillRect/>
          </a:stretch>
        </p:blipFill>
        <p:spPr>
          <a:xfrm>
            <a:off x="0" y="-27208"/>
            <a:ext cx="3705665" cy="3705665"/>
          </a:xfrm>
          <a:prstGeom prst="rect">
            <a:avLst/>
          </a:prstGeom>
        </p:spPr>
      </p:pic>
      <p:sp>
        <p:nvSpPr>
          <p:cNvPr id="2" name="标题占位符 1">
            <a:extLst>
              <a:ext uri="{FF2B5EF4-FFF2-40B4-BE49-F238E27FC236}">
                <a16:creationId xmlns:a16="http://schemas.microsoft.com/office/drawing/2014/main" id="{B75F569F-7089-4F0A-AC55-6711B284F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985BD4-B42D-42C6-9671-57B932FF7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ACD829C-4D2D-42D8-B6E6-710B4021F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DB3E1-620F-4AFA-862D-EB6636F974DC}" type="datetimeFigureOut">
              <a:rPr lang="zh-CN" altLang="en-US" smtClean="0"/>
              <a:t>2022/10/4</a:t>
            </a:fld>
            <a:endParaRPr lang="zh-CN" altLang="en-US"/>
          </a:p>
        </p:txBody>
      </p:sp>
      <p:sp>
        <p:nvSpPr>
          <p:cNvPr id="5" name="页脚占位符 4">
            <a:extLst>
              <a:ext uri="{FF2B5EF4-FFF2-40B4-BE49-F238E27FC236}">
                <a16:creationId xmlns:a16="http://schemas.microsoft.com/office/drawing/2014/main" id="{994D5B0D-5CE0-4089-93CD-4ED7813C0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6B1404-D557-49AE-A2A9-70AC80B2A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DAF53-C190-4744-9AF0-BB35543B590D}" type="slidenum">
              <a:rPr lang="zh-CN" altLang="en-US" smtClean="0"/>
              <a:t>‹#›</a:t>
            </a:fld>
            <a:endParaRPr lang="zh-CN" altLang="en-US"/>
          </a:p>
        </p:txBody>
      </p:sp>
      <p:pic>
        <p:nvPicPr>
          <p:cNvPr id="7"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blip>
          <a:stretch>
            <a:fillRect/>
          </a:stretch>
        </p:blipFill>
        <p:spPr>
          <a:xfrm>
            <a:off x="-2611789" y="365125"/>
            <a:ext cx="1600518" cy="1600518"/>
          </a:xfrm>
          <a:prstGeom prst="rect">
            <a:avLst/>
          </a:prstGeom>
        </p:spPr>
      </p:pic>
    </p:spTree>
    <p:extLst>
      <p:ext uri="{BB962C8B-B14F-4D97-AF65-F5344CB8AC3E}">
        <p14:creationId xmlns:p14="http://schemas.microsoft.com/office/powerpoint/2010/main" val="417405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2022/10/4</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5449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5.xml"/><Relationship Id="rId3" Type="http://schemas.openxmlformats.org/officeDocument/2006/relationships/audio" Target="../media/audio2.wav"/><Relationship Id="rId7" Type="http://schemas.openxmlformats.org/officeDocument/2006/relationships/slide" Target="slide3.xml"/><Relationship Id="rId12"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slide" Target="slide4.xml"/><Relationship Id="rId10" Type="http://schemas.openxmlformats.org/officeDocument/2006/relationships/image" Target="NULL"/><Relationship Id="rId4" Type="http://schemas.openxmlformats.org/officeDocument/2006/relationships/image" Target="../media/image14.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tags" Target="../tags/tag3.xml"/><Relationship Id="rId16" Type="http://schemas.openxmlformats.org/officeDocument/2006/relationships/image" Target="../media/image7.png"/><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6.xml"/><Relationship Id="rId1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9.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23"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30"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1"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32"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3"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4"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35"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36"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37"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38"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39"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3" name="TextBox 2"/>
          <p:cNvSpPr txBox="1"/>
          <p:nvPr/>
        </p:nvSpPr>
        <p:spPr>
          <a:xfrm>
            <a:off x="3975100" y="2087265"/>
            <a:ext cx="6070694" cy="1323439"/>
          </a:xfrm>
          <a:prstGeom prst="rect">
            <a:avLst/>
          </a:prstGeom>
          <a:noFill/>
        </p:spPr>
        <p:txBody>
          <a:bodyPr wrap="square" rtlCol="0">
            <a:spAutoFit/>
          </a:bodyPr>
          <a:lstStyle/>
          <a:p>
            <a:r>
              <a:rPr lang="en-US" sz="8000">
                <a:solidFill>
                  <a:srgbClr val="207A28"/>
                </a:solidFill>
                <a:latin typeface="Algerian" panose="04020705040A02060702" pitchFamily="82" charset="0"/>
              </a:rPr>
              <a:t>TOÁN LỚP 5</a:t>
            </a:r>
          </a:p>
        </p:txBody>
      </p:sp>
    </p:spTree>
    <p:extLst>
      <p:ext uri="{BB962C8B-B14F-4D97-AF65-F5344CB8AC3E}">
        <p14:creationId xmlns:p14="http://schemas.microsoft.com/office/powerpoint/2010/main" val="142321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1000"/>
                                        <p:tgtEl>
                                          <p:spTgt spid="3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3"/>
                                        </p:tgtEl>
                                        <p:attrNameLst>
                                          <p:attrName>style.visibility</p:attrName>
                                        </p:attrNameLst>
                                      </p:cBhvr>
                                      <p:to>
                                        <p:strVal val="visible"/>
                                      </p:to>
                                    </p:set>
                                    <p:set>
                                      <p:cBhvr>
                                        <p:cTn id="24" dur="341" fill="hold">
                                          <p:stCondLst>
                                            <p:cond delay="0"/>
                                          </p:stCondLst>
                                        </p:cTn>
                                        <p:tgtEl>
                                          <p:spTgt spid="3"/>
                                        </p:tgtEl>
                                        <p:attrNameLst>
                                          <p:attrName>style.rotation</p:attrName>
                                        </p:attrNameLst>
                                      </p:cBhvr>
                                      <p:to>
                                        <p:strVal val="-45.0"/>
                                      </p:to>
                                    </p:set>
                                    <p:anim calcmode="lin" valueType="num">
                                      <p:cBhvr>
                                        <p:cTn id="25"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6"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7"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8"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12725" y="1157853"/>
            <a:ext cx="1181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u="none">
                <a:latin typeface="Times New Roman" panose="02020603050405020304" pitchFamily="18" charset="0"/>
              </a:rPr>
              <a:t>Một cửa hàng trong ba ngày bán được 1 tấn đường. Ngày đầu bán được 300kg. Ngày thứ hai bán được gấp 2 lần ngày đầu. Hỏi ngày thứ ba cửa hàng bán được bao nhiêu ki-lô-gam đường?</a:t>
            </a:r>
          </a:p>
        </p:txBody>
      </p:sp>
      <p:sp>
        <p:nvSpPr>
          <p:cNvPr id="18" name="Text Box 15"/>
          <p:cNvSpPr txBox="1">
            <a:spLocks noChangeArrowheads="1"/>
          </p:cNvSpPr>
          <p:nvPr/>
        </p:nvSpPr>
        <p:spPr bwMode="auto">
          <a:xfrm>
            <a:off x="1125536" y="2867025"/>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Tóm tắt</a:t>
            </a:r>
          </a:p>
        </p:txBody>
      </p:sp>
      <p:sp>
        <p:nvSpPr>
          <p:cNvPr id="2" name="TextBox 1"/>
          <p:cNvSpPr txBox="1"/>
          <p:nvPr/>
        </p:nvSpPr>
        <p:spPr>
          <a:xfrm>
            <a:off x="1897062" y="359121"/>
            <a:ext cx="1924049"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4:</a:t>
            </a:r>
            <a:endParaRPr lang="en-US" sz="3600">
              <a:solidFill>
                <a:srgbClr val="025207"/>
              </a:solidFill>
            </a:endParaRPr>
          </a:p>
        </p:txBody>
      </p:sp>
      <p:sp>
        <p:nvSpPr>
          <p:cNvPr id="3" name="TextBox 2"/>
          <p:cNvSpPr txBox="1"/>
          <p:nvPr/>
        </p:nvSpPr>
        <p:spPr>
          <a:xfrm>
            <a:off x="1608941" y="3352438"/>
            <a:ext cx="608420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Trong 3 ngày: 1 tấn đường</a:t>
            </a:r>
          </a:p>
        </p:txBody>
      </p:sp>
      <p:sp>
        <p:nvSpPr>
          <p:cNvPr id="4" name="TextBox 3"/>
          <p:cNvSpPr txBox="1"/>
          <p:nvPr/>
        </p:nvSpPr>
        <p:spPr>
          <a:xfrm>
            <a:off x="1632036" y="3849410"/>
            <a:ext cx="58204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đầu:  300 kg</a:t>
            </a:r>
          </a:p>
        </p:txBody>
      </p:sp>
      <p:sp>
        <p:nvSpPr>
          <p:cNvPr id="27" name="TextBox 26"/>
          <p:cNvSpPr txBox="1"/>
          <p:nvPr/>
        </p:nvSpPr>
        <p:spPr>
          <a:xfrm>
            <a:off x="1636295" y="4358815"/>
            <a:ext cx="690988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thứ hai:  gấp 2 lần ngày đầu</a:t>
            </a:r>
          </a:p>
        </p:txBody>
      </p:sp>
      <p:sp>
        <p:nvSpPr>
          <p:cNvPr id="28" name="TextBox 27"/>
          <p:cNvSpPr txBox="1"/>
          <p:nvPr/>
        </p:nvSpPr>
        <p:spPr>
          <a:xfrm>
            <a:off x="1632036" y="4882035"/>
            <a:ext cx="5311904"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thứ ba:  …kg?</a:t>
            </a:r>
          </a:p>
        </p:txBody>
      </p:sp>
    </p:spTree>
    <p:extLst>
      <p:ext uri="{BB962C8B-B14F-4D97-AF65-F5344CB8AC3E}">
        <p14:creationId xmlns:p14="http://schemas.microsoft.com/office/powerpoint/2010/main" val="420168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additive="base">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
          <p:cNvSpPr txBox="1">
            <a:spLocks noChangeArrowheads="1"/>
          </p:cNvSpPr>
          <p:nvPr/>
        </p:nvSpPr>
        <p:spPr bwMode="auto">
          <a:xfrm>
            <a:off x="1" y="1436887"/>
            <a:ext cx="603183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a:solidFill>
                  <a:srgbClr val="025207"/>
                </a:solidFill>
                <a:latin typeface="Times New Roman" panose="02020603050405020304" pitchFamily="18" charset="0"/>
              </a:rPr>
              <a:t>Bài giải</a:t>
            </a:r>
          </a:p>
          <a:p>
            <a:pPr eaLnBrk="1" hangingPunct="1">
              <a:spcBef>
                <a:spcPts val="0"/>
              </a:spcBef>
              <a:buFontTx/>
              <a:buNone/>
            </a:pPr>
            <a:r>
              <a:rPr lang="en-US" altLang="en-US" sz="2800" b="1" u="none">
                <a:latin typeface="Times New Roman" panose="02020603050405020304" pitchFamily="18" charset="0"/>
              </a:rPr>
              <a:t>Số ki-lô-gam  đường ngày thứ hai cửa hàng bán được là:   </a:t>
            </a:r>
          </a:p>
          <a:p>
            <a:pPr eaLnBrk="1" hangingPunct="1">
              <a:spcBef>
                <a:spcPts val="0"/>
              </a:spcBef>
              <a:buFontTx/>
              <a:buNone/>
            </a:pPr>
            <a:r>
              <a:rPr lang="en-US" altLang="en-US" sz="2800" b="1" u="none">
                <a:latin typeface="Times New Roman" panose="02020603050405020304" pitchFamily="18" charset="0"/>
              </a:rPr>
              <a:t>                   300 x 2 = 600 (kg)                                                                                                                                    Số ki-lô-gam đường  hai ngày đầu cửa hàng bán được là: </a:t>
            </a:r>
          </a:p>
          <a:p>
            <a:pPr eaLnBrk="1" hangingPunct="1">
              <a:spcBef>
                <a:spcPts val="0"/>
              </a:spcBef>
              <a:buFontTx/>
              <a:buNone/>
            </a:pPr>
            <a:r>
              <a:rPr lang="en-US" altLang="en-US" sz="2800" b="1" u="none">
                <a:latin typeface="Times New Roman" panose="02020603050405020304" pitchFamily="18" charset="0"/>
              </a:rPr>
              <a:t>                   600 + 300 = 900 (kg)                                                                                  Số ki-lô-gam đường ngày thứ ba cửa hàng bán được là:                                  </a:t>
            </a:r>
          </a:p>
          <a:p>
            <a:pPr algn="ctr" eaLnBrk="1" hangingPunct="1">
              <a:spcBef>
                <a:spcPts val="0"/>
              </a:spcBef>
              <a:buFontTx/>
              <a:buNone/>
            </a:pPr>
            <a:r>
              <a:rPr lang="en-US" altLang="en-US" sz="2800" b="1" u="none">
                <a:latin typeface="Times New Roman" panose="02020603050405020304" pitchFamily="18" charset="0"/>
              </a:rPr>
              <a:t>         1000 – 900 = 100 (kg)</a:t>
            </a:r>
          </a:p>
          <a:p>
            <a:pPr algn="r" eaLnBrk="1" hangingPunct="1">
              <a:spcBef>
                <a:spcPts val="0"/>
              </a:spcBef>
              <a:buFontTx/>
              <a:buNone/>
            </a:pPr>
            <a:r>
              <a:rPr lang="en-US" altLang="en-US" sz="2800" b="1">
                <a:latin typeface="Times New Roman" panose="02020603050405020304" pitchFamily="18" charset="0"/>
              </a:rPr>
              <a:t>Đáp số: 100kg</a:t>
            </a:r>
            <a:endParaRPr lang="en-US" altLang="en-US" sz="2800" b="1" u="none">
              <a:latin typeface="Times New Roman" panose="02020603050405020304" pitchFamily="18" charset="0"/>
            </a:endParaRPr>
          </a:p>
        </p:txBody>
      </p:sp>
      <p:sp>
        <p:nvSpPr>
          <p:cNvPr id="26" name="TextBox 25"/>
          <p:cNvSpPr txBox="1"/>
          <p:nvPr/>
        </p:nvSpPr>
        <p:spPr>
          <a:xfrm>
            <a:off x="1897061" y="351530"/>
            <a:ext cx="1924049"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4:</a:t>
            </a:r>
            <a:endParaRPr lang="en-US" sz="3600">
              <a:solidFill>
                <a:srgbClr val="025207"/>
              </a:solidFill>
            </a:endParaRPr>
          </a:p>
        </p:txBody>
      </p:sp>
      <p:sp>
        <p:nvSpPr>
          <p:cNvPr id="27" name="Text Box 15"/>
          <p:cNvSpPr txBox="1">
            <a:spLocks noChangeArrowheads="1"/>
          </p:cNvSpPr>
          <p:nvPr/>
        </p:nvSpPr>
        <p:spPr bwMode="auto">
          <a:xfrm>
            <a:off x="-620968" y="1177331"/>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1</a:t>
            </a:r>
          </a:p>
        </p:txBody>
      </p:sp>
      <p:cxnSp>
        <p:nvCxnSpPr>
          <p:cNvPr id="3" name="Straight Connector 2"/>
          <p:cNvCxnSpPr/>
          <p:nvPr/>
        </p:nvCxnSpPr>
        <p:spPr>
          <a:xfrm>
            <a:off x="6128084" y="1427747"/>
            <a:ext cx="32084" cy="4844716"/>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 Box 15"/>
          <p:cNvSpPr txBox="1">
            <a:spLocks noChangeArrowheads="1"/>
          </p:cNvSpPr>
          <p:nvPr/>
        </p:nvSpPr>
        <p:spPr bwMode="auto">
          <a:xfrm>
            <a:off x="5210337" y="1207973"/>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2:</a:t>
            </a:r>
          </a:p>
        </p:txBody>
      </p:sp>
      <p:sp>
        <p:nvSpPr>
          <p:cNvPr id="31" name="Text Box 6"/>
          <p:cNvSpPr txBox="1">
            <a:spLocks noChangeArrowheads="1"/>
          </p:cNvSpPr>
          <p:nvPr/>
        </p:nvSpPr>
        <p:spPr bwMode="auto">
          <a:xfrm>
            <a:off x="6160168" y="1480994"/>
            <a:ext cx="603183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a:solidFill>
                  <a:srgbClr val="025207"/>
                </a:solidFill>
                <a:latin typeface="Times New Roman" panose="02020603050405020304" pitchFamily="18" charset="0"/>
              </a:rPr>
              <a:t>Bài giải</a:t>
            </a:r>
          </a:p>
          <a:p>
            <a:pPr eaLnBrk="1" hangingPunct="1">
              <a:spcBef>
                <a:spcPts val="0"/>
              </a:spcBef>
              <a:buFontTx/>
              <a:buNone/>
            </a:pPr>
            <a:r>
              <a:rPr lang="en-US" altLang="en-US" sz="2800" b="1" u="none">
                <a:latin typeface="Times New Roman" panose="02020603050405020304" pitchFamily="18" charset="0"/>
              </a:rPr>
              <a:t>Số ki-lô-gam  đường ngày thứ hai cửa hàng bán được là:   </a:t>
            </a:r>
          </a:p>
          <a:p>
            <a:pPr eaLnBrk="1" hangingPunct="1">
              <a:spcBef>
                <a:spcPts val="0"/>
              </a:spcBef>
              <a:buFontTx/>
              <a:buNone/>
            </a:pPr>
            <a:r>
              <a:rPr lang="en-US" altLang="en-US" sz="2800" b="1" u="none">
                <a:latin typeface="Times New Roman" panose="02020603050405020304" pitchFamily="18" charset="0"/>
              </a:rPr>
              <a:t>                   300 x 2 = 600 (kg) </a:t>
            </a:r>
          </a:p>
          <a:p>
            <a:pPr eaLnBrk="1" hangingPunct="1">
              <a:spcBef>
                <a:spcPts val="0"/>
              </a:spcBef>
              <a:buFontTx/>
              <a:buNone/>
            </a:pPr>
            <a:r>
              <a:rPr lang="en-US" altLang="en-US" sz="2800" b="1" u="none">
                <a:latin typeface="Times New Roman" panose="02020603050405020304" pitchFamily="18" charset="0"/>
              </a:rPr>
              <a:t>Số ki-lô-gam đường ngày thứ ba cửa hàng bán được là:                                  </a:t>
            </a:r>
          </a:p>
          <a:p>
            <a:pPr algn="ctr" eaLnBrk="1" hangingPunct="1">
              <a:spcBef>
                <a:spcPts val="0"/>
              </a:spcBef>
              <a:buFontTx/>
              <a:buNone/>
            </a:pPr>
            <a:r>
              <a:rPr lang="en-US" altLang="en-US" sz="2800" b="1" u="none">
                <a:latin typeface="Times New Roman" panose="02020603050405020304" pitchFamily="18" charset="0"/>
              </a:rPr>
              <a:t>         1000 - 300 - 600 = 100 (kg)</a:t>
            </a:r>
          </a:p>
          <a:p>
            <a:pPr algn="r" eaLnBrk="1" hangingPunct="1">
              <a:spcBef>
                <a:spcPts val="0"/>
              </a:spcBef>
              <a:buFontTx/>
              <a:buNone/>
            </a:pPr>
            <a:r>
              <a:rPr lang="en-US" altLang="en-US" sz="2800" b="1">
                <a:latin typeface="Times New Roman" panose="02020603050405020304" pitchFamily="18" charset="0"/>
              </a:rPr>
              <a:t>Đáp số: 100kg</a:t>
            </a:r>
            <a:endParaRPr lang="en-US" altLang="en-US" sz="2800" b="1" u="none">
              <a:latin typeface="Times New Roman" panose="02020603050405020304" pitchFamily="18" charset="0"/>
            </a:endParaRPr>
          </a:p>
        </p:txBody>
      </p:sp>
    </p:spTree>
    <p:extLst>
      <p:ext uri="{BB962C8B-B14F-4D97-AF65-F5344CB8AC3E}">
        <p14:creationId xmlns:p14="http://schemas.microsoft.com/office/powerpoint/2010/main" val="4030290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outVertic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820779" y="471487"/>
            <a:ext cx="8269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025207"/>
                </a:solidFill>
                <a:latin typeface="Times New Roman" panose="02020603050405020304" pitchFamily="18" charset="0"/>
                <a:cs typeface="Times New Roman" panose="02020603050405020304" pitchFamily="18" charset="0"/>
              </a:rPr>
              <a:t>Bài 3:</a:t>
            </a:r>
            <a:r>
              <a:rPr lang="en-US" altLang="en-US" b="1" u="none">
                <a:solidFill>
                  <a:srgbClr val="025207"/>
                </a:solidFill>
                <a:latin typeface="Times New Roman" panose="02020603050405020304" pitchFamily="18" charset="0"/>
                <a:cs typeface="Times New Roman" panose="02020603050405020304" pitchFamily="18" charset="0"/>
              </a:rPr>
              <a:t> &gt; ; &lt; ; =   ?</a:t>
            </a:r>
          </a:p>
        </p:txBody>
      </p:sp>
      <mc:AlternateContent xmlns:mc="http://schemas.openxmlformats.org/markup-compatibility/2006" xmlns:a14="http://schemas.microsoft.com/office/drawing/2010/main">
        <mc:Choice Requires="a14">
          <p:sp>
            <p:nvSpPr>
              <p:cNvPr id="3" name="Text Box 7"/>
              <p:cNvSpPr txBox="1">
                <a:spLocks noChangeArrowheads="1"/>
              </p:cNvSpPr>
              <p:nvPr/>
            </p:nvSpPr>
            <p:spPr bwMode="auto">
              <a:xfrm>
                <a:off x="1287463" y="1752600"/>
                <a:ext cx="9609137" cy="3433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2kg 50g  … 2500g     </a:t>
                </a:r>
                <a:r>
                  <a:rPr lang="vi-VN" altLang="en-US" sz="2800" b="1" u="none">
                    <a:latin typeface="Times New Roman" panose="02020603050405020304" pitchFamily="18" charset="0"/>
                    <a:cs typeface="Times New Roman" panose="02020603050405020304" pitchFamily="18" charset="0"/>
                  </a:rPr>
                  <a:t>;</a:t>
                </a:r>
                <a:r>
                  <a:rPr lang="en-US" altLang="en-US" sz="2800" b="1" u="none">
                    <a:latin typeface="Times New Roman" panose="02020603050405020304" pitchFamily="18" charset="0"/>
                    <a:cs typeface="Times New Roman" panose="02020603050405020304" pitchFamily="18" charset="0"/>
                  </a:rPr>
                  <a:t> </a:t>
                </a: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6090kg … 6tấn 8kg</a:t>
                </a:r>
              </a:p>
              <a:p>
                <a:pPr>
                  <a:spcBef>
                    <a:spcPct val="50000"/>
                  </a:spcBef>
                  <a:buFontTx/>
                  <a:buNone/>
                </a:pPr>
                <a:endParaRPr lang="vi-VN" altLang="en-US" sz="2800" b="1" u="none">
                  <a:latin typeface="Times New Roman" panose="02020603050405020304" pitchFamily="18" charset="0"/>
                  <a:cs typeface="Times New Roman" panose="02020603050405020304" pitchFamily="18" charset="0"/>
                </a:endParaRPr>
              </a:p>
              <a:p>
                <a:pPr>
                  <a:spcBef>
                    <a:spcPct val="50000"/>
                  </a:spcBef>
                  <a:buFontTx/>
                  <a:buNone/>
                </a:pPr>
                <a:r>
                  <a:rPr lang="en-US" altLang="en-US" sz="2800" b="1" u="none">
                    <a:latin typeface="Times New Roman" panose="02020603050405020304" pitchFamily="18" charset="0"/>
                    <a:cs typeface="Times New Roman" panose="02020603050405020304" pitchFamily="18" charset="0"/>
                  </a:rPr>
                  <a:t>13kg 85g … 13kg805g   ;         </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𝟒</m:t>
                        </m:r>
                      </m:den>
                    </m:f>
                  </m:oMath>
                </a14:m>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tấn    … 250kg</a:t>
                </a:r>
              </a:p>
              <a:p>
                <a:pPr>
                  <a:spcBef>
                    <a:spcPct val="50000"/>
                  </a:spcBef>
                  <a:buFontTx/>
                  <a:buNone/>
                </a:pPr>
                <a:endParaRPr lang="en-US" altLang="en-US" sz="2800" b="1" u="none">
                  <a:latin typeface="Times New Roman" panose="02020603050405020304" pitchFamily="18" charset="0"/>
                  <a:cs typeface="Times New Roman" panose="02020603050405020304" pitchFamily="18" charset="0"/>
                </a:endParaRPr>
              </a:p>
              <a:p>
                <a:pPr>
                  <a:spcBef>
                    <a:spcPct val="50000"/>
                  </a:spcBef>
                  <a:buFontTx/>
                  <a:buNone/>
                </a:pPr>
                <a:endParaRPr lang="en-US" altLang="en-US" sz="2800" b="1" u="none">
                  <a:latin typeface="Times New Roman" panose="02020603050405020304" pitchFamily="18" charset="0"/>
                  <a:cs typeface="Times New Roman" panose="02020603050405020304" pitchFamily="18" charset="0"/>
                </a:endParaRPr>
              </a:p>
            </p:txBody>
          </p:sp>
        </mc:Choice>
        <mc:Fallback xmlns="">
          <p:sp>
            <p:nvSpPr>
              <p:cNvPr id="3" name="Text Box 7"/>
              <p:cNvSpPr txBox="1">
                <a:spLocks noRot="1" noChangeAspect="1" noMove="1" noResize="1" noEditPoints="1" noAdjustHandles="1" noChangeArrowheads="1" noChangeShapeType="1" noTextEdit="1"/>
              </p:cNvSpPr>
              <p:nvPr/>
            </p:nvSpPr>
            <p:spPr bwMode="auto">
              <a:xfrm>
                <a:off x="1287463" y="1752600"/>
                <a:ext cx="9609137" cy="3433376"/>
              </a:xfrm>
              <a:prstGeom prst="rect">
                <a:avLst/>
              </a:prstGeom>
              <a:blipFill>
                <a:blip r:embed="rId2"/>
                <a:stretch>
                  <a:fillRect l="-1268" t="-19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 Box 10"/>
          <p:cNvSpPr txBox="1">
            <a:spLocks noChangeArrowheads="1"/>
          </p:cNvSpPr>
          <p:nvPr/>
        </p:nvSpPr>
        <p:spPr bwMode="auto">
          <a:xfrm>
            <a:off x="8077200" y="1752600"/>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&gt;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5" name="Text Box 11"/>
          <p:cNvSpPr txBox="1">
            <a:spLocks noChangeArrowheads="1"/>
          </p:cNvSpPr>
          <p:nvPr/>
        </p:nvSpPr>
        <p:spPr bwMode="auto">
          <a:xfrm>
            <a:off x="2778375" y="3238745"/>
            <a:ext cx="308727" cy="52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&lt;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6" name="Text Box 12"/>
          <p:cNvSpPr txBox="1">
            <a:spLocks noChangeArrowheads="1"/>
          </p:cNvSpPr>
          <p:nvPr/>
        </p:nvSpPr>
        <p:spPr bwMode="auto">
          <a:xfrm>
            <a:off x="2667000" y="1762125"/>
            <a:ext cx="388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&lt;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8196011" y="3192378"/>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none">
                <a:solidFill>
                  <a:srgbClr val="C00000"/>
                </a:solidFill>
                <a:latin typeface="Times New Roman" panose="02020603050405020304" pitchFamily="18" charset="0"/>
                <a:cs typeface="Times New Roman" panose="02020603050405020304" pitchFamily="18" charset="0"/>
              </a:rPr>
              <a:t>=</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8" name="Text Box 15"/>
          <p:cNvSpPr txBox="1">
            <a:spLocks noChangeArrowheads="1"/>
          </p:cNvSpPr>
          <p:nvPr/>
        </p:nvSpPr>
        <p:spPr bwMode="auto">
          <a:xfrm>
            <a:off x="1405648" y="2317083"/>
            <a:ext cx="1882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2050g</a:t>
            </a:r>
          </a:p>
        </p:txBody>
      </p:sp>
      <p:sp>
        <p:nvSpPr>
          <p:cNvPr id="9" name="Text Box 16"/>
          <p:cNvSpPr txBox="1">
            <a:spLocks noChangeArrowheads="1"/>
          </p:cNvSpPr>
          <p:nvPr/>
        </p:nvSpPr>
        <p:spPr bwMode="auto">
          <a:xfrm>
            <a:off x="8683083" y="2262051"/>
            <a:ext cx="2179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6008kg</a:t>
            </a:r>
          </a:p>
        </p:txBody>
      </p:sp>
      <p:sp>
        <p:nvSpPr>
          <p:cNvPr id="10" name="Text Box 17"/>
          <p:cNvSpPr txBox="1">
            <a:spLocks noChangeArrowheads="1"/>
          </p:cNvSpPr>
          <p:nvPr/>
        </p:nvSpPr>
        <p:spPr bwMode="auto">
          <a:xfrm>
            <a:off x="7000708" y="3835513"/>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250kg</a:t>
            </a:r>
          </a:p>
        </p:txBody>
      </p:sp>
      <p:sp>
        <p:nvSpPr>
          <p:cNvPr id="11" name="Text Box 18"/>
          <p:cNvSpPr txBox="1">
            <a:spLocks noChangeArrowheads="1"/>
          </p:cNvSpPr>
          <p:nvPr/>
        </p:nvSpPr>
        <p:spPr bwMode="auto">
          <a:xfrm>
            <a:off x="3466516" y="374182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13805g</a:t>
            </a:r>
          </a:p>
        </p:txBody>
      </p:sp>
      <p:sp>
        <p:nvSpPr>
          <p:cNvPr id="12" name="Text Box 19"/>
          <p:cNvSpPr txBox="1">
            <a:spLocks noChangeArrowheads="1"/>
          </p:cNvSpPr>
          <p:nvPr/>
        </p:nvSpPr>
        <p:spPr bwMode="auto">
          <a:xfrm>
            <a:off x="1432134" y="3857364"/>
            <a:ext cx="2079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13085g</a:t>
            </a:r>
          </a:p>
        </p:txBody>
      </p:sp>
      <p:sp>
        <p:nvSpPr>
          <p:cNvPr id="14" name="TextBox 13"/>
          <p:cNvSpPr txBox="1">
            <a:spLocks noChangeArrowheads="1"/>
          </p:cNvSpPr>
          <p:nvPr/>
        </p:nvSpPr>
        <p:spPr bwMode="auto">
          <a:xfrm>
            <a:off x="1287463" y="4551250"/>
            <a:ext cx="10218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025207"/>
                </a:solidFill>
                <a:latin typeface="Times New Roman" panose="02020603050405020304" pitchFamily="18" charset="0"/>
                <a:cs typeface="Times New Roman" panose="02020603050405020304" pitchFamily="18" charset="0"/>
              </a:rPr>
              <a:t>Muốn điền dấu &gt;, &lt;, = , trước hết chúng ta cần làm gì?</a:t>
            </a:r>
          </a:p>
          <a:p>
            <a:pPr>
              <a:spcBef>
                <a:spcPct val="0"/>
              </a:spcBef>
              <a:buFontTx/>
              <a:buNone/>
            </a:pPr>
            <a:r>
              <a:rPr lang="vi-VN" altLang="en-US" sz="2800" b="1" u="none">
                <a:latin typeface="Times New Roman" panose="02020603050405020304" pitchFamily="18" charset="0"/>
                <a:cs typeface="Times New Roman" panose="02020603050405020304" pitchFamily="18" charset="0"/>
              </a:rPr>
              <a:t>Để điền được dấu &gt;, &lt;, =, trước hết ta cần đổi các số đo về cùng một đơn vị</a:t>
            </a:r>
            <a:r>
              <a:rPr lang="en-US" altLang="en-US" sz="2800" b="1" u="none">
                <a:latin typeface="Times New Roman" panose="02020603050405020304" pitchFamily="18" charset="0"/>
                <a:cs typeface="Times New Roman" panose="02020603050405020304" pitchFamily="18" charset="0"/>
              </a:rPr>
              <a:t> đo</a:t>
            </a:r>
            <a:r>
              <a:rPr lang="vi-VN" altLang="en-US" sz="2800" b="1" u="none">
                <a:latin typeface="Times New Roman" panose="02020603050405020304" pitchFamily="18" charset="0"/>
                <a:cs typeface="Times New Roman" panose="02020603050405020304" pitchFamily="18" charset="0"/>
              </a:rPr>
              <a:t> rồi so sánh. </a:t>
            </a:r>
            <a:endParaRPr lang="en-US" altLang="en-US" sz="2800" b="1" u="none">
              <a:latin typeface="Times New Roman" panose="02020603050405020304" pitchFamily="18" charset="0"/>
              <a:cs typeface="Times New Roman" panose="02020603050405020304" pitchFamily="18" charset="0"/>
            </a:endParaRPr>
          </a:p>
        </p:txBody>
      </p:sp>
      <p:sp>
        <p:nvSpPr>
          <p:cNvPr id="15" name="TextBox 14"/>
          <p:cNvSpPr txBox="1"/>
          <p:nvPr/>
        </p:nvSpPr>
        <p:spPr>
          <a:xfrm>
            <a:off x="7251033" y="6176211"/>
            <a:ext cx="3048000" cy="369332"/>
          </a:xfrm>
          <a:prstGeom prst="rect">
            <a:avLst/>
          </a:prstGeom>
          <a:noFill/>
        </p:spPr>
        <p:txBody>
          <a:bodyPr wrap="square" rtlCol="0">
            <a:spAutoFit/>
          </a:bodyPr>
          <a:lstStyle/>
          <a:p>
            <a:r>
              <a:rPr lang="en-US" altLang="en-US" b="1">
                <a:solidFill>
                  <a:srgbClr val="025207"/>
                </a:solidFill>
                <a:latin typeface="Times New Roman" panose="02020603050405020304" pitchFamily="18" charset="0"/>
                <a:cs typeface="Times New Roman" panose="02020603050405020304" pitchFamily="18" charset="0"/>
              </a:rPr>
              <a:t>(Không có trong chuẩn)</a:t>
            </a:r>
            <a:endParaRPr lang="en-US"/>
          </a:p>
        </p:txBody>
      </p:sp>
      <p:sp>
        <p:nvSpPr>
          <p:cNvPr id="16" name="AutoShape 14"/>
          <p:cNvSpPr>
            <a:spLocks/>
          </p:cNvSpPr>
          <p:nvPr/>
        </p:nvSpPr>
        <p:spPr bwMode="auto">
          <a:xfrm rot="5400000">
            <a:off x="1804988" y="1753520"/>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 name="AutoShape 14"/>
          <p:cNvSpPr>
            <a:spLocks/>
          </p:cNvSpPr>
          <p:nvPr/>
        </p:nvSpPr>
        <p:spPr bwMode="auto">
          <a:xfrm rot="5400000">
            <a:off x="9138569" y="1709404"/>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8" name="AutoShape 14"/>
          <p:cNvSpPr>
            <a:spLocks/>
          </p:cNvSpPr>
          <p:nvPr/>
        </p:nvSpPr>
        <p:spPr bwMode="auto">
          <a:xfrm rot="5400000">
            <a:off x="1915960" y="316323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9" name="AutoShape 14"/>
          <p:cNvSpPr>
            <a:spLocks/>
          </p:cNvSpPr>
          <p:nvPr/>
        </p:nvSpPr>
        <p:spPr bwMode="auto">
          <a:xfrm rot="5400000">
            <a:off x="3792302" y="312281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0" name="AutoShape 14"/>
          <p:cNvSpPr>
            <a:spLocks/>
          </p:cNvSpPr>
          <p:nvPr/>
        </p:nvSpPr>
        <p:spPr bwMode="auto">
          <a:xfrm rot="5400000">
            <a:off x="7345196" y="3285231"/>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20548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1000"/>
                                        <p:tgtEl>
                                          <p:spTgt spid="14">
                                            <p:txEl>
                                              <p:pRg st="1" end="1"/>
                                            </p:txEl>
                                          </p:spTgt>
                                        </p:tgtEl>
                                      </p:cBhvr>
                                    </p:animEffect>
                                    <p:anim calcmode="lin" valueType="num">
                                      <p:cBhvr>
                                        <p:cTn id="2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ox(i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ox(in)">
                                      <p:cBhvr>
                                        <p:cTn id="82" dur="500"/>
                                        <p:tgtEl>
                                          <p:spTgt spid="1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ppt_x"/>
                                          </p:val>
                                        </p:tav>
                                        <p:tav tm="100000">
                                          <p:val>
                                            <p:strVal val="#ppt_x"/>
                                          </p:val>
                                        </p:tav>
                                      </p:tavLst>
                                    </p:anim>
                                    <p:anim calcmode="lin" valueType="num">
                                      <p:cBhvr additive="base">
                                        <p:cTn id="9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3" name="组合 2">
            <a:extLst>
              <a:ext uri="{FF2B5EF4-FFF2-40B4-BE49-F238E27FC236}">
                <a16:creationId xmlns:a16="http://schemas.microsoft.com/office/drawing/2014/main" id="{1BD7F9C1-599C-45D4-93ED-332851CCDB2A}"/>
              </a:ext>
            </a:extLst>
          </p:cNvPr>
          <p:cNvGrpSpPr/>
          <p:nvPr/>
        </p:nvGrpSpPr>
        <p:grpSpPr>
          <a:xfrm>
            <a:off x="0" y="0"/>
            <a:ext cx="12192000" cy="6879773"/>
            <a:chOff x="0" y="0"/>
            <a:chExt cx="12192000" cy="6879773"/>
          </a:xfrm>
        </p:grpSpPr>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2" name="组合 1">
              <a:extLst>
                <a:ext uri="{FF2B5EF4-FFF2-40B4-BE49-F238E27FC236}">
                  <a16:creationId xmlns:a16="http://schemas.microsoft.com/office/drawing/2014/main" id="{B2CCE061-6AAB-4167-BB44-E5A48430A963}"/>
                </a:ext>
              </a:extLst>
            </p:cNvPr>
            <p:cNvGrpSpPr/>
            <p:nvPr/>
          </p:nvGrpSpPr>
          <p:grpSpPr>
            <a:xfrm>
              <a:off x="0" y="3949700"/>
              <a:ext cx="12192000" cy="2930073"/>
              <a:chOff x="0" y="3949700"/>
              <a:chExt cx="12192000" cy="2930073"/>
            </a:xfrm>
          </p:grpSpPr>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10" name="图片 9">
                <a:extLst>
                  <a:ext uri="{FF2B5EF4-FFF2-40B4-BE49-F238E27FC236}">
                    <a16:creationId xmlns:a16="http://schemas.microsoft.com/office/drawing/2014/main" id="{9CD30F9D-C4FF-49E0-8B1C-C9685EE2136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2" name="图片 11">
                <a:extLst>
                  <a:ext uri="{FF2B5EF4-FFF2-40B4-BE49-F238E27FC236}">
                    <a16:creationId xmlns:a16="http://schemas.microsoft.com/office/drawing/2014/main" id="{1BED36B0-EF44-4131-B98E-75E6C72DDFA2}"/>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4" name="图片 13">
                <a:extLst>
                  <a:ext uri="{FF2B5EF4-FFF2-40B4-BE49-F238E27FC236}">
                    <a16:creationId xmlns:a16="http://schemas.microsoft.com/office/drawing/2014/main" id="{F641FCD4-0FA7-4296-AE9F-5589F4FF48FB}"/>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24" name="图片 23">
                <a:extLst>
                  <a:ext uri="{FF2B5EF4-FFF2-40B4-BE49-F238E27FC236}">
                    <a16:creationId xmlns:a16="http://schemas.microsoft.com/office/drawing/2014/main" id="{3EBAD6B0-D83B-4BCB-B075-4C5F8F63AFA8}"/>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22" name="图片 21">
            <a:extLst>
              <a:ext uri="{FF2B5EF4-FFF2-40B4-BE49-F238E27FC236}">
                <a16:creationId xmlns:a16="http://schemas.microsoft.com/office/drawing/2014/main" id="{41C90DF7-F4DA-4E91-9A1B-E97D725394E2}"/>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16" name="图片 15">
            <a:extLst>
              <a:ext uri="{FF2B5EF4-FFF2-40B4-BE49-F238E27FC236}">
                <a16:creationId xmlns:a16="http://schemas.microsoft.com/office/drawing/2014/main" id="{7C7D283F-86C7-4153-B833-BA62BE65A28E}"/>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9" name="TextBox 18"/>
          <p:cNvSpPr txBox="1"/>
          <p:nvPr/>
        </p:nvSpPr>
        <p:spPr>
          <a:xfrm>
            <a:off x="1612899" y="2734767"/>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Ôn tập: Bảng đơn vị đo khối lượng</a:t>
            </a:r>
          </a:p>
        </p:txBody>
      </p:sp>
      <p:sp>
        <p:nvSpPr>
          <p:cNvPr id="21" name="TextBox 20"/>
          <p:cNvSpPr txBox="1"/>
          <p:nvPr/>
        </p:nvSpPr>
        <p:spPr>
          <a:xfrm>
            <a:off x="5830954" y="1968139"/>
            <a:ext cx="1664052" cy="769441"/>
          </a:xfrm>
          <a:prstGeom prst="rect">
            <a:avLst/>
          </a:prstGeom>
          <a:noFill/>
        </p:spPr>
        <p:txBody>
          <a:bodyPr wrap="square" rtlCol="0">
            <a:spAutoFit/>
          </a:bodyPr>
          <a:lstStyle/>
          <a:p>
            <a:r>
              <a:rPr lang="en-US" sz="4400">
                <a:solidFill>
                  <a:srgbClr val="C7497F"/>
                </a:solidFill>
                <a:latin typeface="UTM Bell" panose="02040603050506020204" pitchFamily="18" charset="0"/>
              </a:rPr>
              <a:t>Toán</a:t>
            </a:r>
          </a:p>
        </p:txBody>
      </p:sp>
    </p:spTree>
    <p:extLst>
      <p:ext uri="{BB962C8B-B14F-4D97-AF65-F5344CB8AC3E}">
        <p14:creationId xmlns:p14="http://schemas.microsoft.com/office/powerpoint/2010/main" val="9312460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80">
                                          <p:stCondLst>
                                            <p:cond delay="0"/>
                                          </p:stCondLst>
                                        </p:cTn>
                                        <p:tgtEl>
                                          <p:spTgt spid="19"/>
                                        </p:tgtEl>
                                      </p:cBhvr>
                                    </p:animEffect>
                                    <p:anim calcmode="lin" valueType="num">
                                      <p:cBhvr>
                                        <p:cTn id="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9"/>
                                        </p:tgtEl>
                                      </p:cBhvr>
                                      <p:to x="100000" y="60000"/>
                                    </p:animScale>
                                    <p:animScale>
                                      <p:cBhvr>
                                        <p:cTn id="31" dur="166" decel="50000">
                                          <p:stCondLst>
                                            <p:cond delay="676"/>
                                          </p:stCondLst>
                                        </p:cTn>
                                        <p:tgtEl>
                                          <p:spTgt spid="19"/>
                                        </p:tgtEl>
                                      </p:cBhvr>
                                      <p:to x="100000" y="100000"/>
                                    </p:animScale>
                                    <p:animScale>
                                      <p:cBhvr>
                                        <p:cTn id="32" dur="26">
                                          <p:stCondLst>
                                            <p:cond delay="1312"/>
                                          </p:stCondLst>
                                        </p:cTn>
                                        <p:tgtEl>
                                          <p:spTgt spid="19"/>
                                        </p:tgtEl>
                                      </p:cBhvr>
                                      <p:to x="100000" y="80000"/>
                                    </p:animScale>
                                    <p:animScale>
                                      <p:cBhvr>
                                        <p:cTn id="33" dur="166" decel="50000">
                                          <p:stCondLst>
                                            <p:cond delay="1338"/>
                                          </p:stCondLst>
                                        </p:cTn>
                                        <p:tgtEl>
                                          <p:spTgt spid="19"/>
                                        </p:tgtEl>
                                      </p:cBhvr>
                                      <p:to x="100000" y="100000"/>
                                    </p:animScale>
                                    <p:animScale>
                                      <p:cBhvr>
                                        <p:cTn id="34" dur="26">
                                          <p:stCondLst>
                                            <p:cond delay="1642"/>
                                          </p:stCondLst>
                                        </p:cTn>
                                        <p:tgtEl>
                                          <p:spTgt spid="19"/>
                                        </p:tgtEl>
                                      </p:cBhvr>
                                      <p:to x="100000" y="90000"/>
                                    </p:animScale>
                                    <p:animScale>
                                      <p:cBhvr>
                                        <p:cTn id="35" dur="166" decel="50000">
                                          <p:stCondLst>
                                            <p:cond delay="1668"/>
                                          </p:stCondLst>
                                        </p:cTn>
                                        <p:tgtEl>
                                          <p:spTgt spid="19"/>
                                        </p:tgtEl>
                                      </p:cBhvr>
                                      <p:to x="100000" y="100000"/>
                                    </p:animScale>
                                    <p:animScale>
                                      <p:cBhvr>
                                        <p:cTn id="36" dur="26">
                                          <p:stCondLst>
                                            <p:cond delay="1808"/>
                                          </p:stCondLst>
                                        </p:cTn>
                                        <p:tgtEl>
                                          <p:spTgt spid="19"/>
                                        </p:tgtEl>
                                      </p:cBhvr>
                                      <p:to x="100000" y="95000"/>
                                    </p:animScale>
                                    <p:animScale>
                                      <p:cBhvr>
                                        <p:cTn id="37" dur="166" decel="50000">
                                          <p:stCondLst>
                                            <p:cond delay="1834"/>
                                          </p:stCondLst>
                                        </p:cTn>
                                        <p:tgtEl>
                                          <p:spTgt spid="19"/>
                                        </p:tgtEl>
                                      </p:cBhvr>
                                      <p:to x="100000" y="100000"/>
                                    </p:animScale>
                                  </p:childTnLst>
                                </p:cTn>
                              </p:par>
                            </p:childTnLst>
                          </p:cTn>
                        </p:par>
                        <p:par>
                          <p:cTn id="38" fill="hold">
                            <p:stCondLst>
                              <p:cond delay="2000"/>
                            </p:stCondLst>
                            <p:childTnLst>
                              <p:par>
                                <p:cTn id="39" presetID="15"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750" fill="hold"/>
                                        <p:tgtEl>
                                          <p:spTgt spid="21"/>
                                        </p:tgtEl>
                                        <p:attrNameLst>
                                          <p:attrName>ppt_w</p:attrName>
                                        </p:attrNameLst>
                                      </p:cBhvr>
                                      <p:tavLst>
                                        <p:tav tm="0">
                                          <p:val>
                                            <p:fltVal val="0"/>
                                          </p:val>
                                        </p:tav>
                                        <p:tav tm="100000">
                                          <p:val>
                                            <p:strVal val="#ppt_w"/>
                                          </p:val>
                                        </p:tav>
                                      </p:tavLst>
                                    </p:anim>
                                    <p:anim calcmode="lin" valueType="num">
                                      <p:cBhvr>
                                        <p:cTn id="42" dur="1750" fill="hold"/>
                                        <p:tgtEl>
                                          <p:spTgt spid="21"/>
                                        </p:tgtEl>
                                        <p:attrNameLst>
                                          <p:attrName>ppt_h</p:attrName>
                                        </p:attrNameLst>
                                      </p:cBhvr>
                                      <p:tavLst>
                                        <p:tav tm="0">
                                          <p:val>
                                            <p:fltVal val="0"/>
                                          </p:val>
                                        </p:tav>
                                        <p:tav tm="100000">
                                          <p:val>
                                            <p:strVal val="#ppt_h"/>
                                          </p:val>
                                        </p:tav>
                                      </p:tavLst>
                                    </p:anim>
                                    <p:anim calcmode="lin" valueType="num">
                                      <p:cBhvr>
                                        <p:cTn id="43" dur="1750" fill="hold"/>
                                        <p:tgtEl>
                                          <p:spTgt spid="21"/>
                                        </p:tgtEl>
                                        <p:attrNameLst>
                                          <p:attrName>ppt_x</p:attrName>
                                        </p:attrNameLst>
                                      </p:cBhvr>
                                      <p:tavLst>
                                        <p:tav tm="0" fmla="#ppt_x+(cos(-2*pi*(1-$))*-#ppt_x-sin(-2*pi*(1-$))*(1-#ppt_y))*(1-$)">
                                          <p:val>
                                            <p:fltVal val="0"/>
                                          </p:val>
                                        </p:tav>
                                        <p:tav tm="100000">
                                          <p:val>
                                            <p:fltVal val="1"/>
                                          </p:val>
                                        </p:tav>
                                      </p:tavLst>
                                    </p:anim>
                                    <p:anim calcmode="lin" valueType="num">
                                      <p:cBhvr>
                                        <p:cTn id="44" dur="175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3" name="组合 2">
            <a:extLst>
              <a:ext uri="{FF2B5EF4-FFF2-40B4-BE49-F238E27FC236}">
                <a16:creationId xmlns:a16="http://schemas.microsoft.com/office/drawing/2014/main" id="{1BD7F9C1-599C-45D4-93ED-332851CCDB2A}"/>
              </a:ext>
            </a:extLst>
          </p:cNvPr>
          <p:cNvGrpSpPr/>
          <p:nvPr/>
        </p:nvGrpSpPr>
        <p:grpSpPr>
          <a:xfrm>
            <a:off x="0" y="0"/>
            <a:ext cx="12192000" cy="6879773"/>
            <a:chOff x="0" y="0"/>
            <a:chExt cx="12192000" cy="6879773"/>
          </a:xfrm>
        </p:grpSpPr>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2" name="组合 1">
              <a:extLst>
                <a:ext uri="{FF2B5EF4-FFF2-40B4-BE49-F238E27FC236}">
                  <a16:creationId xmlns:a16="http://schemas.microsoft.com/office/drawing/2014/main" id="{B2CCE061-6AAB-4167-BB44-E5A48430A963}"/>
                </a:ext>
              </a:extLst>
            </p:cNvPr>
            <p:cNvGrpSpPr/>
            <p:nvPr/>
          </p:nvGrpSpPr>
          <p:grpSpPr>
            <a:xfrm>
              <a:off x="0" y="3949700"/>
              <a:ext cx="12192000" cy="2930073"/>
              <a:chOff x="0" y="3949700"/>
              <a:chExt cx="12192000" cy="2930073"/>
            </a:xfrm>
          </p:grpSpPr>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10" name="图片 9">
                <a:extLst>
                  <a:ext uri="{FF2B5EF4-FFF2-40B4-BE49-F238E27FC236}">
                    <a16:creationId xmlns:a16="http://schemas.microsoft.com/office/drawing/2014/main" id="{9CD30F9D-C4FF-49E0-8B1C-C9685EE2136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2" name="图片 11">
                <a:extLst>
                  <a:ext uri="{FF2B5EF4-FFF2-40B4-BE49-F238E27FC236}">
                    <a16:creationId xmlns:a16="http://schemas.microsoft.com/office/drawing/2014/main" id="{1BED36B0-EF44-4131-B98E-75E6C72DDFA2}"/>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4" name="图片 13">
                <a:extLst>
                  <a:ext uri="{FF2B5EF4-FFF2-40B4-BE49-F238E27FC236}">
                    <a16:creationId xmlns:a16="http://schemas.microsoft.com/office/drawing/2014/main" id="{F641FCD4-0FA7-4296-AE9F-5589F4FF48FB}"/>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24" name="图片 23">
                <a:extLst>
                  <a:ext uri="{FF2B5EF4-FFF2-40B4-BE49-F238E27FC236}">
                    <a16:creationId xmlns:a16="http://schemas.microsoft.com/office/drawing/2014/main" id="{3EBAD6B0-D83B-4BCB-B075-4C5F8F63AFA8}"/>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22" name="图片 21">
            <a:extLst>
              <a:ext uri="{FF2B5EF4-FFF2-40B4-BE49-F238E27FC236}">
                <a16:creationId xmlns:a16="http://schemas.microsoft.com/office/drawing/2014/main" id="{41C90DF7-F4DA-4E91-9A1B-E97D725394E2}"/>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16" name="图片 15">
            <a:extLst>
              <a:ext uri="{FF2B5EF4-FFF2-40B4-BE49-F238E27FC236}">
                <a16:creationId xmlns:a16="http://schemas.microsoft.com/office/drawing/2014/main" id="{7C7D283F-86C7-4153-B833-BA62BE65A28E}"/>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9" name="TextBox 18"/>
          <p:cNvSpPr txBox="1"/>
          <p:nvPr/>
        </p:nvSpPr>
        <p:spPr>
          <a:xfrm>
            <a:off x="4210196" y="2626320"/>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Tạm biệt các em</a:t>
            </a:r>
          </a:p>
        </p:txBody>
      </p:sp>
    </p:spTree>
    <p:extLst>
      <p:ext uri="{BB962C8B-B14F-4D97-AF65-F5344CB8AC3E}">
        <p14:creationId xmlns:p14="http://schemas.microsoft.com/office/powerpoint/2010/main" val="3456680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anim calcmode="lin" valueType="num">
                                      <p:cBhvr>
                                        <p:cTn id="25" dur="2000" fill="hold"/>
                                        <p:tgtEl>
                                          <p:spTgt spid="19"/>
                                        </p:tgtEl>
                                        <p:attrNameLst>
                                          <p:attrName>ppt_w</p:attrName>
                                        </p:attrNameLst>
                                      </p:cBhvr>
                                      <p:tavLst>
                                        <p:tav tm="0" fmla="#ppt_w*sin(2.5*pi*$)">
                                          <p:val>
                                            <p:fltVal val="0"/>
                                          </p:val>
                                        </p:tav>
                                        <p:tav tm="100000">
                                          <p:val>
                                            <p:fltVal val="1"/>
                                          </p:val>
                                        </p:tav>
                                      </p:tavLst>
                                    </p:anim>
                                    <p:anim calcmode="lin" valueType="num">
                                      <p:cBhvr>
                                        <p:cTn id="2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4DC02-8F5A-4387-A402-81F0491560F5}"/>
              </a:ext>
            </a:extLst>
          </p:cNvPr>
          <p:cNvPicPr>
            <a:picLocks noChangeAspect="1"/>
          </p:cNvPicPr>
          <p:nvPr/>
        </p:nvPicPr>
        <p:blipFill rotWithShape="1">
          <a:blip r:embed="rId4"/>
          <a:srcRect l="1749" r="1749"/>
          <a:stretch/>
        </p:blipFill>
        <p:spPr>
          <a:xfrm>
            <a:off x="0" y="0"/>
            <a:ext cx="12192000" cy="6858000"/>
          </a:xfrm>
          <a:prstGeom prst="rect">
            <a:avLst/>
          </a:prstGeom>
        </p:spPr>
      </p:pic>
      <p:pic>
        <p:nvPicPr>
          <p:cNvPr id="5" name="Picture 4">
            <a:hlinkClick r:id="rId5" action="ppaction://hlinksldjump"/>
            <a:extLst>
              <a:ext uri="{FF2B5EF4-FFF2-40B4-BE49-F238E27FC236}">
                <a16:creationId xmlns:a16="http://schemas.microsoft.com/office/drawing/2014/main" id="{82302DE1-6E90-4ED0-8047-37E0967E1B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90523" y="3158151"/>
            <a:ext cx="504733" cy="1084862"/>
          </a:xfrm>
          <a:prstGeom prst="rect">
            <a:avLst/>
          </a:prstGeom>
        </p:spPr>
      </p:pic>
      <p:pic>
        <p:nvPicPr>
          <p:cNvPr id="6" name="Picture 5">
            <a:hlinkClick r:id="rId7" action="ppaction://hlinksldjump"/>
            <a:extLst>
              <a:ext uri="{FF2B5EF4-FFF2-40B4-BE49-F238E27FC236}">
                <a16:creationId xmlns:a16="http://schemas.microsoft.com/office/drawing/2014/main" id="{01EC0DFE-EB6B-48BB-8247-55343FD2350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954524">
            <a:off x="7818692" y="3965784"/>
            <a:ext cx="1193288" cy="572573"/>
          </a:xfrm>
          <a:prstGeom prst="rect">
            <a:avLst/>
          </a:prstGeom>
        </p:spPr>
      </p:pic>
      <p:grpSp>
        <p:nvGrpSpPr>
          <p:cNvPr id="9" name="Group 8">
            <a:extLst>
              <a:ext uri="{FF2B5EF4-FFF2-40B4-BE49-F238E27FC236}">
                <a16:creationId xmlns:a16="http://schemas.microsoft.com/office/drawing/2014/main" id="{BDA4F7C9-4890-4555-8F10-C88E52B40209}"/>
              </a:ext>
            </a:extLst>
          </p:cNvPr>
          <p:cNvGrpSpPr/>
          <p:nvPr/>
        </p:nvGrpSpPr>
        <p:grpSpPr>
          <a:xfrm>
            <a:off x="2381132" y="1790700"/>
            <a:ext cx="5067418" cy="4933950"/>
            <a:chOff x="2882608" y="1844528"/>
            <a:chExt cx="5918000" cy="6167179"/>
          </a:xfrm>
        </p:grpSpPr>
        <p:pic>
          <p:nvPicPr>
            <p:cNvPr id="10" name="Picture 7">
              <a:extLst>
                <a:ext uri="{FF2B5EF4-FFF2-40B4-BE49-F238E27FC236}">
                  <a16:creationId xmlns:a16="http://schemas.microsoft.com/office/drawing/2014/main" id="{8EBB2ECD-4322-429B-AD0B-BCABD68EA1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882608" y="1844528"/>
              <a:ext cx="3737940" cy="5750676"/>
            </a:xfrm>
            <a:prstGeom prst="rect">
              <a:avLst/>
            </a:prstGeom>
          </p:spPr>
        </p:pic>
        <p:pic>
          <p:nvPicPr>
            <p:cNvPr id="11" name="Picture 10">
              <a:extLst>
                <a:ext uri="{FF2B5EF4-FFF2-40B4-BE49-F238E27FC236}">
                  <a16:creationId xmlns:a16="http://schemas.microsoft.com/office/drawing/2014/main" id="{A1F8282A-592F-41C9-B6FA-952AEC753B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088832" y="5299931"/>
              <a:ext cx="2711776" cy="2711776"/>
            </a:xfrm>
            <a:prstGeom prst="rect">
              <a:avLst/>
            </a:prstGeom>
          </p:spPr>
        </p:pic>
      </p:grpSp>
      <p:pic>
        <p:nvPicPr>
          <p:cNvPr id="12" name="CẤM BUÔN BÁN, CẤM REUP" descr="Káº¿t quáº£ hÃ¬nh áº£nh cho win text gif">
            <a:extLst>
              <a:ext uri="{FF2B5EF4-FFF2-40B4-BE49-F238E27FC236}">
                <a16:creationId xmlns:a16="http://schemas.microsoft.com/office/drawing/2014/main" id="{BFF0C9C5-774F-4D4E-8387-5485867B0DA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474794" y="846718"/>
            <a:ext cx="5392566" cy="53925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13" action="ppaction://hlinksldjump"/>
          </p:cNvPr>
          <p:cNvSpPr/>
          <p:nvPr/>
        </p:nvSpPr>
        <p:spPr>
          <a:xfrm>
            <a:off x="11353800" y="6391434"/>
            <a:ext cx="838200" cy="466566"/>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lumMod val="75000"/>
                  </a:srgbClr>
                </a:solidFill>
                <a:effectLst/>
                <a:uLnTx/>
                <a:uFillTx/>
                <a:latin typeface="等线" panose="020F0502020204030204"/>
                <a:ea typeface="+mn-ea"/>
                <a:cs typeface="+mn-cs"/>
              </a:rPr>
              <a:t>Next</a:t>
            </a:r>
          </a:p>
        </p:txBody>
      </p:sp>
    </p:spTree>
    <p:extLst>
      <p:ext uri="{BB962C8B-B14F-4D97-AF65-F5344CB8AC3E}">
        <p14:creationId xmlns:p14="http://schemas.microsoft.com/office/powerpoint/2010/main" val="1263085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
                                      <p:cBhvr>
                                        <p:cTn id="6" dur="500" fill="hold"/>
                                        <p:tgtEl>
                                          <p:spTgt spid="9"/>
                                        </p:tgtEl>
                                        <p:attrNameLst>
                                          <p:attrName>r</p:attrName>
                                        </p:attrNameLst>
                                      </p:cBhvr>
                                    </p:animRot>
                                  </p:childTnLst>
                                </p:cTn>
                              </p:par>
                              <p:par>
                                <p:cTn id="7" presetID="8" presetClass="emph" presetSubtype="0" repeatCount="indefinite" autoRev="1" fill="hold" nodeType="withEffect">
                                  <p:stCondLst>
                                    <p:cond delay="0"/>
                                  </p:stCondLst>
                                  <p:childTnLst>
                                    <p:animRot by="6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60000">
                                      <p:cBhvr>
                                        <p:cTn id="10"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1.76942E-16 1.48148E-6 L 1.76942E-16 0.00023 C -0.00299 0.00208 -0.00573 0.00463 -0.00872 0.00671 C -0.01016 0.00787 -0.01172 0.00879 -0.01341 0.00949 C -0.0151 0.01065 -0.01706 0.01111 -0.01888 0.01227 C -0.02357 0.01574 -0.02799 0.02037 -0.03294 0.02338 C -0.03945 0.02754 -0.04427 0.02778 -0.05091 0.02893 C -0.05638 0.02847 -0.06185 0.0287 -0.06732 0.02754 C -0.06914 0.02731 -0.07083 0.02569 -0.07279 0.02477 C -0.07409 0.0243 -0.07539 0.02384 -0.07669 0.02338 C -0.08828 0.02754 -0.08099 0.02384 -0.09232 0.0331 C -0.09401 0.03472 -0.09609 0.03542 -0.09779 0.03727 C -0.11198 0.05324 -0.09753 0.04074 -0.11185 0.05949 C -0.11289 0.06088 -0.11406 0.06204 -0.11497 0.06366 C -0.11562 0.06504 -0.11602 0.06667 -0.11654 0.06782 C -0.11732 0.06991 -0.1181 0.07153 -0.11888 0.07338 C -0.1194 0.07477 -0.11979 0.07639 -0.12044 0.07754 C -0.12109 0.07893 -0.12201 0.0794 -0.12279 0.08032 C -0.12305 0.08171 -0.12305 0.08356 -0.12357 0.08449 C -0.12409 0.08588 -0.12513 0.08634 -0.12591 0.08727 C -0.12669 0.08866 -0.12734 0.09028 -0.12826 0.09143 C -0.12917 0.09305 -0.13034 0.09421 -0.13138 0.0956 C -0.13294 0.09838 -0.13437 0.10162 -0.13607 0.10393 C -0.13724 0.10579 -0.1388 0.10648 -0.13997 0.1081 C -0.14271 0.1125 -0.14518 0.11736 -0.14779 0.12199 C -0.15612 0.13704 -0.14271 0.1125 -0.15247 0.1331 C -0.15404 0.1368 -0.15794 0.14282 -0.15794 0.14305 C -0.1582 0.14514 -0.1582 0.14768 -0.15872 0.14977 C -0.15951 0.1537 -0.16185 0.16088 -0.16185 0.16111 C -0.16159 0.17384 -0.16055 0.1868 -0.16107 0.19977 C -0.16107 0.20208 -0.16211 0.20486 -0.16341 0.20532 C -0.16432 0.20579 -0.16536 0.20278 -0.16497 0.20116 C -0.16445 0.19954 -0.16289 0.20023 -0.16185 0.19977 " pathEditMode="relative" rAng="0" ptsTypes="AAAAAAAAAAAAAAAAAAAAAAAAAAAAAAAAA">
                                      <p:cBhvr>
                                        <p:cTn id="22" dur="2000" fill="hold"/>
                                        <p:tgtEl>
                                          <p:spTgt spid="6"/>
                                        </p:tgtEl>
                                        <p:attrNameLst>
                                          <p:attrName>ppt_x</p:attrName>
                                          <p:attrName>ppt_y</p:attrName>
                                        </p:attrNameLst>
                                      </p:cBhvr>
                                      <p:rCtr x="-8255" y="10255"/>
                                    </p:animMotion>
                                  </p:childTnLst>
                                  <p:subTnLst>
                                    <p:audio>
                                      <p:cMediaNode>
                                        <p:cTn display="0" masterRel="sameClick">
                                          <p:stCondLst>
                                            <p:cond evt="begin" delay="0">
                                              <p:tn val="21"/>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afterEffect">
                                  <p:stCondLst>
                                    <p:cond delay="0"/>
                                  </p:stCondLst>
                                  <p:childTnLst>
                                    <p:animRot by="120000">
                                      <p:cBhvr>
                                        <p:cTn id="27" dur="100" fill="hold">
                                          <p:stCondLst>
                                            <p:cond delay="0"/>
                                          </p:stCondLst>
                                        </p:cTn>
                                        <p:tgtEl>
                                          <p:spTgt spid="5"/>
                                        </p:tgtEl>
                                        <p:attrNameLst>
                                          <p:attrName>r</p:attrName>
                                        </p:attrNameLst>
                                      </p:cBhvr>
                                    </p:animRot>
                                    <p:animRot by="-240000">
                                      <p:cBhvr>
                                        <p:cTn id="28" dur="200" fill="hold">
                                          <p:stCondLst>
                                            <p:cond delay="200"/>
                                          </p:stCondLst>
                                        </p:cTn>
                                        <p:tgtEl>
                                          <p:spTgt spid="5"/>
                                        </p:tgtEl>
                                        <p:attrNameLst>
                                          <p:attrName>r</p:attrName>
                                        </p:attrNameLst>
                                      </p:cBhvr>
                                    </p:animRot>
                                    <p:animRot by="240000">
                                      <p:cBhvr>
                                        <p:cTn id="29" dur="200" fill="hold">
                                          <p:stCondLst>
                                            <p:cond delay="400"/>
                                          </p:stCondLst>
                                        </p:cTn>
                                        <p:tgtEl>
                                          <p:spTgt spid="5"/>
                                        </p:tgtEl>
                                        <p:attrNameLst>
                                          <p:attrName>r</p:attrName>
                                        </p:attrNameLst>
                                      </p:cBhvr>
                                    </p:animRot>
                                    <p:animRot by="-240000">
                                      <p:cBhvr>
                                        <p:cTn id="30" dur="200" fill="hold">
                                          <p:stCondLst>
                                            <p:cond delay="600"/>
                                          </p:stCondLst>
                                        </p:cTn>
                                        <p:tgtEl>
                                          <p:spTgt spid="5"/>
                                        </p:tgtEl>
                                        <p:attrNameLst>
                                          <p:attrName>r</p:attrName>
                                        </p:attrNameLst>
                                      </p:cBhvr>
                                    </p:animRot>
                                    <p:animRot by="120000">
                                      <p:cBhvr>
                                        <p:cTn id="31" dur="200" fill="hold">
                                          <p:stCondLst>
                                            <p:cond delay="800"/>
                                          </p:stCondLst>
                                        </p:cTn>
                                        <p:tgtEl>
                                          <p:spTgt spid="5"/>
                                        </p:tgtEl>
                                        <p:attrNameLst>
                                          <p:attrName>r</p:attrName>
                                        </p:attrNameLst>
                                      </p:cBhvr>
                                    </p:animRot>
                                  </p:childTnLst>
                                </p:cTn>
                              </p:par>
                            </p:childTnLst>
                          </p:cTn>
                        </p:par>
                        <p:par>
                          <p:cTn id="32" fill="hold">
                            <p:stCondLst>
                              <p:cond delay="1000"/>
                            </p:stCondLst>
                            <p:childTnLst>
                              <p:par>
                                <p:cTn id="33" presetID="0" presetClass="path" presetSubtype="0" accel="50000" decel="50000" fill="hold" nodeType="afterEffect">
                                  <p:stCondLst>
                                    <p:cond delay="0"/>
                                  </p:stCondLst>
                                  <p:childTnLst>
                                    <p:animMotion origin="layout" path="M -0.02252 0.03403 L -0.02252 0.03403 C -0.06315 0.07153 -0.02942 0.04213 -0.0483 0.05625 C -0.05442 0.06065 -0.06627 0.07014 -0.06627 0.07014 C -0.07148 0.06922 -0.07682 0.06875 -0.0819 0.06736 C -0.08958 0.06528 -0.08411 0.06528 -0.08893 0.06181 C -0.08997 0.06088 -0.09101 0.06088 -0.09205 0.06042 C -0.09544 0.06088 -0.09895 0.06111 -0.10221 0.06181 C -0.1039 0.06204 -0.10533 0.06273 -0.1069 0.0632 C -0.1108 0.06366 -0.11471 0.06412 -0.11861 0.06459 C -0.12044 0.06551 -0.12226 0.06667 -0.12408 0.06736 C -0.12773 0.06852 -0.13502 0.07014 -0.13502 0.07014 C -0.13658 0.07107 -0.13815 0.07199 -0.13971 0.07292 C -0.14205 0.07385 -0.14453 0.07431 -0.14674 0.0757 C -0.14765 0.07616 -0.14843 0.07732 -0.14908 0.07848 C -0.15052 0.0801 -0.15169 0.08218 -0.15299 0.08403 C -0.15507 0.08635 -0.15924 0.09098 -0.15924 0.09098 C -0.15976 0.09236 -0.16015 0.09375 -0.1608 0.09514 C -0.16184 0.09676 -0.16315 0.09746 -0.16393 0.09931 C -0.16562 0.10301 -0.16588 0.10857 -0.16783 0.11181 C -0.16966 0.11412 -0.17617 0.11806 -0.17955 0.12014 C -0.18111 0.12246 -0.18268 0.12477 -0.18424 0.12709 C -0.18502 0.12801 -0.18593 0.12848 -0.18658 0.12986 C -0.18763 0.13148 -0.18828 0.13334 -0.18893 0.13542 C -0.18997 0.13773 -0.19244 0.14468 -0.19283 0.14653 C -0.19388 0.15 -0.1944 0.15394 -0.19518 0.15764 C -0.1957 0.15949 -0.19635 0.16111 -0.19674 0.1632 C -0.20078 0.17894 -0.19609 0.16181 -0.19986 0.1757 C -0.1996 0.17894 -0.19947 0.18218 -0.19908 0.18542 C -0.19895 0.18681 -0.19856 0.18797 -0.1983 0.18959 C -0.19752 0.19561 -0.19765 0.19885 -0.19596 0.20486 C -0.19544 0.20672 -0.19505 0.20857 -0.1944 0.21042 C -0.19401 0.21181 -0.19283 0.21459 -0.19283 0.21459 " pathEditMode="relative" ptsTypes="AAAAAAAAAAAAAAAAAAAAAAAAAAAAAAAAA">
                                      <p:cBhvr>
                                        <p:cTn id="34" dur="2000" fill="hold"/>
                                        <p:tgtEl>
                                          <p:spTgt spid="5"/>
                                        </p:tgtEl>
                                        <p:attrNameLst>
                                          <p:attrName>ppt_x</p:attrName>
                                          <p:attrName>ppt_y</p:attrName>
                                        </p:attrNameLst>
                                      </p:cBhvr>
                                    </p:animMotion>
                                  </p:childTnLst>
                                  <p:subTnLst>
                                    <p:audio>
                                      <p:cMediaNode>
                                        <p:cTn display="0" masterRel="sameClick">
                                          <p:stCondLst>
                                            <p:cond evt="begin" delay="0">
                                              <p:tn val="33"/>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Viết</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số thích hợp vào chỗ trống: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a:solidFill>
                  <a:prstClr val="black"/>
                </a:solidFill>
                <a:latin typeface="Times New Roman" panose="02020603050405020304" pitchFamily="18" charset="0"/>
                <a:cs typeface="Times New Roman" panose="02020603050405020304" pitchFamily="18" charset="0"/>
              </a:rPr>
              <a:t>2m34cm =  … cm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lời: </a:t>
            </a:r>
            <a:r>
              <a:rPr lang="en-US" sz="2400" b="1">
                <a:solidFill>
                  <a:prstClr val="black"/>
                </a:solidFill>
                <a:latin typeface="Times New Roman" panose="02020603050405020304" pitchFamily="18" charset="0"/>
                <a:cs typeface="Times New Roman" panose="02020603050405020304" pitchFamily="18" charset="0"/>
              </a:rPr>
              <a:t>2m34cm =  </a:t>
            </a:r>
            <a:r>
              <a:rPr lang="en-US" sz="2400" b="1">
                <a:solidFill>
                  <a:srgbClr val="C00000"/>
                </a:solidFill>
                <a:latin typeface="Times New Roman" panose="02020603050405020304" pitchFamily="18" charset="0"/>
                <a:cs typeface="Times New Roman" panose="02020603050405020304" pitchFamily="18" charset="0"/>
              </a:rPr>
              <a:t>234 </a:t>
            </a:r>
            <a:r>
              <a:rPr lang="en-US" sz="2400" b="1">
                <a:solidFill>
                  <a:prstClr val="black"/>
                </a:solidFill>
                <a:latin typeface="Times New Roman" panose="02020603050405020304" pitchFamily="18" charset="0"/>
                <a:cs typeface="Times New Roman" panose="02020603050405020304" pitchFamily="18" charset="0"/>
              </a:rPr>
              <a:t>cm</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2924B275-A0E4-49C0-9D61-0298C0E8D41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33604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nêu bảng đơn vị đo khối lượng?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tấn  tạ  yến  kg  hg  dag  g</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C9586FF7-0B46-4513-80B2-890093A21BD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176293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5" y="-22177"/>
            <a:ext cx="12188465" cy="6855206"/>
          </a:xfrm>
          <a:prstGeom prst="rect">
            <a:avLst/>
          </a:prstGeom>
        </p:spPr>
      </p:pic>
      <p:grpSp>
        <p:nvGrpSpPr>
          <p:cNvPr id="5"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6"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7"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8"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9"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0"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1"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12"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13"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4488288" y="601014"/>
            <a:ext cx="1016000" cy="939801"/>
          </a:xfrm>
          <a:prstGeom prst="rect">
            <a:avLst/>
          </a:prstGeom>
        </p:spPr>
      </p:pic>
      <p:pic>
        <p:nvPicPr>
          <p:cNvPr id="14"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5"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6" name="TextBox 15"/>
          <p:cNvSpPr txBox="1"/>
          <p:nvPr/>
        </p:nvSpPr>
        <p:spPr>
          <a:xfrm>
            <a:off x="1251284" y="2651793"/>
            <a:ext cx="11598441" cy="954107"/>
          </a:xfrm>
          <a:prstGeom prst="rect">
            <a:avLst/>
          </a:prstGeom>
          <a:noFill/>
        </p:spPr>
        <p:txBody>
          <a:bodyPr wrap="square" rtlCol="0">
            <a:spAutoFit/>
          </a:bodyPr>
          <a:lstStyle/>
          <a:p>
            <a:r>
              <a:rPr lang="en-US" sz="5600" dirty="0" err="1">
                <a:solidFill>
                  <a:srgbClr val="002060"/>
                </a:solidFill>
                <a:latin typeface="UTM American Sans" panose="02040603050506020204" pitchFamily="18" charset="0"/>
              </a:rPr>
              <a:t>Ôn</a:t>
            </a:r>
            <a:r>
              <a:rPr lang="en-US" sz="5600" dirty="0">
                <a:solidFill>
                  <a:srgbClr val="002060"/>
                </a:solidFill>
                <a:latin typeface="UTM American Sans" panose="02040603050506020204" pitchFamily="18" charset="0"/>
              </a:rPr>
              <a:t> </a:t>
            </a:r>
            <a:r>
              <a:rPr lang="en-US" sz="5600" dirty="0" err="1">
                <a:solidFill>
                  <a:srgbClr val="002060"/>
                </a:solidFill>
                <a:latin typeface="UTM American Sans" panose="02040603050506020204" pitchFamily="18" charset="0"/>
              </a:rPr>
              <a:t>tập</a:t>
            </a:r>
            <a:r>
              <a:rPr lang="en-US" sz="5600" dirty="0">
                <a:solidFill>
                  <a:srgbClr val="002060"/>
                </a:solidFill>
                <a:latin typeface="UTM American Sans" panose="02040603050506020204" pitchFamily="18" charset="0"/>
              </a:rPr>
              <a:t>: </a:t>
            </a:r>
            <a:r>
              <a:rPr lang="en-US" sz="5600" dirty="0" err="1">
                <a:solidFill>
                  <a:srgbClr val="002060"/>
                </a:solidFill>
                <a:latin typeface="UTM American Sans" panose="02040603050506020204" pitchFamily="18" charset="0"/>
              </a:rPr>
              <a:t>Bảng</a:t>
            </a:r>
            <a:r>
              <a:rPr lang="en-US" sz="5600" dirty="0">
                <a:solidFill>
                  <a:srgbClr val="002060"/>
                </a:solidFill>
                <a:latin typeface="UTM American Sans" panose="02040603050506020204" pitchFamily="18" charset="0"/>
              </a:rPr>
              <a:t> </a:t>
            </a:r>
            <a:r>
              <a:rPr lang="en-US" sz="5600" dirty="0" err="1">
                <a:solidFill>
                  <a:srgbClr val="002060"/>
                </a:solidFill>
                <a:latin typeface="UTM American Sans" panose="02040603050506020204" pitchFamily="18" charset="0"/>
              </a:rPr>
              <a:t>đơn</a:t>
            </a:r>
            <a:r>
              <a:rPr lang="en-US" sz="5600" dirty="0">
                <a:solidFill>
                  <a:srgbClr val="002060"/>
                </a:solidFill>
                <a:latin typeface="UTM American Sans" panose="02040603050506020204" pitchFamily="18" charset="0"/>
              </a:rPr>
              <a:t> </a:t>
            </a:r>
            <a:r>
              <a:rPr lang="en-US" sz="5600" dirty="0" err="1">
                <a:solidFill>
                  <a:srgbClr val="002060"/>
                </a:solidFill>
                <a:latin typeface="UTM American Sans" panose="02040603050506020204" pitchFamily="18" charset="0"/>
              </a:rPr>
              <a:t>vị</a:t>
            </a:r>
            <a:r>
              <a:rPr lang="en-US" sz="5600" dirty="0">
                <a:solidFill>
                  <a:srgbClr val="002060"/>
                </a:solidFill>
                <a:latin typeface="UTM American Sans" panose="02040603050506020204" pitchFamily="18" charset="0"/>
              </a:rPr>
              <a:t> </a:t>
            </a:r>
            <a:r>
              <a:rPr lang="en-US" sz="5600" dirty="0" err="1">
                <a:solidFill>
                  <a:srgbClr val="002060"/>
                </a:solidFill>
                <a:latin typeface="UTM American Sans" panose="02040603050506020204" pitchFamily="18" charset="0"/>
              </a:rPr>
              <a:t>đo</a:t>
            </a:r>
            <a:r>
              <a:rPr lang="en-US" sz="5600" dirty="0">
                <a:solidFill>
                  <a:srgbClr val="002060"/>
                </a:solidFill>
                <a:latin typeface="UTM American Sans" panose="02040603050506020204" pitchFamily="18" charset="0"/>
              </a:rPr>
              <a:t> </a:t>
            </a:r>
            <a:r>
              <a:rPr lang="en-US" sz="5600" dirty="0" err="1">
                <a:solidFill>
                  <a:srgbClr val="002060"/>
                </a:solidFill>
                <a:latin typeface="UTM American Sans" panose="02040603050506020204" pitchFamily="18" charset="0"/>
              </a:rPr>
              <a:t>khối</a:t>
            </a:r>
            <a:r>
              <a:rPr lang="en-US" sz="5600" dirty="0">
                <a:solidFill>
                  <a:srgbClr val="002060"/>
                </a:solidFill>
                <a:latin typeface="UTM American Sans" panose="02040603050506020204" pitchFamily="18" charset="0"/>
              </a:rPr>
              <a:t> </a:t>
            </a:r>
            <a:r>
              <a:rPr lang="en-US" sz="5600" dirty="0" err="1">
                <a:solidFill>
                  <a:srgbClr val="002060"/>
                </a:solidFill>
                <a:latin typeface="UTM American Sans" panose="02040603050506020204" pitchFamily="18" charset="0"/>
              </a:rPr>
              <a:t>lượng</a:t>
            </a:r>
            <a:endParaRPr lang="en-US" sz="5600" dirty="0">
              <a:solidFill>
                <a:srgbClr val="002060"/>
              </a:solidFill>
              <a:latin typeface="UTM American Sans" panose="02040603050506020204" pitchFamily="18" charset="0"/>
            </a:endParaRPr>
          </a:p>
        </p:txBody>
      </p:sp>
      <p:sp>
        <p:nvSpPr>
          <p:cNvPr id="17" name="TextBox 16"/>
          <p:cNvSpPr txBox="1"/>
          <p:nvPr/>
        </p:nvSpPr>
        <p:spPr>
          <a:xfrm>
            <a:off x="5830954" y="1968139"/>
            <a:ext cx="1664052" cy="769441"/>
          </a:xfrm>
          <a:prstGeom prst="rect">
            <a:avLst/>
          </a:prstGeom>
          <a:noFill/>
        </p:spPr>
        <p:txBody>
          <a:bodyPr wrap="square" rtlCol="0">
            <a:spAutoFit/>
          </a:bodyPr>
          <a:lstStyle/>
          <a:p>
            <a:r>
              <a:rPr lang="en-US" sz="4400">
                <a:solidFill>
                  <a:srgbClr val="C7497F"/>
                </a:solidFill>
                <a:latin typeface="UTM Bell" panose="02040603050506020204" pitchFamily="18" charset="0"/>
              </a:rPr>
              <a:t>Toán</a:t>
            </a:r>
          </a:p>
        </p:txBody>
      </p:sp>
    </p:spTree>
    <p:extLst>
      <p:ext uri="{BB962C8B-B14F-4D97-AF65-F5344CB8AC3E}">
        <p14:creationId xmlns:p14="http://schemas.microsoft.com/office/powerpoint/2010/main" val="116065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4000"/>
                            </p:stCondLst>
                            <p:childTnLst>
                              <p:par>
                                <p:cTn id="21" presetID="1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750" fill="hold"/>
                                        <p:tgtEl>
                                          <p:spTgt spid="17"/>
                                        </p:tgtEl>
                                        <p:attrNameLst>
                                          <p:attrName>ppt_w</p:attrName>
                                        </p:attrNameLst>
                                      </p:cBhvr>
                                      <p:tavLst>
                                        <p:tav tm="0">
                                          <p:val>
                                            <p:fltVal val="0"/>
                                          </p:val>
                                        </p:tav>
                                        <p:tav tm="100000">
                                          <p:val>
                                            <p:strVal val="#ppt_w"/>
                                          </p:val>
                                        </p:tav>
                                      </p:tavLst>
                                    </p:anim>
                                    <p:anim calcmode="lin" valueType="num">
                                      <p:cBhvr>
                                        <p:cTn id="24" dur="1750" fill="hold"/>
                                        <p:tgtEl>
                                          <p:spTgt spid="17"/>
                                        </p:tgtEl>
                                        <p:attrNameLst>
                                          <p:attrName>ppt_h</p:attrName>
                                        </p:attrNameLst>
                                      </p:cBhvr>
                                      <p:tavLst>
                                        <p:tav tm="0">
                                          <p:val>
                                            <p:fltVal val="0"/>
                                          </p:val>
                                        </p:tav>
                                        <p:tav tm="100000">
                                          <p:val>
                                            <p:strVal val="#ppt_h"/>
                                          </p:val>
                                        </p:tav>
                                      </p:tavLst>
                                    </p:anim>
                                    <p:anim calcmode="lin" valueType="num">
                                      <p:cBhvr>
                                        <p:cTn id="25" dur="1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75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7"/>
          <a:stretch>
            <a:fillRect/>
          </a:stretch>
        </p:blipFill>
        <p:spPr>
          <a:xfrm>
            <a:off x="3534" y="2241"/>
            <a:ext cx="12188465" cy="6855206"/>
          </a:xfrm>
          <a:prstGeom prst="rect">
            <a:avLst/>
          </a:prstGeom>
        </p:spPr>
      </p:pic>
      <p:grpSp>
        <p:nvGrpSpPr>
          <p:cNvPr id="5" name="组合 4">
            <a:extLst>
              <a:ext uri="{FF2B5EF4-FFF2-40B4-BE49-F238E27FC236}">
                <a16:creationId xmlns:a16="http://schemas.microsoft.com/office/drawing/2014/main" id="{2DDF8905-00D5-4B4C-84DC-EAE5FC8CD708}"/>
              </a:ext>
            </a:extLst>
          </p:cNvPr>
          <p:cNvGrpSpPr/>
          <p:nvPr/>
        </p:nvGrpSpPr>
        <p:grpSpPr>
          <a:xfrm>
            <a:off x="4638234" y="1405795"/>
            <a:ext cx="6285093" cy="1590850"/>
            <a:chOff x="8105234" y="2875628"/>
            <a:chExt cx="2880119" cy="733857"/>
          </a:xfrm>
        </p:grpSpPr>
        <p:sp>
          <p:nvSpPr>
            <p:cNvPr id="28" name="任意多边形 95">
              <a:extLst>
                <a:ext uri="{FF2B5EF4-FFF2-40B4-BE49-F238E27FC236}">
                  <a16:creationId xmlns:a16="http://schemas.microsoft.com/office/drawing/2014/main" id="{8044AEEB-A656-40D6-ACFF-3BC692E7ACD1}"/>
                </a:ext>
              </a:extLst>
            </p:cNvPr>
            <p:cNvSpPr/>
            <p:nvPr>
              <p:custDataLst>
                <p:tags r:id="rId4"/>
              </p:custDataLst>
            </p:nvPr>
          </p:nvSpPr>
          <p:spPr>
            <a:xfrm>
              <a:off x="8269020" y="2990493"/>
              <a:ext cx="2716333" cy="544542"/>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rgbClr val="EECE5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anchor="ctr">
              <a:normAutofit/>
            </a:bodyPr>
            <a:lstStyle/>
            <a:p>
              <a:pPr algn="ctr">
                <a:defRPr/>
              </a:pPr>
              <a:endParaRPr lang="zh-CN" altLang="en-US" sz="1600" dirty="0">
                <a:solidFill>
                  <a:srgbClr val="434343"/>
                </a:solidFill>
                <a:latin typeface="微软雅黑" panose="020B0503020204020204" pitchFamily="34" charset="-122"/>
                <a:ea typeface="微软雅黑" panose="020B0503020204020204" pitchFamily="34" charset="-122"/>
              </a:endParaRPr>
            </a:p>
          </p:txBody>
        </p:sp>
        <p:sp>
          <p:nvSpPr>
            <p:cNvPr id="29" name="椭圆 28">
              <a:extLst>
                <a:ext uri="{FF2B5EF4-FFF2-40B4-BE49-F238E27FC236}">
                  <a16:creationId xmlns:a16="http://schemas.microsoft.com/office/drawing/2014/main" id="{6F5A7280-73BD-47DE-AA03-E1C4985D7E3E}"/>
                </a:ext>
              </a:extLst>
            </p:cNvPr>
            <p:cNvSpPr/>
            <p:nvPr>
              <p:custDataLst>
                <p:tags r:id="rId5"/>
              </p:custDataLst>
            </p:nvPr>
          </p:nvSpPr>
          <p:spPr>
            <a:xfrm>
              <a:off x="8105234" y="2875628"/>
              <a:ext cx="733856" cy="733857"/>
            </a:xfrm>
            <a:prstGeom prst="ellipse">
              <a:avLst/>
            </a:prstGeom>
            <a:solidFill>
              <a:srgbClr val="EECE55"/>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400">
                  <a:solidFill>
                    <a:srgbClr val="FFFFFF"/>
                  </a:solidFill>
                  <a:latin typeface="微软雅黑" panose="020B0503020204020204" pitchFamily="34" charset="-122"/>
                </a:rPr>
                <a:t>1</a:t>
              </a:r>
              <a:endParaRPr lang="zh-CN" altLang="en-US" sz="2400">
                <a:solidFill>
                  <a:srgbClr val="FFFFFF"/>
                </a:solidFill>
                <a:latin typeface="微软雅黑" panose="020B0503020204020204" pitchFamily="34" charset="-122"/>
              </a:endParaRPr>
            </a:p>
          </p:txBody>
        </p:sp>
      </p:grpSp>
      <p:grpSp>
        <p:nvGrpSpPr>
          <p:cNvPr id="7" name="组合 6">
            <a:extLst>
              <a:ext uri="{FF2B5EF4-FFF2-40B4-BE49-F238E27FC236}">
                <a16:creationId xmlns:a16="http://schemas.microsoft.com/office/drawing/2014/main" id="{7389C608-88C3-4A75-8218-4392FD6E9AB1}"/>
              </a:ext>
            </a:extLst>
          </p:cNvPr>
          <p:cNvGrpSpPr/>
          <p:nvPr/>
        </p:nvGrpSpPr>
        <p:grpSpPr>
          <a:xfrm>
            <a:off x="4589233" y="3158670"/>
            <a:ext cx="6627407" cy="1697630"/>
            <a:chOff x="8105234" y="4011511"/>
            <a:chExt cx="2880119" cy="735983"/>
          </a:xfrm>
        </p:grpSpPr>
        <p:sp>
          <p:nvSpPr>
            <p:cNvPr id="30" name="任意多边形 96">
              <a:extLst>
                <a:ext uri="{FF2B5EF4-FFF2-40B4-BE49-F238E27FC236}">
                  <a16:creationId xmlns:a16="http://schemas.microsoft.com/office/drawing/2014/main" id="{FD5B60CC-2523-4209-BE7C-2B7153566A71}"/>
                </a:ext>
              </a:extLst>
            </p:cNvPr>
            <p:cNvSpPr/>
            <p:nvPr>
              <p:custDataLst>
                <p:tags r:id="rId2"/>
              </p:custDataLst>
            </p:nvPr>
          </p:nvSpPr>
          <p:spPr>
            <a:xfrm>
              <a:off x="8269020" y="4128502"/>
              <a:ext cx="2716333" cy="544542"/>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rgbClr val="794E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anchor="ctr">
              <a:normAutofit/>
            </a:bodyPr>
            <a:lstStyle/>
            <a:p>
              <a:pPr algn="ctr">
                <a:defRPr/>
              </a:pPr>
              <a:endParaRPr lang="zh-CN" altLang="en-US" sz="1600" dirty="0">
                <a:solidFill>
                  <a:srgbClr val="434343"/>
                </a:solidFill>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id="{F0029716-69D6-4AEB-8A9F-78FFB0F4DCFA}"/>
                </a:ext>
              </a:extLst>
            </p:cNvPr>
            <p:cNvSpPr/>
            <p:nvPr>
              <p:custDataLst>
                <p:tags r:id="rId3"/>
              </p:custDataLst>
            </p:nvPr>
          </p:nvSpPr>
          <p:spPr>
            <a:xfrm>
              <a:off x="8105234" y="4011511"/>
              <a:ext cx="733856" cy="735983"/>
            </a:xfrm>
            <a:prstGeom prst="ellipse">
              <a:avLst/>
            </a:prstGeom>
            <a:solidFill>
              <a:srgbClr val="794E2D"/>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400">
                  <a:solidFill>
                    <a:srgbClr val="FFFFFF"/>
                  </a:solidFill>
                  <a:latin typeface="微软雅黑" panose="020B0503020204020204" pitchFamily="34" charset="-122"/>
                </a:rPr>
                <a:t>2</a:t>
              </a:r>
              <a:endParaRPr lang="zh-CN" altLang="en-US" sz="2400">
                <a:solidFill>
                  <a:srgbClr val="FFFFFF"/>
                </a:solidFill>
                <a:latin typeface="微软雅黑" panose="020B0503020204020204" pitchFamily="34" charset="-122"/>
              </a:endParaRPr>
            </a:p>
          </p:txBody>
        </p:sp>
      </p:grpSp>
      <p:grpSp>
        <p:nvGrpSpPr>
          <p:cNvPr id="34" name="组合 33">
            <a:extLst>
              <a:ext uri="{FF2B5EF4-FFF2-40B4-BE49-F238E27FC236}">
                <a16:creationId xmlns:a16="http://schemas.microsoft.com/office/drawing/2014/main" id="{14940BD1-F2AD-4A6C-B26A-23D90E9C0FBB}"/>
              </a:ext>
            </a:extLst>
          </p:cNvPr>
          <p:cNvGrpSpPr/>
          <p:nvPr/>
        </p:nvGrpSpPr>
        <p:grpSpPr>
          <a:xfrm>
            <a:off x="-1180321" y="403"/>
            <a:ext cx="14198505" cy="7394476"/>
            <a:chOff x="0" y="0"/>
            <a:chExt cx="12192000" cy="6879773"/>
          </a:xfrm>
        </p:grpSpPr>
        <p:pic>
          <p:nvPicPr>
            <p:cNvPr id="35" name="图片 34">
              <a:extLst>
                <a:ext uri="{FF2B5EF4-FFF2-40B4-BE49-F238E27FC236}">
                  <a16:creationId xmlns:a16="http://schemas.microsoft.com/office/drawing/2014/main" id="{95651F99-1E06-45F4-B1D5-1A8665904AD2}"/>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6" name="组合 35">
              <a:extLst>
                <a:ext uri="{FF2B5EF4-FFF2-40B4-BE49-F238E27FC236}">
                  <a16:creationId xmlns:a16="http://schemas.microsoft.com/office/drawing/2014/main" id="{F2184BC5-22F0-40FF-9B8A-8D8BBB61EF73}"/>
                </a:ext>
              </a:extLst>
            </p:cNvPr>
            <p:cNvGrpSpPr/>
            <p:nvPr/>
          </p:nvGrpSpPr>
          <p:grpSpPr>
            <a:xfrm>
              <a:off x="0" y="3949700"/>
              <a:ext cx="12192000" cy="2930073"/>
              <a:chOff x="0" y="3949700"/>
              <a:chExt cx="12192000" cy="2930073"/>
            </a:xfrm>
          </p:grpSpPr>
          <p:pic>
            <p:nvPicPr>
              <p:cNvPr id="37" name="图片 36">
                <a:extLst>
                  <a:ext uri="{FF2B5EF4-FFF2-40B4-BE49-F238E27FC236}">
                    <a16:creationId xmlns:a16="http://schemas.microsoft.com/office/drawing/2014/main" id="{057888BA-3BF8-4099-AACD-366AEDD8CD46}"/>
                  </a:ext>
                </a:extLst>
              </p:cNvPr>
              <p:cNvPicPr>
                <a:picLocks noChangeAspect="1"/>
              </p:cNvPicPr>
              <p:nvPr/>
            </p:nvPicPr>
            <p:blipFill rotWithShape="1">
              <a:blip r:embed="rId9">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8" name="图片 37">
                <a:extLst>
                  <a:ext uri="{FF2B5EF4-FFF2-40B4-BE49-F238E27FC236}">
                    <a16:creationId xmlns:a16="http://schemas.microsoft.com/office/drawing/2014/main" id="{4A642DBA-DF32-4D37-A577-8B09B566D1B5}"/>
                  </a:ext>
                </a:extLst>
              </p:cNvPr>
              <p:cNvPicPr>
                <a:picLocks noChangeAspect="1"/>
              </p:cNvPicPr>
              <p:nvPr/>
            </p:nvPicPr>
            <p:blipFill rotWithShape="1">
              <a:blip r:embed="rId10">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9" name="图片 38">
                <a:extLst>
                  <a:ext uri="{FF2B5EF4-FFF2-40B4-BE49-F238E27FC236}">
                    <a16:creationId xmlns:a16="http://schemas.microsoft.com/office/drawing/2014/main" id="{8CCFB392-79BF-488D-94A5-4FFBECB90236}"/>
                  </a:ext>
                </a:extLst>
              </p:cNvPr>
              <p:cNvPicPr>
                <a:picLocks noChangeAspect="1"/>
              </p:cNvPicPr>
              <p:nvPr/>
            </p:nvPicPr>
            <p:blipFill rotWithShape="1">
              <a:blip r:embed="rId11">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40" name="图片 39">
                <a:extLst>
                  <a:ext uri="{FF2B5EF4-FFF2-40B4-BE49-F238E27FC236}">
                    <a16:creationId xmlns:a16="http://schemas.microsoft.com/office/drawing/2014/main" id="{D1C24404-7A81-4AF2-8377-17344A3A7D69}"/>
                  </a:ext>
                </a:extLst>
              </p:cNvPr>
              <p:cNvPicPr>
                <a:picLocks noChangeAspect="1"/>
              </p:cNvPicPr>
              <p:nvPr/>
            </p:nvPicPr>
            <p:blipFill rotWithShape="1">
              <a:blip r:embed="rId12">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41" name="图片 40">
                <a:extLst>
                  <a:ext uri="{FF2B5EF4-FFF2-40B4-BE49-F238E27FC236}">
                    <a16:creationId xmlns:a16="http://schemas.microsoft.com/office/drawing/2014/main" id="{5A55EAD7-3620-4CE1-9D15-0625476142E1}"/>
                  </a:ext>
                </a:extLst>
              </p:cNvPr>
              <p:cNvPicPr>
                <a:picLocks noChangeAspect="1"/>
              </p:cNvPicPr>
              <p:nvPr/>
            </p:nvPicPr>
            <p:blipFill rotWithShape="1">
              <a:blip r:embed="rId1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42" name="图片 41">
            <a:extLst>
              <a:ext uri="{FF2B5EF4-FFF2-40B4-BE49-F238E27FC236}">
                <a16:creationId xmlns:a16="http://schemas.microsoft.com/office/drawing/2014/main" id="{FCEE7540-BE70-40FF-9D38-AD91F54ECA17}"/>
              </a:ext>
            </a:extLst>
          </p:cNvPr>
          <p:cNvPicPr>
            <a:picLocks noChangeAspect="1"/>
          </p:cNvPicPr>
          <p:nvPr/>
        </p:nvPicPr>
        <p:blipFill rotWithShape="1">
          <a:blip r:embed="rId14">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43" name="图片 42">
            <a:extLst>
              <a:ext uri="{FF2B5EF4-FFF2-40B4-BE49-F238E27FC236}">
                <a16:creationId xmlns:a16="http://schemas.microsoft.com/office/drawing/2014/main" id="{37952876-86BA-49CD-9205-0656DDCA7B50}"/>
              </a:ext>
            </a:extLst>
          </p:cNvPr>
          <p:cNvPicPr>
            <a:picLocks noChangeAspect="1"/>
          </p:cNvPicPr>
          <p:nvPr/>
        </p:nvPicPr>
        <p:blipFill rotWithShape="1">
          <a:blip r:embed="rId15">
            <a:extLst>
              <a:ext uri="{28A0092B-C50C-407E-A947-70E740481C1C}">
                <a14:useLocalDpi xmlns:a14="http://schemas.microsoft.com/office/drawing/2010/main" val="0"/>
              </a:ext>
            </a:extLst>
          </a:blip>
          <a:srcRect l="82708" b="56668"/>
          <a:stretch/>
        </p:blipFill>
        <p:spPr>
          <a:xfrm>
            <a:off x="10233800" y="-166271"/>
            <a:ext cx="2108200" cy="2971397"/>
          </a:xfrm>
          <a:prstGeom prst="rect">
            <a:avLst/>
          </a:prstGeom>
        </p:spPr>
      </p:pic>
      <p:sp>
        <p:nvSpPr>
          <p:cNvPr id="27" name="椭圆 30">
            <a:extLst>
              <a:ext uri="{FF2B5EF4-FFF2-40B4-BE49-F238E27FC236}">
                <a16:creationId xmlns:a16="http://schemas.microsoft.com/office/drawing/2014/main" id="{75C3E949-7505-4BB8-B8F3-C976DE135B3F}"/>
              </a:ext>
            </a:extLst>
          </p:cNvPr>
          <p:cNvSpPr/>
          <p:nvPr>
            <p:custDataLst>
              <p:tags r:id="rId1"/>
            </p:custDataLst>
          </p:nvPr>
        </p:nvSpPr>
        <p:spPr>
          <a:xfrm rot="20530378" flipH="1">
            <a:off x="3451733" y="968579"/>
            <a:ext cx="4064875" cy="4314579"/>
          </a:xfrm>
          <a:custGeom>
            <a:avLst/>
            <a:gdLst/>
            <a:ahLst/>
            <a:cxnLst/>
            <a:rect l="l" t="t" r="r" b="b"/>
            <a:pathLst>
              <a:path w="3436648" h="3744044">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rgbClr val="02520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pic>
        <p:nvPicPr>
          <p:cNvPr id="44" name="图片 43">
            <a:extLst>
              <a:ext uri="{FF2B5EF4-FFF2-40B4-BE49-F238E27FC236}">
                <a16:creationId xmlns:a16="http://schemas.microsoft.com/office/drawing/2014/main" id="{F11A227C-AFCC-4404-AD51-0CE950975A34}"/>
              </a:ext>
            </a:extLst>
          </p:cNvPr>
          <p:cNvPicPr>
            <a:picLocks noChangeAspect="1"/>
          </p:cNvPicPr>
          <p:nvPr/>
        </p:nvPicPr>
        <p:blipFill rotWithShape="1">
          <a:blip r:embed="rId16">
            <a:extLst>
              <a:ext uri="{28A0092B-C50C-407E-A947-70E740481C1C}">
                <a14:useLocalDpi xmlns:a14="http://schemas.microsoft.com/office/drawing/2010/main" val="0"/>
              </a:ext>
            </a:extLst>
          </a:blip>
          <a:srcRect l="78750" r="5938" b="77040"/>
          <a:stretch/>
        </p:blipFill>
        <p:spPr>
          <a:xfrm>
            <a:off x="10352030" y="252258"/>
            <a:ext cx="2108200" cy="1777890"/>
          </a:xfrm>
          <a:prstGeom prst="rect">
            <a:avLst/>
          </a:prstGeom>
        </p:spPr>
      </p:pic>
      <p:sp>
        <p:nvSpPr>
          <p:cNvPr id="6" name="TextBox 5"/>
          <p:cNvSpPr txBox="1"/>
          <p:nvPr/>
        </p:nvSpPr>
        <p:spPr>
          <a:xfrm>
            <a:off x="6730229" y="197275"/>
            <a:ext cx="2694122" cy="923330"/>
          </a:xfrm>
          <a:prstGeom prst="rect">
            <a:avLst/>
          </a:prstGeom>
          <a:noFill/>
        </p:spPr>
        <p:txBody>
          <a:bodyPr wrap="square" rtlCol="0">
            <a:spAutoFit/>
          </a:bodyPr>
          <a:lstStyle/>
          <a:p>
            <a:r>
              <a:rPr lang="en-US" sz="5400">
                <a:solidFill>
                  <a:srgbClr val="B9703B"/>
                </a:solidFill>
                <a:latin typeface="Times New Roman" panose="02020603050405020304" pitchFamily="18" charset="0"/>
                <a:cs typeface="Times New Roman" panose="02020603050405020304" pitchFamily="18" charset="0"/>
              </a:rPr>
              <a:t>Mục tiêu</a:t>
            </a:r>
          </a:p>
        </p:txBody>
      </p:sp>
      <p:sp>
        <p:nvSpPr>
          <p:cNvPr id="8" name="TextBox 7"/>
          <p:cNvSpPr txBox="1"/>
          <p:nvPr/>
        </p:nvSpPr>
        <p:spPr>
          <a:xfrm>
            <a:off x="6337978" y="1646021"/>
            <a:ext cx="4216060"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Biết tên gọi, kí hiệu và quan hệ của các đơn vị đo khối lượng thông dụng.</a:t>
            </a:r>
          </a:p>
        </p:txBody>
      </p:sp>
      <p:sp>
        <p:nvSpPr>
          <p:cNvPr id="9" name="TextBox 8"/>
          <p:cNvSpPr txBox="1"/>
          <p:nvPr/>
        </p:nvSpPr>
        <p:spPr>
          <a:xfrm>
            <a:off x="6277900" y="3501935"/>
            <a:ext cx="4677612"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Biết chuyển đổi các số đo độ dài và giải các bài toán với các số đo khối lượng.</a:t>
            </a:r>
          </a:p>
        </p:txBody>
      </p:sp>
    </p:spTree>
    <p:extLst>
      <p:ext uri="{BB962C8B-B14F-4D97-AF65-F5344CB8AC3E}">
        <p14:creationId xmlns:p14="http://schemas.microsoft.com/office/powerpoint/2010/main" val="174581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1000"/>
                            </p:stCondLst>
                            <p:childTnLst>
                              <p:par>
                                <p:cTn id="29" presetID="21" presetClass="entr" presetSubtype="3"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3)">
                                      <p:cBhvr>
                                        <p:cTn id="31" dur="75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05"/>
          <p:cNvGraphicFramePr>
            <a:graphicFrameLocks/>
          </p:cNvGraphicFramePr>
          <p:nvPr>
            <p:extLst>
              <p:ext uri="{D42A27DB-BD31-4B8C-83A1-F6EECF244321}">
                <p14:modId xmlns:p14="http://schemas.microsoft.com/office/powerpoint/2010/main" val="1514418586"/>
              </p:ext>
            </p:extLst>
          </p:nvPr>
        </p:nvGraphicFramePr>
        <p:xfrm>
          <a:off x="489199" y="1602421"/>
          <a:ext cx="11391902" cy="3403820"/>
        </p:xfrm>
        <a:graphic>
          <a:graphicData uri="http://schemas.openxmlformats.org/drawingml/2006/table">
            <a:tbl>
              <a:tblPr/>
              <a:tblGrid>
                <a:gridCol w="1535430">
                  <a:extLst>
                    <a:ext uri="{9D8B030D-6E8A-4147-A177-3AD203B41FA5}">
                      <a16:colId xmlns:a16="http://schemas.microsoft.com/office/drawing/2014/main" val="20000"/>
                    </a:ext>
                  </a:extLst>
                </a:gridCol>
                <a:gridCol w="1781017">
                  <a:extLst>
                    <a:ext uri="{9D8B030D-6E8A-4147-A177-3AD203B41FA5}">
                      <a16:colId xmlns:a16="http://schemas.microsoft.com/office/drawing/2014/main" val="20001"/>
                    </a:ext>
                  </a:extLst>
                </a:gridCol>
                <a:gridCol w="1475581">
                  <a:extLst>
                    <a:ext uri="{9D8B030D-6E8A-4147-A177-3AD203B41FA5}">
                      <a16:colId xmlns:a16="http://schemas.microsoft.com/office/drawing/2014/main" val="20002"/>
                    </a:ext>
                  </a:extLst>
                </a:gridCol>
                <a:gridCol w="2175193">
                  <a:extLst>
                    <a:ext uri="{9D8B030D-6E8A-4147-A177-3AD203B41FA5}">
                      <a16:colId xmlns:a16="http://schemas.microsoft.com/office/drawing/2014/main" val="20003"/>
                    </a:ext>
                  </a:extLst>
                </a:gridCol>
                <a:gridCol w="1525112">
                  <a:extLst>
                    <a:ext uri="{9D8B030D-6E8A-4147-A177-3AD203B41FA5}">
                      <a16:colId xmlns:a16="http://schemas.microsoft.com/office/drawing/2014/main" val="20004"/>
                    </a:ext>
                  </a:extLst>
                </a:gridCol>
                <a:gridCol w="1523048">
                  <a:extLst>
                    <a:ext uri="{9D8B030D-6E8A-4147-A177-3AD203B41FA5}">
                      <a16:colId xmlns:a16="http://schemas.microsoft.com/office/drawing/2014/main" val="20005"/>
                    </a:ext>
                  </a:extLst>
                </a:gridCol>
                <a:gridCol w="1376521">
                  <a:extLst>
                    <a:ext uri="{9D8B030D-6E8A-4147-A177-3AD203B41FA5}">
                      <a16:colId xmlns:a16="http://schemas.microsoft.com/office/drawing/2014/main" val="20006"/>
                    </a:ext>
                  </a:extLst>
                </a:gridCol>
              </a:tblGrid>
              <a:tr h="687707">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3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846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80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5" name="Text Box 70"/>
          <p:cNvSpPr txBox="1">
            <a:spLocks noChangeArrowheads="1"/>
          </p:cNvSpPr>
          <p:nvPr/>
        </p:nvSpPr>
        <p:spPr bwMode="auto">
          <a:xfrm>
            <a:off x="6077766" y="23303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kg</a:t>
            </a:r>
          </a:p>
        </p:txBody>
      </p:sp>
      <p:sp>
        <p:nvSpPr>
          <p:cNvPr id="6" name="Text Box 71"/>
          <p:cNvSpPr txBox="1">
            <a:spLocks noChangeArrowheads="1"/>
          </p:cNvSpPr>
          <p:nvPr/>
        </p:nvSpPr>
        <p:spPr bwMode="auto">
          <a:xfrm>
            <a:off x="5962015" y="2984500"/>
            <a:ext cx="1289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kg</a:t>
            </a:r>
          </a:p>
        </p:txBody>
      </p:sp>
      <p:sp>
        <p:nvSpPr>
          <p:cNvPr id="7" name="Text Box 72"/>
          <p:cNvSpPr txBox="1">
            <a:spLocks noChangeArrowheads="1"/>
          </p:cNvSpPr>
          <p:nvPr/>
        </p:nvSpPr>
        <p:spPr bwMode="auto">
          <a:xfrm>
            <a:off x="8059966" y="233032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hg</a:t>
            </a:r>
          </a:p>
        </p:txBody>
      </p:sp>
      <p:sp>
        <p:nvSpPr>
          <p:cNvPr id="8" name="Text Box 73"/>
          <p:cNvSpPr txBox="1">
            <a:spLocks noChangeArrowheads="1"/>
          </p:cNvSpPr>
          <p:nvPr/>
        </p:nvSpPr>
        <p:spPr bwMode="auto">
          <a:xfrm>
            <a:off x="9472432" y="23368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dag</a:t>
            </a:r>
          </a:p>
        </p:txBody>
      </p:sp>
      <p:sp>
        <p:nvSpPr>
          <p:cNvPr id="9" name="Text Box 74"/>
          <p:cNvSpPr txBox="1">
            <a:spLocks noChangeArrowheads="1"/>
          </p:cNvSpPr>
          <p:nvPr/>
        </p:nvSpPr>
        <p:spPr bwMode="auto">
          <a:xfrm>
            <a:off x="10980420" y="231706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g</a:t>
            </a:r>
          </a:p>
        </p:txBody>
      </p:sp>
      <p:sp>
        <p:nvSpPr>
          <p:cNvPr id="10" name="Text Box 75"/>
          <p:cNvSpPr txBox="1">
            <a:spLocks noChangeArrowheads="1"/>
          </p:cNvSpPr>
          <p:nvPr/>
        </p:nvSpPr>
        <p:spPr bwMode="auto">
          <a:xfrm>
            <a:off x="109150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g</a:t>
            </a:r>
          </a:p>
        </p:txBody>
      </p:sp>
      <p:sp>
        <p:nvSpPr>
          <p:cNvPr id="11" name="Text Box 78"/>
          <p:cNvSpPr txBox="1">
            <a:spLocks noChangeArrowheads="1"/>
          </p:cNvSpPr>
          <p:nvPr/>
        </p:nvSpPr>
        <p:spPr bwMode="auto">
          <a:xfrm>
            <a:off x="9330690" y="2984500"/>
            <a:ext cx="1189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dag</a:t>
            </a:r>
          </a:p>
        </p:txBody>
      </p:sp>
      <p:sp>
        <p:nvSpPr>
          <p:cNvPr id="12" name="Text Box 79"/>
          <p:cNvSpPr txBox="1">
            <a:spLocks noChangeArrowheads="1"/>
          </p:cNvSpPr>
          <p:nvPr/>
        </p:nvSpPr>
        <p:spPr bwMode="auto">
          <a:xfrm>
            <a:off x="9114317" y="3721292"/>
            <a:ext cx="1287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g</a:t>
            </a:r>
          </a:p>
        </p:txBody>
      </p:sp>
      <p:sp>
        <p:nvSpPr>
          <p:cNvPr id="13" name="Text Box 81"/>
          <p:cNvSpPr txBox="1">
            <a:spLocks noChangeArrowheads="1"/>
          </p:cNvSpPr>
          <p:nvPr/>
        </p:nvSpPr>
        <p:spPr bwMode="auto">
          <a:xfrm>
            <a:off x="7480052" y="3696553"/>
            <a:ext cx="1684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10dag</a:t>
            </a:r>
          </a:p>
        </p:txBody>
      </p:sp>
      <p:sp>
        <p:nvSpPr>
          <p:cNvPr id="14" name="Text Box 82"/>
          <p:cNvSpPr txBox="1">
            <a:spLocks noChangeArrowheads="1"/>
          </p:cNvSpPr>
          <p:nvPr/>
        </p:nvSpPr>
        <p:spPr bwMode="auto">
          <a:xfrm>
            <a:off x="79432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hg</a:t>
            </a:r>
          </a:p>
        </p:txBody>
      </p:sp>
      <p:sp>
        <p:nvSpPr>
          <p:cNvPr id="15" name="Text Box 84"/>
          <p:cNvSpPr txBox="1">
            <a:spLocks noChangeArrowheads="1"/>
          </p:cNvSpPr>
          <p:nvPr/>
        </p:nvSpPr>
        <p:spPr bwMode="auto">
          <a:xfrm>
            <a:off x="5678229" y="3700805"/>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hg</a:t>
            </a:r>
          </a:p>
        </p:txBody>
      </p:sp>
      <p:sp>
        <p:nvSpPr>
          <p:cNvPr id="16" name="Text Box 86"/>
          <p:cNvSpPr txBox="1">
            <a:spLocks noChangeArrowheads="1"/>
          </p:cNvSpPr>
          <p:nvPr/>
        </p:nvSpPr>
        <p:spPr bwMode="auto">
          <a:xfrm>
            <a:off x="4302688" y="2300069"/>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yến</a:t>
            </a:r>
          </a:p>
        </p:txBody>
      </p:sp>
      <p:sp>
        <p:nvSpPr>
          <p:cNvPr id="17" name="Text Box 87"/>
          <p:cNvSpPr txBox="1">
            <a:spLocks noChangeArrowheads="1"/>
          </p:cNvSpPr>
          <p:nvPr/>
        </p:nvSpPr>
        <p:spPr bwMode="auto">
          <a:xfrm>
            <a:off x="4080828" y="3009900"/>
            <a:ext cx="1189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yến</a:t>
            </a:r>
          </a:p>
        </p:txBody>
      </p:sp>
      <p:sp>
        <p:nvSpPr>
          <p:cNvPr id="18" name="Text Box 88"/>
          <p:cNvSpPr txBox="1">
            <a:spLocks noChangeArrowheads="1"/>
          </p:cNvSpPr>
          <p:nvPr/>
        </p:nvSpPr>
        <p:spPr bwMode="auto">
          <a:xfrm>
            <a:off x="3882389" y="3702222"/>
            <a:ext cx="1585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kg</a:t>
            </a:r>
          </a:p>
        </p:txBody>
      </p:sp>
      <p:sp>
        <p:nvSpPr>
          <p:cNvPr id="19" name="Text Box 91"/>
          <p:cNvSpPr txBox="1">
            <a:spLocks noChangeArrowheads="1"/>
          </p:cNvSpPr>
          <p:nvPr/>
        </p:nvSpPr>
        <p:spPr bwMode="auto">
          <a:xfrm>
            <a:off x="2217074" y="3666381"/>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yến</a:t>
            </a:r>
          </a:p>
        </p:txBody>
      </p:sp>
      <p:sp>
        <p:nvSpPr>
          <p:cNvPr id="21" name="Text Box 92"/>
          <p:cNvSpPr txBox="1">
            <a:spLocks noChangeArrowheads="1"/>
          </p:cNvSpPr>
          <p:nvPr/>
        </p:nvSpPr>
        <p:spPr bwMode="auto">
          <a:xfrm>
            <a:off x="2693353"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tạ</a:t>
            </a:r>
          </a:p>
        </p:txBody>
      </p:sp>
      <p:sp>
        <p:nvSpPr>
          <p:cNvPr id="22" name="Text Box 93"/>
          <p:cNvSpPr txBox="1">
            <a:spLocks noChangeArrowheads="1"/>
          </p:cNvSpPr>
          <p:nvPr/>
        </p:nvSpPr>
        <p:spPr bwMode="auto">
          <a:xfrm>
            <a:off x="2706052" y="227993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tạ</a:t>
            </a:r>
          </a:p>
        </p:txBody>
      </p:sp>
      <p:sp>
        <p:nvSpPr>
          <p:cNvPr id="23" name="Text Box 94"/>
          <p:cNvSpPr txBox="1">
            <a:spLocks noChangeArrowheads="1"/>
          </p:cNvSpPr>
          <p:nvPr/>
        </p:nvSpPr>
        <p:spPr bwMode="auto">
          <a:xfrm>
            <a:off x="975678" y="231775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tấn</a:t>
            </a:r>
          </a:p>
        </p:txBody>
      </p:sp>
      <p:sp>
        <p:nvSpPr>
          <p:cNvPr id="24" name="Text Box 95"/>
          <p:cNvSpPr txBox="1">
            <a:spLocks noChangeArrowheads="1"/>
          </p:cNvSpPr>
          <p:nvPr/>
        </p:nvSpPr>
        <p:spPr bwMode="auto">
          <a:xfrm>
            <a:off x="910590" y="298450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tấn</a:t>
            </a:r>
          </a:p>
        </p:txBody>
      </p:sp>
      <p:sp>
        <p:nvSpPr>
          <p:cNvPr id="25" name="Text Box 96"/>
          <p:cNvSpPr txBox="1">
            <a:spLocks noChangeArrowheads="1"/>
          </p:cNvSpPr>
          <p:nvPr/>
        </p:nvSpPr>
        <p:spPr bwMode="auto">
          <a:xfrm>
            <a:off x="667298" y="4010779"/>
            <a:ext cx="138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tạ</a:t>
            </a:r>
          </a:p>
        </p:txBody>
      </p:sp>
      <p:sp>
        <p:nvSpPr>
          <p:cNvPr id="26" name="Rectangle 119"/>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 Box 120"/>
              <p:cNvSpPr txBox="1">
                <a:spLocks noChangeArrowheads="1"/>
              </p:cNvSpPr>
              <p:nvPr/>
            </p:nvSpPr>
            <p:spPr bwMode="auto">
              <a:xfrm>
                <a:off x="5715531" y="4291558"/>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yến</a:t>
                </a:r>
              </a:p>
            </p:txBody>
          </p:sp>
        </mc:Choice>
        <mc:Fallback xmlns="">
          <p:sp>
            <p:nvSpPr>
              <p:cNvPr id="29" name="Text Box 120"/>
              <p:cNvSpPr txBox="1">
                <a:spLocks noRot="1" noChangeAspect="1" noMove="1" noResize="1" noEditPoints="1" noAdjustHandles="1" noChangeArrowheads="1" noChangeShapeType="1" noTextEdit="1"/>
              </p:cNvSpPr>
              <p:nvPr/>
            </p:nvSpPr>
            <p:spPr bwMode="auto">
              <a:xfrm>
                <a:off x="5715531" y="4291558"/>
                <a:ext cx="1584325" cy="714683"/>
              </a:xfrm>
              <a:prstGeom prst="rect">
                <a:avLst/>
              </a:prstGeom>
              <a:blipFill>
                <a:blip r:embed="rId2"/>
                <a:stretch>
                  <a:fillRect l="-8108" r="-1931"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 name="Rectangle 134"/>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 Box 83"/>
              <p:cNvSpPr txBox="1">
                <a:spLocks noChangeArrowheads="1"/>
              </p:cNvSpPr>
              <p:nvPr/>
            </p:nvSpPr>
            <p:spPr bwMode="auto">
              <a:xfrm>
                <a:off x="7528667" y="4273192"/>
                <a:ext cx="1684337"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kg</a:t>
                </a:r>
              </a:p>
            </p:txBody>
          </p:sp>
        </mc:Choice>
        <mc:Fallback xmlns="">
          <p:sp>
            <p:nvSpPr>
              <p:cNvPr id="32" name="Text Box 83"/>
              <p:cNvSpPr txBox="1">
                <a:spLocks noRot="1" noChangeAspect="1" noMove="1" noResize="1" noEditPoints="1" noAdjustHandles="1" noChangeArrowheads="1" noChangeShapeType="1" noTextEdit="1"/>
              </p:cNvSpPr>
              <p:nvPr/>
            </p:nvSpPr>
            <p:spPr bwMode="auto">
              <a:xfrm>
                <a:off x="7528667" y="4273192"/>
                <a:ext cx="1684337" cy="714683"/>
              </a:xfrm>
              <a:prstGeom prst="rect">
                <a:avLst/>
              </a:prstGeom>
              <a:blipFill>
                <a:blip r:embed="rId3"/>
                <a:stretch>
                  <a:fillRect l="-7246"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4" name="Rectangle 136"/>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Text Box 80"/>
              <p:cNvSpPr txBox="1">
                <a:spLocks noChangeArrowheads="1"/>
              </p:cNvSpPr>
              <p:nvPr/>
            </p:nvSpPr>
            <p:spPr bwMode="auto">
              <a:xfrm>
                <a:off x="9164389" y="4282375"/>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hg</a:t>
                </a:r>
              </a:p>
            </p:txBody>
          </p:sp>
        </mc:Choice>
        <mc:Fallback xmlns="">
          <p:sp>
            <p:nvSpPr>
              <p:cNvPr id="36" name="Text Box 80"/>
              <p:cNvSpPr txBox="1">
                <a:spLocks noRot="1" noChangeAspect="1" noMove="1" noResize="1" noEditPoints="1" noAdjustHandles="1" noChangeArrowheads="1" noChangeShapeType="1" noTextEdit="1"/>
              </p:cNvSpPr>
              <p:nvPr/>
            </p:nvSpPr>
            <p:spPr bwMode="auto">
              <a:xfrm>
                <a:off x="9164389" y="4282375"/>
                <a:ext cx="1584325" cy="714683"/>
              </a:xfrm>
              <a:prstGeom prst="rect">
                <a:avLst/>
              </a:prstGeom>
              <a:blipFill>
                <a:blip r:embed="rId4"/>
                <a:stretch>
                  <a:fillRect l="-7692" b="-84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8" name="Rectangle 138"/>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76"/>
              <p:cNvSpPr txBox="1">
                <a:spLocks noChangeArrowheads="1"/>
              </p:cNvSpPr>
              <p:nvPr/>
            </p:nvSpPr>
            <p:spPr bwMode="auto">
              <a:xfrm>
                <a:off x="10351708" y="3845634"/>
                <a:ext cx="1770218"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 </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dag</a:t>
                </a:r>
              </a:p>
            </p:txBody>
          </p:sp>
        </mc:Choice>
        <mc:Fallback xmlns="">
          <p:sp>
            <p:nvSpPr>
              <p:cNvPr id="40" name="Text Box 76"/>
              <p:cNvSpPr txBox="1">
                <a:spLocks noRot="1" noChangeAspect="1" noMove="1" noResize="1" noEditPoints="1" noAdjustHandles="1" noChangeArrowheads="1" noChangeShapeType="1" noTextEdit="1"/>
              </p:cNvSpPr>
              <p:nvPr/>
            </p:nvSpPr>
            <p:spPr bwMode="auto">
              <a:xfrm>
                <a:off x="10351708" y="3845634"/>
                <a:ext cx="1770218" cy="714683"/>
              </a:xfrm>
              <a:prstGeom prst="rect">
                <a:avLst/>
              </a:prstGeom>
              <a:blipFill>
                <a:blip r:embed="rId5"/>
                <a:stretch>
                  <a:fillRect l="-1718"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 name="Rectangle 140"/>
          <p:cNvSpPr>
            <a:spLocks noChangeArrowheads="1"/>
          </p:cNvSpPr>
          <p:nvPr/>
        </p:nvSpPr>
        <p:spPr bwMode="auto">
          <a:xfrm>
            <a:off x="624840" y="31686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 Box 90"/>
              <p:cNvSpPr txBox="1">
                <a:spLocks noChangeArrowheads="1"/>
              </p:cNvSpPr>
              <p:nvPr/>
            </p:nvSpPr>
            <p:spPr bwMode="auto">
              <a:xfrm>
                <a:off x="2232872" y="4314936"/>
                <a:ext cx="188277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r>
                      <a:rPr lang="en-US" altLang="en-US" sz="2800" b="1" i="1" u="none" smtClean="0">
                        <a:latin typeface="Cambria Math" panose="02040503050406030204" pitchFamily="18" charset="0"/>
                        <a:cs typeface="Times New Roman" panose="02020603050405020304" pitchFamily="18" charset="0"/>
                      </a:rPr>
                      <m:t> </m:t>
                    </m:r>
                  </m:oMath>
                </a14:m>
                <a:r>
                  <a:rPr lang="en-US" altLang="en-US" sz="2800" b="1" u="none">
                    <a:latin typeface="Times New Roman" panose="02020603050405020304" pitchFamily="18" charset="0"/>
                    <a:cs typeface="Times New Roman" panose="02020603050405020304" pitchFamily="18" charset="0"/>
                  </a:rPr>
                  <a:t>tấn</a:t>
                </a:r>
              </a:p>
            </p:txBody>
          </p:sp>
        </mc:Choice>
        <mc:Fallback xmlns="">
          <p:sp>
            <p:nvSpPr>
              <p:cNvPr id="44" name="Text Box 90"/>
              <p:cNvSpPr txBox="1">
                <a:spLocks noRot="1" noChangeAspect="1" noMove="1" noResize="1" noEditPoints="1" noAdjustHandles="1" noChangeArrowheads="1" noChangeShapeType="1" noTextEdit="1"/>
              </p:cNvSpPr>
              <p:nvPr/>
            </p:nvSpPr>
            <p:spPr bwMode="auto">
              <a:xfrm>
                <a:off x="2232872" y="4314936"/>
                <a:ext cx="1882775" cy="714683"/>
              </a:xfrm>
              <a:prstGeom prst="rect">
                <a:avLst/>
              </a:prstGeom>
              <a:blipFill>
                <a:blip r:embed="rId6"/>
                <a:stretch>
                  <a:fillRect l="-6472"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 name="Rectangle 142"/>
          <p:cNvSpPr>
            <a:spLocks noChangeArrowheads="1"/>
          </p:cNvSpPr>
          <p:nvPr/>
        </p:nvSpPr>
        <p:spPr bwMode="auto">
          <a:xfrm>
            <a:off x="624840" y="30924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Text Box 89"/>
              <p:cNvSpPr txBox="1">
                <a:spLocks noChangeArrowheads="1"/>
              </p:cNvSpPr>
              <p:nvPr/>
            </p:nvSpPr>
            <p:spPr bwMode="auto">
              <a:xfrm>
                <a:off x="3932395" y="4286086"/>
                <a:ext cx="1485900"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tạ </a:t>
                </a:r>
              </a:p>
            </p:txBody>
          </p:sp>
        </mc:Choice>
        <mc:Fallback xmlns="">
          <p:sp>
            <p:nvSpPr>
              <p:cNvPr id="48" name="Text Box 89"/>
              <p:cNvSpPr txBox="1">
                <a:spLocks noRot="1" noChangeAspect="1" noMove="1" noResize="1" noEditPoints="1" noAdjustHandles="1" noChangeArrowheads="1" noChangeShapeType="1" noTextEdit="1"/>
              </p:cNvSpPr>
              <p:nvPr/>
            </p:nvSpPr>
            <p:spPr bwMode="auto">
              <a:xfrm>
                <a:off x="3932395" y="4286086"/>
                <a:ext cx="1485900" cy="714683"/>
              </a:xfrm>
              <a:prstGeom prst="rect">
                <a:avLst/>
              </a:prstGeom>
              <a:blipFill>
                <a:blip r:embed="rId7"/>
                <a:stretch>
                  <a:fillRect l="-8197"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 name="Text Box 155"/>
          <p:cNvSpPr txBox="1">
            <a:spLocks noChangeArrowheads="1"/>
          </p:cNvSpPr>
          <p:nvPr/>
        </p:nvSpPr>
        <p:spPr bwMode="auto">
          <a:xfrm>
            <a:off x="2349046" y="130613"/>
            <a:ext cx="8113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latin typeface="Times New Roman" panose="02020603050405020304" pitchFamily="18" charset="0"/>
                <a:cs typeface="Times New Roman" panose="02020603050405020304" pitchFamily="18" charset="0"/>
              </a:rPr>
              <a:t>1. a) </a:t>
            </a:r>
            <a:r>
              <a:rPr lang="en-US" altLang="en-US" sz="3600" b="1" u="none">
                <a:solidFill>
                  <a:srgbClr val="2E8135"/>
                </a:solidFill>
                <a:latin typeface="Times New Roman" panose="02020603050405020304" pitchFamily="18" charset="0"/>
                <a:cs typeface="Times New Roman" panose="02020603050405020304" pitchFamily="18" charset="0"/>
              </a:rPr>
              <a:t>Viết</a:t>
            </a:r>
            <a:r>
              <a:rPr lang="en-US" altLang="en-US" sz="3600" b="1" u="none">
                <a:solidFill>
                  <a:srgbClr val="207A28"/>
                </a:solidFill>
                <a:latin typeface="Times New Roman" panose="02020603050405020304" pitchFamily="18" charset="0"/>
                <a:cs typeface="Times New Roman" panose="02020603050405020304" pitchFamily="18" charset="0"/>
              </a:rPr>
              <a:t> cho đầy đủ bảng đơn vị đo          khối lượng sau:</a:t>
            </a:r>
          </a:p>
        </p:txBody>
      </p:sp>
      <p:sp>
        <p:nvSpPr>
          <p:cNvPr id="51" name="Text Box 167"/>
          <p:cNvSpPr txBox="1">
            <a:spLocks noChangeArrowheads="1"/>
          </p:cNvSpPr>
          <p:nvPr/>
        </p:nvSpPr>
        <p:spPr bwMode="auto">
          <a:xfrm>
            <a:off x="1247140" y="5043269"/>
            <a:ext cx="1153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latin typeface="Times New Roman" panose="02020603050405020304" pitchFamily="18" charset="0"/>
                <a:cs typeface="Times New Roman" panose="02020603050405020304" pitchFamily="18" charset="0"/>
              </a:rPr>
              <a:t> </a:t>
            </a:r>
            <a:r>
              <a:rPr lang="en-US" altLang="en-US" sz="3600" b="1" u="none">
                <a:solidFill>
                  <a:srgbClr val="2E8135"/>
                </a:solidFill>
                <a:latin typeface="Times New Roman" panose="02020603050405020304" pitchFamily="18" charset="0"/>
                <a:cs typeface="Times New Roman" panose="02020603050405020304" pitchFamily="18" charset="0"/>
              </a:rPr>
              <a:t>b) Nhận xét hai đơn vị đo khối lượng liền nhau:          </a:t>
            </a:r>
          </a:p>
        </p:txBody>
      </p:sp>
      <mc:AlternateContent xmlns:mc="http://schemas.openxmlformats.org/markup-compatibility/2006" xmlns:a14="http://schemas.microsoft.com/office/drawing/2010/main">
        <mc:Choice Requires="a14">
          <p:sp>
            <p:nvSpPr>
              <p:cNvPr id="54" name="Rectangle 194"/>
              <p:cNvSpPr>
                <a:spLocks noChangeArrowheads="1"/>
              </p:cNvSpPr>
              <p:nvPr/>
            </p:nvSpPr>
            <p:spPr bwMode="auto">
              <a:xfrm>
                <a:off x="2718050" y="6056531"/>
                <a:ext cx="6934200" cy="7397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latin typeface="Times New Roman" panose="02020603050405020304" pitchFamily="18" charset="0"/>
                    <a:cs typeface="Times New Roman" panose="02020603050405020304" pitchFamily="18" charset="0"/>
                  </a:rPr>
                  <a:t>- Đơn vị bé bằng  </a:t>
                </a:r>
                <a14:m>
                  <m:oMath xmlns:m="http://schemas.openxmlformats.org/officeDocument/2006/math">
                    <m:f>
                      <m:fPr>
                        <m:ctrlPr>
                          <a:rPr lang="en-US" altLang="en-US" sz="2800" b="1" i="1" u="none" smtClean="0">
                            <a:solidFill>
                              <a:srgbClr val="FF0000"/>
                            </a:solidFill>
                            <a:latin typeface="Cambria Math" panose="02040503050406030204" pitchFamily="18" charset="0"/>
                            <a:cs typeface="Times New Roman" panose="02020603050405020304" pitchFamily="18" charset="0"/>
                          </a:rPr>
                        </m:ctrlPr>
                      </m:fPr>
                      <m:num>
                        <m:r>
                          <a:rPr lang="en-US" altLang="en-US" sz="2800" b="1" i="1" u="none" smtClean="0">
                            <a:solidFill>
                              <a:srgbClr val="FF0000"/>
                            </a:solidFill>
                            <a:latin typeface="Cambria Math" panose="02040503050406030204" pitchFamily="18" charset="0"/>
                            <a:cs typeface="Times New Roman" panose="02020603050405020304" pitchFamily="18" charset="0"/>
                          </a:rPr>
                          <m:t>𝟏</m:t>
                        </m:r>
                      </m:num>
                      <m:den>
                        <m:r>
                          <a:rPr lang="en-US" altLang="en-US" sz="2800" b="1" i="1" u="none" smtClean="0">
                            <a:solidFill>
                              <a:srgbClr val="FF0000"/>
                            </a:solidFill>
                            <a:latin typeface="Cambria Math" panose="02040503050406030204" pitchFamily="18" charset="0"/>
                            <a:cs typeface="Times New Roman" panose="02020603050405020304" pitchFamily="18" charset="0"/>
                          </a:rPr>
                          <m:t>𝟏𝟎</m:t>
                        </m:r>
                      </m:den>
                    </m:f>
                  </m:oMath>
                </a14:m>
                <a:r>
                  <a:rPr lang="en-US" altLang="en-US" sz="2800" b="1" u="none">
                    <a:solidFill>
                      <a:srgbClr val="FF0000"/>
                    </a:solidFill>
                    <a:latin typeface="Times New Roman" panose="02020603050405020304" pitchFamily="18" charset="0"/>
                    <a:cs typeface="Times New Roman" panose="02020603050405020304" pitchFamily="18" charset="0"/>
                  </a:rPr>
                  <a:t> đơn vị lớn.</a:t>
                </a:r>
              </a:p>
            </p:txBody>
          </p:sp>
        </mc:Choice>
        <mc:Fallback xmlns="">
          <p:sp>
            <p:nvSpPr>
              <p:cNvPr id="54" name="Rectangle 194"/>
              <p:cNvSpPr>
                <a:spLocks noRot="1" noChangeAspect="1" noMove="1" noResize="1" noEditPoints="1" noAdjustHandles="1" noChangeArrowheads="1" noChangeShapeType="1" noTextEdit="1"/>
              </p:cNvSpPr>
              <p:nvPr/>
            </p:nvSpPr>
            <p:spPr bwMode="auto">
              <a:xfrm>
                <a:off x="2718050" y="6056531"/>
                <a:ext cx="6934200" cy="739754"/>
              </a:xfrm>
              <a:prstGeom prst="rect">
                <a:avLst/>
              </a:prstGeom>
              <a:blipFill>
                <a:blip r:embed="rId8"/>
                <a:stretch>
                  <a:fillRect l="-1847" b="-57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5" name="Text Box 196"/>
          <p:cNvSpPr txBox="1">
            <a:spLocks noChangeArrowheads="1"/>
          </p:cNvSpPr>
          <p:nvPr/>
        </p:nvSpPr>
        <p:spPr bwMode="auto">
          <a:xfrm>
            <a:off x="5549399" y="1744975"/>
            <a:ext cx="2476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Ki-lô-gam</a:t>
            </a:r>
          </a:p>
        </p:txBody>
      </p:sp>
      <p:sp>
        <p:nvSpPr>
          <p:cNvPr id="56" name="Text Box 197"/>
          <p:cNvSpPr txBox="1">
            <a:spLocks noChangeArrowheads="1"/>
          </p:cNvSpPr>
          <p:nvPr/>
        </p:nvSpPr>
        <p:spPr bwMode="auto">
          <a:xfrm>
            <a:off x="931361" y="1725240"/>
            <a:ext cx="406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Lớn hơn ki-lô-gam</a:t>
            </a:r>
          </a:p>
        </p:txBody>
      </p:sp>
      <p:sp>
        <p:nvSpPr>
          <p:cNvPr id="57" name="Text Box 198"/>
          <p:cNvSpPr txBox="1">
            <a:spLocks noChangeArrowheads="1"/>
          </p:cNvSpPr>
          <p:nvPr/>
        </p:nvSpPr>
        <p:spPr bwMode="auto">
          <a:xfrm>
            <a:off x="8336732" y="1725845"/>
            <a:ext cx="3665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Nhỏ hơn ki-lô-gam</a:t>
            </a:r>
          </a:p>
        </p:txBody>
      </p:sp>
      <p:sp>
        <p:nvSpPr>
          <p:cNvPr id="58" name="Text Box 207"/>
          <p:cNvSpPr txBox="1">
            <a:spLocks noChangeArrowheads="1"/>
          </p:cNvSpPr>
          <p:nvPr/>
        </p:nvSpPr>
        <p:spPr bwMode="auto">
          <a:xfrm>
            <a:off x="2706052" y="5669975"/>
            <a:ext cx="8221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latin typeface="Times New Roman" panose="02020603050405020304" pitchFamily="18" charset="0"/>
                <a:cs typeface="Times New Roman" panose="02020603050405020304" pitchFamily="18" charset="0"/>
              </a:rPr>
              <a:t>- Đơn vị lớn gấp 10 lần đơn vị bé.</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53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linds(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500"/>
                                        <p:tgtEl>
                                          <p:spTgt spid="2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checkerboard(across)">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Horizontal)">
                                      <p:cBhvr>
                                        <p:cTn id="48" dur="500"/>
                                        <p:tgtEl>
                                          <p:spTgt spid="7"/>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Horizontal)">
                                      <p:cBhvr>
                                        <p:cTn id="51" dur="500"/>
                                        <p:tgtEl>
                                          <p:spTgt spid="8"/>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ox(in)">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checkerboard(across)">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box(in)">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amond(in)">
                                      <p:cBhvr>
                                        <p:cTn id="114" dur="500"/>
                                        <p:tgtEl>
                                          <p:spTgt spid="1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linds(horizontal)">
                                      <p:cBhvr>
                                        <p:cTn id="119" dur="500"/>
                                        <p:tgtEl>
                                          <p:spTgt spid="1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500" fill="hold"/>
                                        <p:tgtEl>
                                          <p:spTgt spid="51"/>
                                        </p:tgtEl>
                                        <p:attrNameLst>
                                          <p:attrName>ppt_x</p:attrName>
                                        </p:attrNameLst>
                                      </p:cBhvr>
                                      <p:tavLst>
                                        <p:tav tm="0">
                                          <p:val>
                                            <p:strVal val="#ppt_x"/>
                                          </p:val>
                                        </p:tav>
                                        <p:tav tm="100000">
                                          <p:val>
                                            <p:strVal val="#ppt_x"/>
                                          </p:val>
                                        </p:tav>
                                      </p:tavLst>
                                    </p:anim>
                                    <p:anim calcmode="lin" valueType="num">
                                      <p:cBhvr additive="base">
                                        <p:cTn id="1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additive="base">
                                        <p:cTn id="130" dur="500" fill="hold"/>
                                        <p:tgtEl>
                                          <p:spTgt spid="58"/>
                                        </p:tgtEl>
                                        <p:attrNameLst>
                                          <p:attrName>ppt_x</p:attrName>
                                        </p:attrNameLst>
                                      </p:cBhvr>
                                      <p:tavLst>
                                        <p:tav tm="0">
                                          <p:val>
                                            <p:strVal val="0-#ppt_w/2"/>
                                          </p:val>
                                        </p:tav>
                                        <p:tav tm="100000">
                                          <p:val>
                                            <p:strVal val="#ppt_x"/>
                                          </p:val>
                                        </p:tav>
                                      </p:tavLst>
                                    </p:anim>
                                    <p:anim calcmode="lin" valueType="num">
                                      <p:cBhvr additive="base">
                                        <p:cTn id="131"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barn(inVertical)">
                                      <p:cBhvr>
                                        <p:cTn id="136" dur="5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barn(inVertical)">
                                      <p:cBhvr>
                                        <p:cTn id="146" dur="500"/>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barn(inVertical)">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barn(inVertical)">
                                      <p:cBhvr>
                                        <p:cTn id="156" dur="500"/>
                                        <p:tgtEl>
                                          <p:spTgt spid="36"/>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
                                        </p:tgtEl>
                                        <p:attrNameLst>
                                          <p:attrName>style.visibility</p:attrName>
                                        </p:attrNameLst>
                                      </p:cBhvr>
                                      <p:to>
                                        <p:strVal val="visible"/>
                                      </p:to>
                                    </p:set>
                                    <p:anim calcmode="lin" valueType="num">
                                      <p:cBhvr additive="base">
                                        <p:cTn id="161" dur="500" fill="hold"/>
                                        <p:tgtEl>
                                          <p:spTgt spid="10"/>
                                        </p:tgtEl>
                                        <p:attrNameLst>
                                          <p:attrName>ppt_x</p:attrName>
                                        </p:attrNameLst>
                                      </p:cBhvr>
                                      <p:tavLst>
                                        <p:tav tm="0">
                                          <p:val>
                                            <p:strVal val="#ppt_x"/>
                                          </p:val>
                                        </p:tav>
                                        <p:tav tm="100000">
                                          <p:val>
                                            <p:strVal val="#ppt_x"/>
                                          </p:val>
                                        </p:tav>
                                      </p:tavLst>
                                    </p:anim>
                                    <p:anim calcmode="lin" valueType="num">
                                      <p:cBhvr additive="base">
                                        <p:cTn id="1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barn(inVertical)">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54"/>
                                        </p:tgtEl>
                                        <p:attrNameLst>
                                          <p:attrName>style.visibility</p:attrName>
                                        </p:attrNameLst>
                                      </p:cBhvr>
                                      <p:to>
                                        <p:strVal val="visible"/>
                                      </p:to>
                                    </p:set>
                                    <p:anim calcmode="lin" valueType="num">
                                      <p:cBhvr additive="base">
                                        <p:cTn id="172" dur="500" fill="hold"/>
                                        <p:tgtEl>
                                          <p:spTgt spid="54"/>
                                        </p:tgtEl>
                                        <p:attrNameLst>
                                          <p:attrName>ppt_x</p:attrName>
                                        </p:attrNameLst>
                                      </p:cBhvr>
                                      <p:tavLst>
                                        <p:tav tm="0">
                                          <p:val>
                                            <p:strVal val="1+#ppt_w/2"/>
                                          </p:val>
                                        </p:tav>
                                        <p:tav tm="100000">
                                          <p:val>
                                            <p:strVal val="#ppt_x"/>
                                          </p:val>
                                        </p:tav>
                                      </p:tavLst>
                                    </p:anim>
                                    <p:anim calcmode="lin" valueType="num">
                                      <p:cBhvr additive="base">
                                        <p:cTn id="17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P spid="24" grpId="0"/>
      <p:bldP spid="25" grpId="0"/>
      <p:bldP spid="29" grpId="0"/>
      <p:bldP spid="32" grpId="0"/>
      <p:bldP spid="36" grpId="0"/>
      <p:bldP spid="40" grpId="0"/>
      <p:bldP spid="44" grpId="0"/>
      <p:bldP spid="48" grpId="0"/>
      <p:bldP spid="50" grpId="0"/>
      <p:bldP spid="51" grpId="0"/>
      <p:bldP spid="54" grpId="0"/>
      <p:bldP spid="55"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506" y="847150"/>
            <a:ext cx="11703844" cy="3189069"/>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7"/>
          <p:cNvSpPr txBox="1">
            <a:spLocks noChangeArrowheads="1"/>
          </p:cNvSpPr>
          <p:nvPr/>
        </p:nvSpPr>
        <p:spPr bwMode="auto">
          <a:xfrm>
            <a:off x="406399" y="927676"/>
            <a:ext cx="400685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rPr>
              <a:t>a) 18 yến = </a:t>
            </a:r>
            <a:r>
              <a:rPr lang="en-US" altLang="en-US" sz="2800" b="1" i="1" u="none">
                <a:latin typeface="Times New Roman" panose="02020603050405020304" pitchFamily="18" charset="0"/>
              </a:rPr>
              <a:t>...  </a:t>
            </a:r>
            <a:r>
              <a:rPr lang="en-US" altLang="en-US" sz="2800" b="1" u="none">
                <a:latin typeface="Times New Roman" panose="02020603050405020304" pitchFamily="18" charset="0"/>
              </a:rPr>
              <a:t>    kg</a:t>
            </a:r>
          </a:p>
          <a:p>
            <a:pPr eaLnBrk="1" hangingPunct="1">
              <a:spcBef>
                <a:spcPct val="50000"/>
              </a:spcBef>
              <a:buFontTx/>
              <a:buNone/>
            </a:pPr>
            <a:r>
              <a:rPr lang="en-US" altLang="en-US" sz="2800" b="1" u="none">
                <a:latin typeface="Times New Roman" panose="02020603050405020304" pitchFamily="18" charset="0"/>
              </a:rPr>
              <a:t>    200 tạ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kg</a:t>
            </a:r>
          </a:p>
          <a:p>
            <a:pPr eaLnBrk="1" hangingPunct="1">
              <a:spcBef>
                <a:spcPct val="50000"/>
              </a:spcBef>
              <a:buFontTx/>
              <a:buNone/>
            </a:pPr>
            <a:r>
              <a:rPr lang="en-US" altLang="en-US" sz="2800" b="1" u="none">
                <a:latin typeface="Times New Roman" panose="02020603050405020304" pitchFamily="18" charset="0"/>
              </a:rPr>
              <a:t>    35 tấn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kg</a:t>
            </a:r>
          </a:p>
          <a:p>
            <a:pPr eaLnBrk="1" hangingPunct="1">
              <a:spcBef>
                <a:spcPct val="50000"/>
              </a:spcBef>
              <a:buFontTx/>
              <a:buNone/>
            </a:pPr>
            <a:r>
              <a:rPr lang="en-US" altLang="en-US" sz="2800" b="1" u="none">
                <a:latin typeface="Times New Roman" panose="02020603050405020304" pitchFamily="18" charset="0"/>
              </a:rPr>
              <a:t>c)  2 kg 326 g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g	</a:t>
            </a:r>
          </a:p>
          <a:p>
            <a:pPr eaLnBrk="1" hangingPunct="1">
              <a:spcBef>
                <a:spcPct val="50000"/>
              </a:spcBef>
              <a:buFontTx/>
              <a:buNone/>
            </a:pPr>
            <a:r>
              <a:rPr lang="en-US" altLang="en-US" sz="2800" b="1" u="none">
                <a:latin typeface="Times New Roman" panose="02020603050405020304" pitchFamily="18" charset="0"/>
              </a:rPr>
              <a:t>     6kg 3g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g	</a:t>
            </a:r>
          </a:p>
        </p:txBody>
      </p:sp>
      <p:sp>
        <p:nvSpPr>
          <p:cNvPr id="7" name="Rectangle 8"/>
          <p:cNvSpPr>
            <a:spLocks noChangeArrowheads="1"/>
          </p:cNvSpPr>
          <p:nvPr/>
        </p:nvSpPr>
        <p:spPr bwMode="auto">
          <a:xfrm>
            <a:off x="5772150" y="1111250"/>
            <a:ext cx="5349875" cy="297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u="none">
                <a:latin typeface="Times New Roman" panose="02020603050405020304" pitchFamily="18" charset="0"/>
              </a:rPr>
              <a:t> b)   430 kg = ...    yến</a:t>
            </a:r>
          </a:p>
          <a:p>
            <a:pPr eaLnBrk="1" hangingPunct="1">
              <a:buFontTx/>
              <a:buNone/>
            </a:pPr>
            <a:r>
              <a:rPr lang="en-US" altLang="en-US" sz="2800" b="1" u="none">
                <a:latin typeface="Times New Roman" panose="02020603050405020304" pitchFamily="18" charset="0"/>
              </a:rPr>
              <a:t>      2500 kg = ...    tạ</a:t>
            </a:r>
          </a:p>
          <a:p>
            <a:pPr eaLnBrk="1" hangingPunct="1">
              <a:spcBef>
                <a:spcPct val="50000"/>
              </a:spcBef>
              <a:buFontTx/>
              <a:buNone/>
            </a:pPr>
            <a:r>
              <a:rPr lang="en-US" altLang="en-US" sz="2800" b="1" u="none">
                <a:latin typeface="Times New Roman" panose="02020603050405020304" pitchFamily="18" charset="0"/>
              </a:rPr>
              <a:t>      16000 kg = ...   tấn</a:t>
            </a:r>
          </a:p>
          <a:p>
            <a:pPr eaLnBrk="1" hangingPunct="1">
              <a:spcBef>
                <a:spcPct val="50000"/>
              </a:spcBef>
              <a:buFontTx/>
              <a:buNone/>
            </a:pPr>
            <a:r>
              <a:rPr lang="en-US" altLang="en-US" sz="2800" b="1" u="none">
                <a:latin typeface="Times New Roman" panose="02020603050405020304" pitchFamily="18" charset="0"/>
              </a:rPr>
              <a:t> d)  4008 g = ... kg ...  g</a:t>
            </a:r>
          </a:p>
          <a:p>
            <a:pPr eaLnBrk="1" hangingPunct="1">
              <a:spcBef>
                <a:spcPct val="50000"/>
              </a:spcBef>
              <a:buFontTx/>
              <a:buNone/>
            </a:pPr>
            <a:r>
              <a:rPr lang="en-US" altLang="en-US" sz="2800" b="1" u="none">
                <a:latin typeface="Times New Roman" panose="02020603050405020304" pitchFamily="18" charset="0"/>
              </a:rPr>
              <a:t>      9050 kg = ... tấn  ...  kg</a:t>
            </a:r>
          </a:p>
          <a:p>
            <a:pPr eaLnBrk="1" hangingPunct="1">
              <a:buFontTx/>
              <a:buNone/>
            </a:pPr>
            <a:endParaRPr lang="en-US" altLang="en-US" sz="2800" b="1" u="none">
              <a:latin typeface="Times New Roman" panose="02020603050405020304" pitchFamily="18" charset="0"/>
            </a:endParaRPr>
          </a:p>
        </p:txBody>
      </p:sp>
      <p:sp>
        <p:nvSpPr>
          <p:cNvPr id="8" name="Text Box 11"/>
          <p:cNvSpPr txBox="1">
            <a:spLocks noChangeArrowheads="1"/>
          </p:cNvSpPr>
          <p:nvPr/>
        </p:nvSpPr>
        <p:spPr bwMode="auto">
          <a:xfrm>
            <a:off x="2047875" y="9086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 180</a:t>
            </a:r>
          </a:p>
        </p:txBody>
      </p:sp>
      <p:sp>
        <p:nvSpPr>
          <p:cNvPr id="9" name="Text Box 14"/>
          <p:cNvSpPr txBox="1">
            <a:spLocks noChangeArrowheads="1"/>
          </p:cNvSpPr>
          <p:nvPr/>
        </p:nvSpPr>
        <p:spPr bwMode="auto">
          <a:xfrm>
            <a:off x="2015331" y="1575435"/>
            <a:ext cx="1881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20000</a:t>
            </a:r>
          </a:p>
        </p:txBody>
      </p:sp>
      <p:sp>
        <p:nvSpPr>
          <p:cNvPr id="10" name="Text Box 15"/>
          <p:cNvSpPr txBox="1">
            <a:spLocks noChangeArrowheads="1"/>
          </p:cNvSpPr>
          <p:nvPr/>
        </p:nvSpPr>
        <p:spPr bwMode="auto">
          <a:xfrm>
            <a:off x="7840662" y="1106487"/>
            <a:ext cx="892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43</a:t>
            </a:r>
          </a:p>
        </p:txBody>
      </p:sp>
      <p:sp>
        <p:nvSpPr>
          <p:cNvPr id="11" name="Text Box 16"/>
          <p:cNvSpPr txBox="1">
            <a:spLocks noChangeArrowheads="1"/>
          </p:cNvSpPr>
          <p:nvPr/>
        </p:nvSpPr>
        <p:spPr bwMode="auto">
          <a:xfrm>
            <a:off x="7840662" y="1605894"/>
            <a:ext cx="79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25</a:t>
            </a:r>
          </a:p>
        </p:txBody>
      </p:sp>
      <p:sp>
        <p:nvSpPr>
          <p:cNvPr id="12" name="Text Box 17"/>
          <p:cNvSpPr txBox="1">
            <a:spLocks noChangeArrowheads="1"/>
          </p:cNvSpPr>
          <p:nvPr/>
        </p:nvSpPr>
        <p:spPr bwMode="auto">
          <a:xfrm>
            <a:off x="8008143" y="2242483"/>
            <a:ext cx="1090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16</a:t>
            </a:r>
          </a:p>
        </p:txBody>
      </p:sp>
      <p:sp>
        <p:nvSpPr>
          <p:cNvPr id="13" name="Text Box 18"/>
          <p:cNvSpPr txBox="1">
            <a:spLocks noChangeArrowheads="1"/>
          </p:cNvSpPr>
          <p:nvPr/>
        </p:nvSpPr>
        <p:spPr bwMode="auto">
          <a:xfrm>
            <a:off x="8591550" y="2862649"/>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8 </a:t>
            </a:r>
          </a:p>
        </p:txBody>
      </p:sp>
      <p:sp>
        <p:nvSpPr>
          <p:cNvPr id="14" name="Text Box 19"/>
          <p:cNvSpPr txBox="1">
            <a:spLocks noChangeArrowheads="1"/>
          </p:cNvSpPr>
          <p:nvPr/>
        </p:nvSpPr>
        <p:spPr bwMode="auto">
          <a:xfrm>
            <a:off x="2098674" y="2207240"/>
            <a:ext cx="2079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35000</a:t>
            </a:r>
          </a:p>
        </p:txBody>
      </p:sp>
      <p:sp>
        <p:nvSpPr>
          <p:cNvPr id="15" name="Text Box 20"/>
          <p:cNvSpPr txBox="1">
            <a:spLocks noChangeArrowheads="1"/>
          </p:cNvSpPr>
          <p:nvPr/>
        </p:nvSpPr>
        <p:spPr bwMode="auto">
          <a:xfrm>
            <a:off x="2795588" y="2839998"/>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2326</a:t>
            </a:r>
          </a:p>
        </p:txBody>
      </p:sp>
      <p:sp>
        <p:nvSpPr>
          <p:cNvPr id="16" name="Text Box 21"/>
          <p:cNvSpPr txBox="1">
            <a:spLocks noChangeArrowheads="1"/>
          </p:cNvSpPr>
          <p:nvPr/>
        </p:nvSpPr>
        <p:spPr bwMode="auto">
          <a:xfrm>
            <a:off x="2246311" y="3460204"/>
            <a:ext cx="1784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6003</a:t>
            </a:r>
          </a:p>
        </p:txBody>
      </p:sp>
      <p:sp>
        <p:nvSpPr>
          <p:cNvPr id="17" name="Text Box 22"/>
          <p:cNvSpPr txBox="1">
            <a:spLocks noChangeArrowheads="1"/>
          </p:cNvSpPr>
          <p:nvPr/>
        </p:nvSpPr>
        <p:spPr bwMode="auto">
          <a:xfrm>
            <a:off x="8632824" y="3541424"/>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none">
                <a:solidFill>
                  <a:srgbClr val="C00000"/>
                </a:solidFill>
                <a:latin typeface="Times New Roman" panose="02020603050405020304" pitchFamily="18" charset="0"/>
              </a:rPr>
              <a:t>50</a:t>
            </a:r>
          </a:p>
        </p:txBody>
      </p:sp>
      <p:sp>
        <p:nvSpPr>
          <p:cNvPr id="18" name="Text Box 23"/>
          <p:cNvSpPr txBox="1">
            <a:spLocks noChangeArrowheads="1"/>
          </p:cNvSpPr>
          <p:nvPr/>
        </p:nvSpPr>
        <p:spPr bwMode="auto">
          <a:xfrm>
            <a:off x="7791449" y="2863155"/>
            <a:ext cx="395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4 </a:t>
            </a:r>
          </a:p>
        </p:txBody>
      </p:sp>
      <p:sp>
        <p:nvSpPr>
          <p:cNvPr id="21" name="TextBox 20"/>
          <p:cNvSpPr txBox="1">
            <a:spLocks noChangeArrowheads="1"/>
          </p:cNvSpPr>
          <p:nvPr/>
        </p:nvSpPr>
        <p:spPr bwMode="auto">
          <a:xfrm>
            <a:off x="285750" y="5364419"/>
            <a:ext cx="11582400" cy="138499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u="none">
                <a:solidFill>
                  <a:srgbClr val="FF0000"/>
                </a:solidFill>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Dự</a:t>
            </a:r>
            <a:r>
              <a:rPr lang="vi-VN" altLang="en-US" sz="2800" b="1" u="none">
                <a:latin typeface="Times New Roman" panose="02020603050405020304" pitchFamily="18" charset="0"/>
                <a:cs typeface="Times New Roman" panose="02020603050405020304" pitchFamily="18" charset="0"/>
              </a:rPr>
              <a:t>a vào mối quan hệ </a:t>
            </a:r>
            <a:r>
              <a:rPr lang="en-US" altLang="en-US" sz="2800" b="1" u="none">
                <a:latin typeface="Times New Roman" panose="02020603050405020304" pitchFamily="18" charset="0"/>
                <a:cs typeface="Times New Roman" panose="02020603050405020304" pitchFamily="18" charset="0"/>
              </a:rPr>
              <a:t>của </a:t>
            </a:r>
            <a:r>
              <a:rPr lang="vi-VN" altLang="en-US" sz="2800" b="1" u="none">
                <a:latin typeface="Times New Roman" panose="02020603050405020304" pitchFamily="18" charset="0"/>
                <a:cs typeface="Times New Roman" panose="02020603050405020304" pitchFamily="18" charset="0"/>
              </a:rPr>
              <a:t>các đơn vị đo khối lượng, chúng ta có thể chuyển đổi các số đo có hai tên đơn vị đo sang các số đo có một đơn vị đo và ngược lại.</a:t>
            </a:r>
            <a:endParaRPr lang="en-US" altLang="en-US" sz="2800" b="1" u="none">
              <a:latin typeface="Times New Roman" panose="02020603050405020304" pitchFamily="18" charset="0"/>
              <a:cs typeface="Times New Roman" panose="02020603050405020304" pitchFamily="18" charset="0"/>
            </a:endParaRPr>
          </a:p>
        </p:txBody>
      </p:sp>
      <p:sp>
        <p:nvSpPr>
          <p:cNvPr id="19" name="Text Box 24"/>
          <p:cNvSpPr txBox="1">
            <a:spLocks noChangeArrowheads="1"/>
          </p:cNvSpPr>
          <p:nvPr/>
        </p:nvSpPr>
        <p:spPr bwMode="auto">
          <a:xfrm>
            <a:off x="7950993" y="3525281"/>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9</a:t>
            </a:r>
          </a:p>
        </p:txBody>
      </p:sp>
      <p:sp>
        <p:nvSpPr>
          <p:cNvPr id="20" name="TextBox 19"/>
          <p:cNvSpPr txBox="1">
            <a:spLocks noChangeArrowheads="1"/>
          </p:cNvSpPr>
          <p:nvPr/>
        </p:nvSpPr>
        <p:spPr bwMode="auto">
          <a:xfrm>
            <a:off x="333527" y="5364419"/>
            <a:ext cx="4504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C00000"/>
                </a:solidFill>
                <a:latin typeface="Times New Roman" panose="02020603050405020304" pitchFamily="18" charset="0"/>
                <a:cs typeface="Times New Roman" panose="02020603050405020304" pitchFamily="18" charset="0"/>
              </a:rPr>
              <a:t>Hãy nêu cách đổi của ý c, d</a:t>
            </a:r>
            <a:r>
              <a:rPr lang="en-US" altLang="en-US" sz="2800" b="1" u="none">
                <a:solidFill>
                  <a:srgbClr val="C0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2514599" y="152182"/>
            <a:ext cx="7780337"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2: Viết số thích hợp vào chỗ chấm</a:t>
            </a:r>
          </a:p>
        </p:txBody>
      </p:sp>
      <mc:AlternateContent xmlns:mc="http://schemas.openxmlformats.org/markup-compatibility/2006" xmlns:a14="http://schemas.microsoft.com/office/drawing/2010/main">
        <mc:Choice Requires="a14">
          <p:sp>
            <p:nvSpPr>
              <p:cNvPr id="24" name="TextBox 23"/>
              <p:cNvSpPr txBox="1">
                <a:spLocks noChangeArrowheads="1"/>
              </p:cNvSpPr>
              <p:nvPr/>
            </p:nvSpPr>
            <p:spPr bwMode="auto">
              <a:xfrm>
                <a:off x="285750" y="4166178"/>
                <a:ext cx="11582400" cy="114557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none">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u="none">
                    <a:solidFill>
                      <a:schemeClr val="tx1"/>
                    </a:solidFill>
                    <a:latin typeface="Times New Roman" panose="02020603050405020304" pitchFamily="18" charset="0"/>
                    <a:cs typeface="Times New Roman" panose="02020603050405020304" pitchFamily="18" charset="0"/>
                  </a:rPr>
                  <a:t>Hai đơn vị đo khối lượng liền nhau, đơn vị lớn gấp 10 lần đơn vị bé, đơn vị bé bằng </a:t>
                </a:r>
                <a14:m>
                  <m:oMath xmlns:m="http://schemas.openxmlformats.org/officeDocument/2006/math">
                    <m:f>
                      <m:fPr>
                        <m:ctrlPr>
                          <a:rPr lang="en-US" altLang="en-US" sz="2800" b="1" i="1" u="none" smtClean="0">
                            <a:solidFill>
                              <a:schemeClr val="tx1"/>
                            </a:solidFill>
                            <a:latin typeface="Cambria Math" panose="02040503050406030204" pitchFamily="18" charset="0"/>
                            <a:cs typeface="Times New Roman" panose="02020603050405020304" pitchFamily="18" charset="0"/>
                          </a:rPr>
                        </m:ctrlPr>
                      </m:fPr>
                      <m:num>
                        <m:r>
                          <a:rPr lang="en-US" altLang="en-US" sz="2800" b="1" i="1" u="none" smtClean="0">
                            <a:solidFill>
                              <a:schemeClr val="tx1"/>
                            </a:solidFill>
                            <a:latin typeface="Cambria Math" panose="02040503050406030204" pitchFamily="18" charset="0"/>
                            <a:cs typeface="Times New Roman" panose="02020603050405020304" pitchFamily="18" charset="0"/>
                          </a:rPr>
                          <m:t>𝟏</m:t>
                        </m:r>
                      </m:num>
                      <m:den>
                        <m:r>
                          <a:rPr lang="en-US" altLang="en-US" sz="2800" b="1" i="1" u="none" smtClean="0">
                            <a:solidFill>
                              <a:schemeClr val="tx1"/>
                            </a:solidFill>
                            <a:latin typeface="Cambria Math" panose="02040503050406030204" pitchFamily="18" charset="0"/>
                            <a:cs typeface="Times New Roman" panose="02020603050405020304" pitchFamily="18" charset="0"/>
                          </a:rPr>
                          <m:t>𝟏𝟎</m:t>
                        </m:r>
                      </m:den>
                    </m:f>
                  </m:oMath>
                </a14:m>
                <a:r>
                  <a:rPr lang="en-US" altLang="en-US" sz="2800" b="1" u="none">
                    <a:solidFill>
                      <a:schemeClr val="tx1"/>
                    </a:solidFill>
                    <a:latin typeface="Times New Roman" panose="02020603050405020304" pitchFamily="18" charset="0"/>
                    <a:cs typeface="Times New Roman" panose="02020603050405020304" pitchFamily="18" charset="0"/>
                  </a:rPr>
                  <a:t> đơn vị lớn</a:t>
                </a:r>
              </a:p>
            </p:txBody>
          </p:sp>
        </mc:Choice>
        <mc:Fallback xmlns="">
          <p:sp>
            <p:nvSpPr>
              <p:cNvPr id="24" name="TextBox 23"/>
              <p:cNvSpPr txBox="1">
                <a:spLocks noRot="1" noChangeAspect="1" noMove="1" noResize="1" noEditPoints="1" noAdjustHandles="1" noChangeArrowheads="1" noChangeShapeType="1" noTextEdit="1"/>
              </p:cNvSpPr>
              <p:nvPr/>
            </p:nvSpPr>
            <p:spPr bwMode="auto">
              <a:xfrm>
                <a:off x="285750" y="4166178"/>
                <a:ext cx="11582400" cy="1145570"/>
              </a:xfrm>
              <a:prstGeom prst="rect">
                <a:avLst/>
              </a:prstGeom>
              <a:blipFill>
                <a:blip r:embed="rId2"/>
                <a:stretch>
                  <a:fillRect l="-1052" t="-4737" b="-4737"/>
                </a:stretch>
              </a:blipFill>
              <a:ln/>
            </p:spPr>
            <p:txBody>
              <a:bodyPr/>
              <a:lstStyle/>
              <a:p>
                <a:r>
                  <a:rPr lang="en-US">
                    <a:noFill/>
                  </a:rPr>
                  <a:t> </a:t>
                </a:r>
              </a:p>
            </p:txBody>
          </p:sp>
        </mc:Fallback>
      </mc:AlternateContent>
      <p:sp>
        <p:nvSpPr>
          <p:cNvPr id="22" name="TextBox 21"/>
          <p:cNvSpPr txBox="1">
            <a:spLocks noChangeArrowheads="1"/>
          </p:cNvSpPr>
          <p:nvPr/>
        </p:nvSpPr>
        <p:spPr bwMode="auto">
          <a:xfrm>
            <a:off x="299468" y="4138283"/>
            <a:ext cx="5091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C00000"/>
                </a:solidFill>
                <a:latin typeface="Times New Roman" panose="02020603050405020304" pitchFamily="18" charset="0"/>
                <a:cs typeface="Times New Roman" panose="02020603050405020304" pitchFamily="18" charset="0"/>
              </a:rPr>
              <a:t>Hãy nêu cách đổi của ý a</a:t>
            </a:r>
            <a:r>
              <a:rPr lang="en-US" altLang="en-US" sz="2800" b="1">
                <a:solidFill>
                  <a:srgbClr val="C00000"/>
                </a:solidFill>
                <a:latin typeface="Times New Roman" panose="02020603050405020304" pitchFamily="18" charset="0"/>
                <a:cs typeface="Times New Roman" panose="02020603050405020304" pitchFamily="18" charset="0"/>
              </a:rPr>
              <a:t> và</a:t>
            </a:r>
            <a:r>
              <a:rPr lang="vi-VN" altLang="en-US" sz="2800" b="1" u="none">
                <a:solidFill>
                  <a:srgbClr val="C00000"/>
                </a:solidFill>
                <a:latin typeface="Times New Roman" panose="02020603050405020304" pitchFamily="18" charset="0"/>
                <a:cs typeface="Times New Roman" panose="02020603050405020304" pitchFamily="18" charset="0"/>
              </a:rPr>
              <a:t> b</a:t>
            </a:r>
            <a:r>
              <a:rPr lang="en-US" altLang="en-US" sz="2800" b="1" u="none">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004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par>
                          <p:cTn id="23" fill="hold">
                            <p:stCondLst>
                              <p:cond delay="244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anim calcmode="lin" valueType="num">
                                      <p:cBhvr>
                                        <p:cTn id="73" dur="500" fill="hold"/>
                                        <p:tgtEl>
                                          <p:spTgt spid="11"/>
                                        </p:tgtEl>
                                        <p:attrNameLst>
                                          <p:attrName>ppt_x</p:attrName>
                                        </p:attrNameLst>
                                      </p:cBhvr>
                                      <p:tavLst>
                                        <p:tav tm="0">
                                          <p:val>
                                            <p:strVal val="#ppt_x"/>
                                          </p:val>
                                        </p:tav>
                                        <p:tav tm="100000">
                                          <p:val>
                                            <p:strVal val="#ppt_x"/>
                                          </p:val>
                                        </p:tav>
                                      </p:tavLst>
                                    </p:anim>
                                    <p:anim calcmode="lin" valueType="num">
                                      <p:cBhvr>
                                        <p:cTn id="7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anim calcmode="lin" valueType="num">
                                      <p:cBhvr>
                                        <p:cTn id="80" dur="500" fill="hold"/>
                                        <p:tgtEl>
                                          <p:spTgt spid="12"/>
                                        </p:tgtEl>
                                        <p:attrNameLst>
                                          <p:attrName>ppt_x</p:attrName>
                                        </p:attrNameLst>
                                      </p:cBhvr>
                                      <p:tavLst>
                                        <p:tav tm="0">
                                          <p:val>
                                            <p:strVal val="#ppt_x"/>
                                          </p:val>
                                        </p:tav>
                                        <p:tav tm="100000">
                                          <p:val>
                                            <p:strVal val="#ppt_x"/>
                                          </p:val>
                                        </p:tav>
                                      </p:tavLst>
                                    </p:anim>
                                    <p:anim calcmode="lin" valueType="num">
                                      <p:cBhvr>
                                        <p:cTn id="8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anim calcmode="lin" valueType="num">
                                      <p:cBhvr>
                                        <p:cTn id="98" dur="500" fill="hold"/>
                                        <p:tgtEl>
                                          <p:spTgt spid="15"/>
                                        </p:tgtEl>
                                        <p:attrNameLst>
                                          <p:attrName>ppt_x</p:attrName>
                                        </p:attrNameLst>
                                      </p:cBhvr>
                                      <p:tavLst>
                                        <p:tav tm="0">
                                          <p:val>
                                            <p:strVal val="#ppt_x"/>
                                          </p:val>
                                        </p:tav>
                                        <p:tav tm="100000">
                                          <p:val>
                                            <p:strVal val="#ppt_x"/>
                                          </p:val>
                                        </p:tav>
                                      </p:tavLst>
                                    </p:anim>
                                    <p:anim calcmode="lin" valueType="num">
                                      <p:cBhvr>
                                        <p:cTn id="9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anim calcmode="lin" valueType="num">
                                      <p:cBhvr>
                                        <p:cTn id="105" dur="500" fill="hold"/>
                                        <p:tgtEl>
                                          <p:spTgt spid="16"/>
                                        </p:tgtEl>
                                        <p:attrNameLst>
                                          <p:attrName>ppt_x</p:attrName>
                                        </p:attrNameLst>
                                      </p:cBhvr>
                                      <p:tavLst>
                                        <p:tav tm="0">
                                          <p:val>
                                            <p:strVal val="#ppt_x"/>
                                          </p:val>
                                        </p:tav>
                                        <p:tav tm="100000">
                                          <p:val>
                                            <p:strVal val="#ppt_x"/>
                                          </p:val>
                                        </p:tav>
                                      </p:tavLst>
                                    </p:anim>
                                    <p:anim calcmode="lin" valueType="num">
                                      <p:cBhvr>
                                        <p:cTn id="10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anim calcmode="lin" valueType="num">
                                      <p:cBhvr>
                                        <p:cTn id="112" dur="500" fill="hold"/>
                                        <p:tgtEl>
                                          <p:spTgt spid="18"/>
                                        </p:tgtEl>
                                        <p:attrNameLst>
                                          <p:attrName>ppt_x</p:attrName>
                                        </p:attrNameLst>
                                      </p:cBhvr>
                                      <p:tavLst>
                                        <p:tav tm="0">
                                          <p:val>
                                            <p:strVal val="#ppt_x"/>
                                          </p:val>
                                        </p:tav>
                                        <p:tav tm="100000">
                                          <p:val>
                                            <p:strVal val="#ppt_x"/>
                                          </p:val>
                                        </p:tav>
                                      </p:tavLst>
                                    </p:anim>
                                    <p:anim calcmode="lin" valueType="num">
                                      <p:cBhvr>
                                        <p:cTn id="1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anim calcmode="lin" valueType="num">
                                      <p:cBhvr>
                                        <p:cTn id="119" dur="500" fill="hold"/>
                                        <p:tgtEl>
                                          <p:spTgt spid="13"/>
                                        </p:tgtEl>
                                        <p:attrNameLst>
                                          <p:attrName>ppt_x</p:attrName>
                                        </p:attrNameLst>
                                      </p:cBhvr>
                                      <p:tavLst>
                                        <p:tav tm="0">
                                          <p:val>
                                            <p:strVal val="#ppt_x"/>
                                          </p:val>
                                        </p:tav>
                                        <p:tav tm="100000">
                                          <p:val>
                                            <p:strVal val="#ppt_x"/>
                                          </p:val>
                                        </p:tav>
                                      </p:tavLst>
                                    </p:anim>
                                    <p:anim calcmode="lin" valueType="num">
                                      <p:cBhvr>
                                        <p:cTn id="1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anim calcmode="lin" valueType="num">
                                      <p:cBhvr>
                                        <p:cTn id="126" dur="500" fill="hold"/>
                                        <p:tgtEl>
                                          <p:spTgt spid="19"/>
                                        </p:tgtEl>
                                        <p:attrNameLst>
                                          <p:attrName>ppt_x</p:attrName>
                                        </p:attrNameLst>
                                      </p:cBhvr>
                                      <p:tavLst>
                                        <p:tav tm="0">
                                          <p:val>
                                            <p:strVal val="#ppt_x"/>
                                          </p:val>
                                        </p:tav>
                                        <p:tav tm="100000">
                                          <p:val>
                                            <p:strVal val="#ppt_x"/>
                                          </p:val>
                                        </p:tav>
                                      </p:tavLst>
                                    </p:anim>
                                    <p:anim calcmode="lin" valueType="num">
                                      <p:cBhvr>
                                        <p:cTn id="12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anim calcmode="lin" valueType="num">
                                      <p:cBhvr>
                                        <p:cTn id="133" dur="500" fill="hold"/>
                                        <p:tgtEl>
                                          <p:spTgt spid="17"/>
                                        </p:tgtEl>
                                        <p:attrNameLst>
                                          <p:attrName>ppt_x</p:attrName>
                                        </p:attrNameLst>
                                      </p:cBhvr>
                                      <p:tavLst>
                                        <p:tav tm="0">
                                          <p:val>
                                            <p:strVal val="#ppt_x"/>
                                          </p:val>
                                        </p:tav>
                                        <p:tav tm="100000">
                                          <p:val>
                                            <p:strVal val="#ppt_x"/>
                                          </p:val>
                                        </p:tav>
                                      </p:tavLst>
                                    </p:anim>
                                    <p:anim calcmode="lin" valueType="num">
                                      <p:cBhvr>
                                        <p:cTn id="1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P spid="10" grpId="0"/>
      <p:bldP spid="11" grpId="0"/>
      <p:bldP spid="12" grpId="0"/>
      <p:bldP spid="13" grpId="0"/>
      <p:bldP spid="14" grpId="0"/>
      <p:bldP spid="15" grpId="0"/>
      <p:bldP spid="16" grpId="0"/>
      <p:bldP spid="17" grpId="0"/>
      <p:bldP spid="18" grpId="0"/>
      <p:bldP spid="21" grpId="0" animBg="1"/>
      <p:bldP spid="19" grpId="0"/>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2514599" y="152182"/>
            <a:ext cx="7780337"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2: Viết số thích hợp vào chỗ chấm</a:t>
            </a:r>
          </a:p>
        </p:txBody>
      </p:sp>
      <p:sp>
        <p:nvSpPr>
          <p:cNvPr id="3" name="TextBox 2"/>
          <p:cNvSpPr txBox="1"/>
          <p:nvPr/>
        </p:nvSpPr>
        <p:spPr>
          <a:xfrm>
            <a:off x="1907240" y="1365648"/>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18 yến = …   kg</a:t>
            </a:r>
          </a:p>
        </p:txBody>
      </p:sp>
      <p:graphicFrame>
        <p:nvGraphicFramePr>
          <p:cNvPr id="58" name="Table 57"/>
          <p:cNvGraphicFramePr>
            <a:graphicFrameLocks noGrp="1"/>
          </p:cNvGraphicFramePr>
          <p:nvPr>
            <p:extLst>
              <p:ext uri="{D42A27DB-BD31-4B8C-83A1-F6EECF244321}">
                <p14:modId xmlns:p14="http://schemas.microsoft.com/office/powerpoint/2010/main" val="2663491069"/>
              </p:ext>
            </p:extLst>
          </p:nvPr>
        </p:nvGraphicFramePr>
        <p:xfrm>
          <a:off x="5975609" y="1186807"/>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59" name="TextBox 58"/>
          <p:cNvSpPr txBox="1"/>
          <p:nvPr/>
        </p:nvSpPr>
        <p:spPr>
          <a:xfrm>
            <a:off x="8570794" y="164941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8</a:t>
            </a:r>
          </a:p>
        </p:txBody>
      </p:sp>
      <p:sp>
        <p:nvSpPr>
          <p:cNvPr id="67" name="TextBox 66"/>
          <p:cNvSpPr txBox="1"/>
          <p:nvPr/>
        </p:nvSpPr>
        <p:spPr>
          <a:xfrm>
            <a:off x="7481712" y="162725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1</a:t>
            </a:r>
          </a:p>
        </p:txBody>
      </p:sp>
      <p:sp>
        <p:nvSpPr>
          <p:cNvPr id="68" name="TextBox 67"/>
          <p:cNvSpPr txBox="1"/>
          <p:nvPr/>
        </p:nvSpPr>
        <p:spPr>
          <a:xfrm>
            <a:off x="9687172" y="1650082"/>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65" name="TextBox 64"/>
          <p:cNvSpPr txBox="1"/>
          <p:nvPr/>
        </p:nvSpPr>
        <p:spPr>
          <a:xfrm>
            <a:off x="3615297" y="1352000"/>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180</a:t>
            </a:r>
          </a:p>
        </p:txBody>
      </p:sp>
      <p:sp>
        <p:nvSpPr>
          <p:cNvPr id="69" name="TextBox 68"/>
          <p:cNvSpPr txBox="1"/>
          <p:nvPr/>
        </p:nvSpPr>
        <p:spPr>
          <a:xfrm>
            <a:off x="1907240" y="2784144"/>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430kg =  …  yến </a:t>
            </a:r>
          </a:p>
        </p:txBody>
      </p:sp>
      <p:graphicFrame>
        <p:nvGraphicFramePr>
          <p:cNvPr id="70" name="Table 69"/>
          <p:cNvGraphicFramePr>
            <a:graphicFrameLocks noGrp="1"/>
          </p:cNvGraphicFramePr>
          <p:nvPr>
            <p:extLst>
              <p:ext uri="{D42A27DB-BD31-4B8C-83A1-F6EECF244321}">
                <p14:modId xmlns:p14="http://schemas.microsoft.com/office/powerpoint/2010/main" val="2240928709"/>
              </p:ext>
            </p:extLst>
          </p:nvPr>
        </p:nvGraphicFramePr>
        <p:xfrm>
          <a:off x="5975609" y="253250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1" name="TextBox 70"/>
          <p:cNvSpPr txBox="1"/>
          <p:nvPr/>
        </p:nvSpPr>
        <p:spPr>
          <a:xfrm>
            <a:off x="9673523" y="298212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72" name="TextBox 71"/>
          <p:cNvSpPr txBox="1"/>
          <p:nvPr/>
        </p:nvSpPr>
        <p:spPr>
          <a:xfrm>
            <a:off x="8581703" y="298212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3</a:t>
            </a:r>
          </a:p>
        </p:txBody>
      </p:sp>
      <p:sp>
        <p:nvSpPr>
          <p:cNvPr id="73" name="TextBox 72"/>
          <p:cNvSpPr txBox="1"/>
          <p:nvPr/>
        </p:nvSpPr>
        <p:spPr>
          <a:xfrm>
            <a:off x="7500791" y="299577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4</a:t>
            </a:r>
          </a:p>
        </p:txBody>
      </p:sp>
      <p:sp>
        <p:nvSpPr>
          <p:cNvPr id="74" name="TextBox 73"/>
          <p:cNvSpPr txBox="1"/>
          <p:nvPr/>
        </p:nvSpPr>
        <p:spPr>
          <a:xfrm>
            <a:off x="3626590" y="2751295"/>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43</a:t>
            </a:r>
          </a:p>
        </p:txBody>
      </p:sp>
      <p:sp>
        <p:nvSpPr>
          <p:cNvPr id="75" name="TextBox 74"/>
          <p:cNvSpPr txBox="1"/>
          <p:nvPr/>
        </p:nvSpPr>
        <p:spPr>
          <a:xfrm>
            <a:off x="1907240" y="3908181"/>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2kg 326g =   …   g </a:t>
            </a:r>
          </a:p>
        </p:txBody>
      </p:sp>
      <p:graphicFrame>
        <p:nvGraphicFramePr>
          <p:cNvPr id="76" name="Table 75"/>
          <p:cNvGraphicFramePr>
            <a:graphicFrameLocks noGrp="1"/>
          </p:cNvGraphicFramePr>
          <p:nvPr>
            <p:extLst>
              <p:ext uri="{D42A27DB-BD31-4B8C-83A1-F6EECF244321}">
                <p14:modId xmlns:p14="http://schemas.microsoft.com/office/powerpoint/2010/main" val="552298490"/>
              </p:ext>
            </p:extLst>
          </p:nvPr>
        </p:nvGraphicFramePr>
        <p:xfrm>
          <a:off x="5975609" y="3878195"/>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7" name="TextBox 76"/>
          <p:cNvSpPr txBox="1"/>
          <p:nvPr/>
        </p:nvSpPr>
        <p:spPr>
          <a:xfrm>
            <a:off x="9687172" y="4340704"/>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6</a:t>
            </a:r>
          </a:p>
        </p:txBody>
      </p:sp>
      <p:sp>
        <p:nvSpPr>
          <p:cNvPr id="78" name="TextBox 77"/>
          <p:cNvSpPr txBox="1"/>
          <p:nvPr/>
        </p:nvSpPr>
        <p:spPr>
          <a:xfrm>
            <a:off x="8606259" y="4306967"/>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a:t>
            </a:r>
          </a:p>
        </p:txBody>
      </p:sp>
      <p:sp>
        <p:nvSpPr>
          <p:cNvPr id="79" name="TextBox 78"/>
          <p:cNvSpPr txBox="1"/>
          <p:nvPr/>
        </p:nvSpPr>
        <p:spPr>
          <a:xfrm>
            <a:off x="7481711" y="430374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3</a:t>
            </a:r>
          </a:p>
        </p:txBody>
      </p:sp>
      <p:sp>
        <p:nvSpPr>
          <p:cNvPr id="80" name="TextBox 79"/>
          <p:cNvSpPr txBox="1"/>
          <p:nvPr/>
        </p:nvSpPr>
        <p:spPr>
          <a:xfrm>
            <a:off x="6359880" y="4303746"/>
            <a:ext cx="464023"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a:t>
            </a:r>
          </a:p>
        </p:txBody>
      </p:sp>
      <p:sp>
        <p:nvSpPr>
          <p:cNvPr id="81" name="TextBox 80"/>
          <p:cNvSpPr txBox="1"/>
          <p:nvPr/>
        </p:nvSpPr>
        <p:spPr>
          <a:xfrm>
            <a:off x="3968166" y="3893901"/>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2326</a:t>
            </a:r>
          </a:p>
        </p:txBody>
      </p:sp>
      <p:sp>
        <p:nvSpPr>
          <p:cNvPr id="82" name="TextBox 81"/>
          <p:cNvSpPr txBox="1"/>
          <p:nvPr/>
        </p:nvSpPr>
        <p:spPr>
          <a:xfrm>
            <a:off x="1907240" y="5190160"/>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4008g = … kg … g</a:t>
            </a:r>
          </a:p>
        </p:txBody>
      </p:sp>
      <p:graphicFrame>
        <p:nvGraphicFramePr>
          <p:cNvPr id="84" name="Table 83"/>
          <p:cNvGraphicFramePr>
            <a:graphicFrameLocks noGrp="1"/>
          </p:cNvGraphicFramePr>
          <p:nvPr>
            <p:extLst>
              <p:ext uri="{D42A27DB-BD31-4B8C-83A1-F6EECF244321}">
                <p14:modId xmlns:p14="http://schemas.microsoft.com/office/powerpoint/2010/main" val="2162537689"/>
              </p:ext>
            </p:extLst>
          </p:nvPr>
        </p:nvGraphicFramePr>
        <p:xfrm>
          <a:off x="5975609" y="512699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85" name="TextBox 84"/>
          <p:cNvSpPr txBox="1"/>
          <p:nvPr/>
        </p:nvSpPr>
        <p:spPr>
          <a:xfrm>
            <a:off x="9700819" y="5613094"/>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8</a:t>
            </a:r>
          </a:p>
        </p:txBody>
      </p:sp>
      <p:sp>
        <p:nvSpPr>
          <p:cNvPr id="86" name="TextBox 85"/>
          <p:cNvSpPr txBox="1"/>
          <p:nvPr/>
        </p:nvSpPr>
        <p:spPr>
          <a:xfrm>
            <a:off x="8568055" y="5613093"/>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87" name="TextBox 86"/>
          <p:cNvSpPr txBox="1"/>
          <p:nvPr/>
        </p:nvSpPr>
        <p:spPr>
          <a:xfrm>
            <a:off x="7506268" y="5613093"/>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88" name="TextBox 87"/>
          <p:cNvSpPr txBox="1"/>
          <p:nvPr/>
        </p:nvSpPr>
        <p:spPr>
          <a:xfrm>
            <a:off x="6404767" y="5567559"/>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4</a:t>
            </a:r>
          </a:p>
        </p:txBody>
      </p:sp>
      <p:sp>
        <p:nvSpPr>
          <p:cNvPr id="89" name="TextBox 88"/>
          <p:cNvSpPr txBox="1"/>
          <p:nvPr/>
        </p:nvSpPr>
        <p:spPr>
          <a:xfrm>
            <a:off x="3683371" y="5136071"/>
            <a:ext cx="569589"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4</a:t>
            </a:r>
          </a:p>
        </p:txBody>
      </p:sp>
      <p:sp>
        <p:nvSpPr>
          <p:cNvPr id="90" name="TextBox 89"/>
          <p:cNvSpPr txBox="1"/>
          <p:nvPr/>
        </p:nvSpPr>
        <p:spPr>
          <a:xfrm>
            <a:off x="4601241" y="5163367"/>
            <a:ext cx="569589"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8</a:t>
            </a:r>
          </a:p>
        </p:txBody>
      </p:sp>
      <p:sp>
        <p:nvSpPr>
          <p:cNvPr id="91" name="Text Box 15"/>
          <p:cNvSpPr txBox="1">
            <a:spLocks noChangeArrowheads="1"/>
          </p:cNvSpPr>
          <p:nvPr/>
        </p:nvSpPr>
        <p:spPr bwMode="auto">
          <a:xfrm>
            <a:off x="693610" y="726712"/>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2:</a:t>
            </a:r>
          </a:p>
        </p:txBody>
      </p:sp>
    </p:spTree>
    <p:extLst>
      <p:ext uri="{BB962C8B-B14F-4D97-AF65-F5344CB8AC3E}">
        <p14:creationId xmlns:p14="http://schemas.microsoft.com/office/powerpoint/2010/main" val="292138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
                                            <p:txEl>
                                              <p:pRg st="0" end="0"/>
                                            </p:txEl>
                                          </p:spTgt>
                                        </p:tgtEl>
                                        <p:attrNameLst>
                                          <p:attrName>style.visibility</p:attrName>
                                        </p:attrNameLst>
                                      </p:cBhvr>
                                      <p:to>
                                        <p:strVal val="visible"/>
                                      </p:to>
                                    </p:set>
                                    <p:anim calcmode="lin" valueType="num">
                                      <p:cBhvr additive="base">
                                        <p:cTn id="13"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down)">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anim calcmode="lin" valueType="num">
                                      <p:cBhvr>
                                        <p:cTn id="45" dur="500" fill="hold"/>
                                        <p:tgtEl>
                                          <p:spTgt spid="65"/>
                                        </p:tgtEl>
                                        <p:attrNameLst>
                                          <p:attrName>ppt_x</p:attrName>
                                        </p:attrNameLst>
                                      </p:cBhvr>
                                      <p:tavLst>
                                        <p:tav tm="0">
                                          <p:val>
                                            <p:strVal val="#ppt_x"/>
                                          </p:val>
                                        </p:tav>
                                        <p:tav tm="100000">
                                          <p:val>
                                            <p:strVal val="#ppt_x"/>
                                          </p:val>
                                        </p:tav>
                                      </p:tavLst>
                                    </p:anim>
                                    <p:anim calcmode="lin" valueType="num">
                                      <p:cBhvr>
                                        <p:cTn id="46"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barn(inVertical)">
                                      <p:cBhvr>
                                        <p:cTn id="51" dur="5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heel(1)">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down)">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down)">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down)">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anim calcmode="lin" valueType="num">
                                      <p:cBhvr>
                                        <p:cTn id="77" dur="500" fill="hold"/>
                                        <p:tgtEl>
                                          <p:spTgt spid="74"/>
                                        </p:tgtEl>
                                        <p:attrNameLst>
                                          <p:attrName>ppt_x</p:attrName>
                                        </p:attrNameLst>
                                      </p:cBhvr>
                                      <p:tavLst>
                                        <p:tav tm="0">
                                          <p:val>
                                            <p:strVal val="#ppt_x"/>
                                          </p:val>
                                        </p:tav>
                                        <p:tav tm="100000">
                                          <p:val>
                                            <p:strVal val="#ppt_x"/>
                                          </p:val>
                                        </p:tav>
                                      </p:tavLst>
                                    </p:anim>
                                    <p:anim calcmode="lin" valueType="num">
                                      <p:cBhvr>
                                        <p:cTn id="78" dur="5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barn(inVertical)">
                                      <p:cBhvr>
                                        <p:cTn id="83" dur="500"/>
                                        <p:tgtEl>
                                          <p:spTgt spid="75"/>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heel(1)">
                                      <p:cBhvr>
                                        <p:cTn id="88" dur="500"/>
                                        <p:tgtEl>
                                          <p:spTgt spid="7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wipe(down)">
                                      <p:cBhvr>
                                        <p:cTn id="93" dur="500"/>
                                        <p:tgtEl>
                                          <p:spTgt spid="7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down)">
                                      <p:cBhvr>
                                        <p:cTn id="98" dur="500"/>
                                        <p:tgtEl>
                                          <p:spTgt spid="7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down)">
                                      <p:cBhvr>
                                        <p:cTn id="103" dur="500"/>
                                        <p:tgtEl>
                                          <p:spTgt spid="7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down)">
                                      <p:cBhvr>
                                        <p:cTn id="108" dur="500"/>
                                        <p:tgtEl>
                                          <p:spTgt spid="80"/>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anim calcmode="lin" valueType="num">
                                      <p:cBhvr>
                                        <p:cTn id="114" dur="500" fill="hold"/>
                                        <p:tgtEl>
                                          <p:spTgt spid="81"/>
                                        </p:tgtEl>
                                        <p:attrNameLst>
                                          <p:attrName>ppt_x</p:attrName>
                                        </p:attrNameLst>
                                      </p:cBhvr>
                                      <p:tavLst>
                                        <p:tav tm="0">
                                          <p:val>
                                            <p:strVal val="#ppt_x"/>
                                          </p:val>
                                        </p:tav>
                                        <p:tav tm="100000">
                                          <p:val>
                                            <p:strVal val="#ppt_x"/>
                                          </p:val>
                                        </p:tav>
                                      </p:tavLst>
                                    </p:anim>
                                    <p:anim calcmode="lin" valueType="num">
                                      <p:cBhvr>
                                        <p:cTn id="11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barn(inVertical)">
                                      <p:cBhvr>
                                        <p:cTn id="120" dur="500"/>
                                        <p:tgtEl>
                                          <p:spTgt spid="82"/>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heel(1)">
                                      <p:cBhvr>
                                        <p:cTn id="125" dur="5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wipe(down)">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wipe(down)">
                                      <p:cBhvr>
                                        <p:cTn id="135" dur="500"/>
                                        <p:tgtEl>
                                          <p:spTgt spid="8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wipe(down)">
                                      <p:cBhvr>
                                        <p:cTn id="140" dur="500"/>
                                        <p:tgtEl>
                                          <p:spTgt spid="8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wipe(down)">
                                      <p:cBhvr>
                                        <p:cTn id="145" dur="500"/>
                                        <p:tgtEl>
                                          <p:spTgt spid="88"/>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fade">
                                      <p:cBhvr>
                                        <p:cTn id="150" dur="500"/>
                                        <p:tgtEl>
                                          <p:spTgt spid="89"/>
                                        </p:tgtEl>
                                      </p:cBhvr>
                                    </p:animEffect>
                                    <p:anim calcmode="lin" valueType="num">
                                      <p:cBhvr>
                                        <p:cTn id="151" dur="500" fill="hold"/>
                                        <p:tgtEl>
                                          <p:spTgt spid="89"/>
                                        </p:tgtEl>
                                        <p:attrNameLst>
                                          <p:attrName>ppt_x</p:attrName>
                                        </p:attrNameLst>
                                      </p:cBhvr>
                                      <p:tavLst>
                                        <p:tav tm="0">
                                          <p:val>
                                            <p:strVal val="#ppt_x"/>
                                          </p:val>
                                        </p:tav>
                                        <p:tav tm="100000">
                                          <p:val>
                                            <p:strVal val="#ppt_x"/>
                                          </p:val>
                                        </p:tav>
                                      </p:tavLst>
                                    </p:anim>
                                    <p:anim calcmode="lin" valueType="num">
                                      <p:cBhvr>
                                        <p:cTn id="152"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500"/>
                                        <p:tgtEl>
                                          <p:spTgt spid="90"/>
                                        </p:tgtEl>
                                      </p:cBhvr>
                                    </p:animEffect>
                                    <p:anim calcmode="lin" valueType="num">
                                      <p:cBhvr>
                                        <p:cTn id="158" dur="500" fill="hold"/>
                                        <p:tgtEl>
                                          <p:spTgt spid="90"/>
                                        </p:tgtEl>
                                        <p:attrNameLst>
                                          <p:attrName>ppt_x</p:attrName>
                                        </p:attrNameLst>
                                      </p:cBhvr>
                                      <p:tavLst>
                                        <p:tav tm="0">
                                          <p:val>
                                            <p:strVal val="#ppt_x"/>
                                          </p:val>
                                        </p:tav>
                                        <p:tav tm="100000">
                                          <p:val>
                                            <p:strVal val="#ppt_x"/>
                                          </p:val>
                                        </p:tav>
                                      </p:tavLst>
                                    </p:anim>
                                    <p:anim calcmode="lin" valueType="num">
                                      <p:cBhvr>
                                        <p:cTn id="15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p:bldP spid="59" grpId="0"/>
      <p:bldP spid="67" grpId="0"/>
      <p:bldP spid="68" grpId="0"/>
      <p:bldP spid="65" grpId="0"/>
      <p:bldP spid="69" grpId="0"/>
      <p:bldP spid="71" grpId="0"/>
      <p:bldP spid="72" grpId="0"/>
      <p:bldP spid="73" grpId="0"/>
      <p:bldP spid="74" grpId="0"/>
      <p:bldP spid="75" grpId="0"/>
      <p:bldP spid="77" grpId="0"/>
      <p:bldP spid="78" grpId="0"/>
      <p:bldP spid="79" grpId="0"/>
      <p:bldP spid="80" grpId="0"/>
      <p:bldP spid="81" grpId="0"/>
      <p:bldP spid="82" grpId="0"/>
      <p:bldP spid="85" grpId="0"/>
      <p:bldP spid="86" grpId="0"/>
      <p:bldP spid="87" grpId="0"/>
      <p:bldP spid="88" grpId="0"/>
      <p:bldP spid="89" grpId="0"/>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3.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4.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5.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6.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810</Words>
  <Application>Microsoft Office PowerPoint</Application>
  <PresentationFormat>Widescreen</PresentationFormat>
  <Paragraphs>156</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微软雅黑</vt:lpstr>
      <vt:lpstr>Algerian</vt:lpstr>
      <vt:lpstr>Arial</vt:lpstr>
      <vt:lpstr>Cambria Math</vt:lpstr>
      <vt:lpstr>等线</vt:lpstr>
      <vt:lpstr>等线 Light</vt:lpstr>
      <vt:lpstr>inpin heiti</vt:lpstr>
      <vt:lpstr>Times New Roman</vt:lpstr>
      <vt:lpstr>UTM American Sans</vt:lpstr>
      <vt:lpstr>UTM Bell</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Administrator</cp:lastModifiedBy>
  <cp:revision>50</cp:revision>
  <dcterms:created xsi:type="dcterms:W3CDTF">2019-03-21T09:03:51Z</dcterms:created>
  <dcterms:modified xsi:type="dcterms:W3CDTF">2022-10-04T03:32:55Z</dcterms:modified>
</cp:coreProperties>
</file>