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14"/>
  </p:notesMasterIdLst>
  <p:sldIdLst>
    <p:sldId id="260" r:id="rId2"/>
    <p:sldId id="263" r:id="rId3"/>
    <p:sldId id="261" r:id="rId4"/>
    <p:sldId id="283" r:id="rId5"/>
    <p:sldId id="284" r:id="rId6"/>
    <p:sldId id="262" r:id="rId7"/>
    <p:sldId id="285" r:id="rId8"/>
    <p:sldId id="286" r:id="rId9"/>
    <p:sldId id="288" r:id="rId10"/>
    <p:sldId id="289" r:id="rId11"/>
    <p:sldId id="290" r:id="rId12"/>
    <p:sldId id="267" r:id="rId13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758"/>
    <a:srgbClr val="E6E6E6"/>
    <a:srgbClr val="81C233"/>
    <a:srgbClr val="FF6666"/>
    <a:srgbClr val="FF8100"/>
    <a:srgbClr val="F28B51"/>
    <a:srgbClr val="FE5600"/>
    <a:srgbClr val="FF4500"/>
    <a:srgbClr val="E76784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1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5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6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71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149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7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2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41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880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8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59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74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98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28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5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1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88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B0265C-26B5-49B9-9F96-B78ADC05D91F}"/>
              </a:ext>
            </a:extLst>
          </p:cNvPr>
          <p:cNvSpPr txBox="1"/>
          <p:nvPr userDrawn="1"/>
        </p:nvSpPr>
        <p:spPr>
          <a:xfrm>
            <a:off x="3238500" y="29718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66726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260546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5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7400" y="-809194"/>
            <a:ext cx="304800" cy="304800"/>
          </a:xfrm>
          <a:prstGeom prst="rect">
            <a:avLst/>
          </a:prstGeom>
        </p:spPr>
      </p:pic>
      <p:sp>
        <p:nvSpPr>
          <p:cNvPr id="6" name="TextBox 29">
            <a:extLst>
              <a:ext uri="{FF2B5EF4-FFF2-40B4-BE49-F238E27FC236}">
                <a16:creationId xmlns:a16="http://schemas.microsoft.com/office/drawing/2014/main" id="{72B41735-9C10-41C7-AE82-68B7D02B15EE}"/>
              </a:ext>
            </a:extLst>
          </p:cNvPr>
          <p:cNvSpPr txBox="1"/>
          <p:nvPr/>
        </p:nvSpPr>
        <p:spPr>
          <a:xfrm>
            <a:off x="4463846" y="3247379"/>
            <a:ext cx="7657075" cy="66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>
              <a:lnSpc>
                <a:spcPct val="150000"/>
              </a:lnSpc>
              <a:defRPr/>
            </a:pPr>
            <a:r>
              <a:rPr lang="en-US" sz="2800" spc="300">
                <a:latin typeface="字魂36号-正文宋楷" panose="02000000000000000000" pitchFamily="2" charset="-122"/>
                <a:ea typeface="字魂36号-正文宋楷" panose="02000000000000000000" pitchFamily="2" charset="-122"/>
                <a:cs typeface="Montserrat Light" charset="0"/>
              </a:rPr>
              <a:t>Thực hiện: EduFive</a:t>
            </a:r>
            <a:endParaRPr lang="en-US" sz="2800" spc="300" dirty="0">
              <a:latin typeface="字魂36号-正文宋楷" panose="02000000000000000000" pitchFamily="2" charset="-122"/>
              <a:ea typeface="字魂36号-正文宋楷" panose="02000000000000000000" pitchFamily="2" charset="-122"/>
              <a:cs typeface="Montserrat Light" charset="0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4286669" y="1764390"/>
            <a:ext cx="52492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Toán lớp 5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260546"/>
            <a:ext cx="12192000" cy="35974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4" name="Egil Olsen - Tomorrow Tomorrow Not Today">
            <a:hlinkClick r:id="" action="ppaction://media"/>
            <a:extLst>
              <a:ext uri="{FF2B5EF4-FFF2-40B4-BE49-F238E27FC236}">
                <a16:creationId xmlns:a16="http://schemas.microsoft.com/office/drawing/2014/main" id="{A4BB6186-CD2B-4607-BA68-D6D42721D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7400" y="-809194"/>
            <a:ext cx="304800" cy="304800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70F2FB25-1859-4577-BB6D-22079BFDACDA}"/>
              </a:ext>
            </a:extLst>
          </p:cNvPr>
          <p:cNvSpPr txBox="1"/>
          <p:nvPr/>
        </p:nvSpPr>
        <p:spPr>
          <a:xfrm>
            <a:off x="3869574" y="2057400"/>
            <a:ext cx="62369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0" b="1">
                <a:ln>
                  <a:solidFill>
                    <a:srgbClr val="FF8100"/>
                  </a:solidFill>
                </a:ln>
                <a:solidFill>
                  <a:srgbClr val="F28B51"/>
                </a:solidFill>
                <a:latin typeface="UTM A&amp;S Heartbeat" panose="02040603050506020204" pitchFamily="18" charset="0"/>
                <a:ea typeface="字魂36号-正文宋楷" panose="02000000000000000000" pitchFamily="2" charset="-122"/>
              </a:rPr>
              <a:t>Tạm biệt các em</a:t>
            </a:r>
            <a:endParaRPr lang="zh-CN" altLang="en-US" sz="12000" b="1" dirty="0">
              <a:ln>
                <a:solidFill>
                  <a:srgbClr val="FF8100"/>
                </a:solidFill>
              </a:ln>
              <a:solidFill>
                <a:srgbClr val="F28B51"/>
              </a:solidFill>
              <a:latin typeface="UTM A&amp;S Heartbeat" panose="02040603050506020204" pitchFamily="18" charset="0"/>
              <a:ea typeface="字魂36号-正文宋楷" panose="02000000000000000000" pitchFamily="2" charset="-122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1556E-EC96-474E-870F-0B5BC2202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E76231-B3A6-444B-809D-4DFC2F131D7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-1461643" y="14591"/>
            <a:ext cx="953643" cy="883709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136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-1524000" y="0"/>
            <a:ext cx="1197569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08154" y="1092876"/>
            <a:ext cx="7443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 ơn các bạn đã yêu thích ppt lớp 5 của team EduFive.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 biết thêm nhiều tài nguyên hay các bạn hay truy cập group fb: Giáo viên Tiểu học lớp 5-EduFive qua đường link:</a:t>
            </a:r>
          </a:p>
          <a:p>
            <a:pPr algn="just"/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b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</a:br>
            <a:r>
              <a:rPr lang="en-US" altLang="zh-CN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br>
              <a:rPr lang="zh-CN" altLang="en-US" sz="280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22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E5D8AD-E80D-4A72-9ACB-A71B8C8CF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795" y="-746565"/>
            <a:ext cx="5836920" cy="4450080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86E42A50-F6B8-44C9-8696-645B9354D818}"/>
              </a:ext>
            </a:extLst>
          </p:cNvPr>
          <p:cNvSpPr txBox="1"/>
          <p:nvPr/>
        </p:nvSpPr>
        <p:spPr>
          <a:xfrm>
            <a:off x="167651" y="1007100"/>
            <a:ext cx="49262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>
              <a:defRPr/>
            </a:pPr>
            <a:r>
              <a:rPr lang="en-US" sz="2800" spc="30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   Một ô tô đi trong 3 giờ được 120 km. Cứ đi như thế, hỏi trong 5 giờ ô tô đó đi được bao nhiêu ki-lô-mét?</a:t>
            </a:r>
            <a:endParaRPr lang="en-US" sz="2800" spc="300" dirty="0"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125" y="1620"/>
            <a:ext cx="222504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4758" y="676240"/>
            <a:ext cx="154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4758" y="1382227"/>
            <a:ext cx="486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 giờ: 120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giờ: …   km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775" y="3404382"/>
            <a:ext cx="7408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: 3 = 40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x 5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km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2" b="68042"/>
          <a:stretch/>
        </p:blipFill>
        <p:spPr>
          <a:xfrm flipH="1">
            <a:off x="6589486" y="1"/>
            <a:ext cx="4703354" cy="21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9986415">
            <a:off x="8119449" y="-76852"/>
            <a:ext cx="2005837" cy="2879239"/>
            <a:chOff x="9375743" y="-402225"/>
            <a:chExt cx="2005837" cy="2879239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 rot="19864215">
              <a:off x="9375743" y="-402225"/>
              <a:ext cx="1707147" cy="2879239"/>
            </a:xfrm>
            <a:prstGeom prst="rect">
              <a:avLst/>
            </a:prstGeom>
          </p:spPr>
        </p:pic>
        <p:pic>
          <p:nvPicPr>
            <p:cNvPr id="16" name="图片 2">
              <a:extLst>
                <a:ext uri="{FF2B5EF4-FFF2-40B4-BE49-F238E27FC236}">
                  <a16:creationId xmlns:a16="http://schemas.microsoft.com/office/drawing/2014/main" id="{4E955A8B-BC99-42BF-AF8E-FCCE89113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5" t="12097"/>
            <a:stretch/>
          </p:blipFill>
          <p:spPr>
            <a:xfrm>
              <a:off x="10538854" y="326731"/>
              <a:ext cx="842726" cy="142132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3" t="25609" r="1"/>
          <a:stretch/>
        </p:blipFill>
        <p:spPr>
          <a:xfrm>
            <a:off x="-1524000" y="1756229"/>
            <a:ext cx="12192000" cy="51017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82140" y="1362769"/>
            <a:ext cx="3192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UTM Beautiful Caps" panose="02040603050506020204" pitchFamily="18" charset="0"/>
              </a:rPr>
              <a:t>Toán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72658" y="2526151"/>
            <a:ext cx="9616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UTM Beautiful Caps" panose="02040603050506020204" pitchFamily="18" charset="0"/>
              </a:rPr>
              <a:t>Ôn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tập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và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bổ</a:t>
            </a:r>
            <a:r>
              <a:rPr lang="en-US" sz="6000" b="1" dirty="0">
                <a:latin typeface="UTM Beautiful Caps" panose="02040603050506020204" pitchFamily="18" charset="0"/>
              </a:rPr>
              <a:t> sung </a:t>
            </a:r>
            <a:r>
              <a:rPr lang="en-US" sz="6000" b="1" dirty="0" err="1">
                <a:latin typeface="UTM Beautiful Caps" panose="02040603050506020204" pitchFamily="18" charset="0"/>
              </a:rPr>
              <a:t>về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giải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toán</a:t>
            </a:r>
            <a:r>
              <a:rPr lang="en-US" sz="6000" b="1" dirty="0">
                <a:latin typeface="UTM Beautiful Caps" panose="02040603050506020204" pitchFamily="18" charset="0"/>
              </a:rPr>
              <a:t> (</a:t>
            </a:r>
            <a:r>
              <a:rPr lang="en-US" sz="6000" b="1" dirty="0" err="1">
                <a:latin typeface="UTM Beautiful Caps" panose="02040603050506020204" pitchFamily="18" charset="0"/>
              </a:rPr>
              <a:t>tiếp</a:t>
            </a:r>
            <a:r>
              <a:rPr lang="en-US" sz="6000" b="1" dirty="0">
                <a:latin typeface="UTM Beautiful Caps" panose="02040603050506020204" pitchFamily="18" charset="0"/>
              </a:rPr>
              <a:t> </a:t>
            </a:r>
            <a:r>
              <a:rPr lang="en-US" sz="6000" b="1" dirty="0" err="1">
                <a:latin typeface="UTM Beautiful Caps" panose="02040603050506020204" pitchFamily="18" charset="0"/>
              </a:rPr>
              <a:t>theo</a:t>
            </a:r>
            <a:r>
              <a:rPr lang="en-US" sz="6000" b="1" dirty="0">
                <a:latin typeface="UTM Beautiful Caps" panose="02040603050506020204" pitchFamily="18" charset="0"/>
              </a:rPr>
              <a:t>)</a:t>
            </a:r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B9D70164-7A1E-451C-8BEB-9482D59B7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0" t="-3068" r="11043" b="74920"/>
          <a:stretch/>
        </p:blipFill>
        <p:spPr>
          <a:xfrm flipH="1">
            <a:off x="-2998470" y="-208765"/>
            <a:ext cx="585216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216918"/>
              </p:ext>
            </p:extLst>
          </p:nvPr>
        </p:nvGraphicFramePr>
        <p:xfrm>
          <a:off x="1661899" y="1669945"/>
          <a:ext cx="8915416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854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28854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28854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28854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bao gạo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3" y="2278176"/>
            <a:ext cx="661574" cy="6615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77135" y="164156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07" y="3144651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37" y="3141900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39" y="3141900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99" y="314190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1" y="3141900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90" y="3889768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0" y="3887017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22" y="3887017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82" y="3887017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94" y="3887017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90" y="4567420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0" y="4564669"/>
            <a:ext cx="661574" cy="6615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22" y="4564669"/>
            <a:ext cx="661574" cy="6615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82" y="4564669"/>
            <a:ext cx="661574" cy="6615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94" y="4564669"/>
            <a:ext cx="661574" cy="66157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90" y="5315289"/>
            <a:ext cx="661574" cy="6615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20" y="5312538"/>
            <a:ext cx="661574" cy="661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22" y="5312538"/>
            <a:ext cx="661574" cy="6615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82" y="5312538"/>
            <a:ext cx="661574" cy="6615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194" y="5312538"/>
            <a:ext cx="661574" cy="661574"/>
          </a:xfrm>
          <a:prstGeom prst="rect">
            <a:avLst/>
          </a:prstGeom>
        </p:spPr>
      </p:pic>
      <p:sp>
        <p:nvSpPr>
          <p:cNvPr id="34" name="Left Brace 33"/>
          <p:cNvSpPr/>
          <p:nvPr/>
        </p:nvSpPr>
        <p:spPr>
          <a:xfrm rot="16200000">
            <a:off x="4816859" y="5088428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368084" y="633457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36" name="Oval 35"/>
          <p:cNvSpPr/>
          <p:nvPr/>
        </p:nvSpPr>
        <p:spPr>
          <a:xfrm>
            <a:off x="6532582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55" y="1775633"/>
            <a:ext cx="1202860" cy="12028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89" y="3065327"/>
            <a:ext cx="1202860" cy="12028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75" y="3078497"/>
            <a:ext cx="1202860" cy="12028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1" y="3065326"/>
            <a:ext cx="1202860" cy="120286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01" y="3081243"/>
            <a:ext cx="1202860" cy="12028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289" y="4142820"/>
            <a:ext cx="1202860" cy="120286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45" y="4137363"/>
            <a:ext cx="1202860" cy="120286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11" y="4159149"/>
            <a:ext cx="1202860" cy="12028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004" y="4158173"/>
            <a:ext cx="1202860" cy="12028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3" y="5130695"/>
            <a:ext cx="1202860" cy="12028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11" y="5149906"/>
            <a:ext cx="1202860" cy="1202860"/>
          </a:xfrm>
          <a:prstGeom prst="rect">
            <a:avLst/>
          </a:prstGeom>
        </p:spPr>
      </p:pic>
      <p:sp>
        <p:nvSpPr>
          <p:cNvPr id="52" name="Left Brace 51"/>
          <p:cNvSpPr/>
          <p:nvPr/>
        </p:nvSpPr>
        <p:spPr>
          <a:xfrm rot="16200000">
            <a:off x="7128524" y="532124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747567" y="640875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678" y="1481474"/>
            <a:ext cx="1835055" cy="1835055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9049499" y="164914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262" y="3106226"/>
            <a:ext cx="1835055" cy="183505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43" y="3110642"/>
            <a:ext cx="1835055" cy="183505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25" y="3089839"/>
            <a:ext cx="1835055" cy="183505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08" y="4530864"/>
            <a:ext cx="1835055" cy="183505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46" y="4546828"/>
            <a:ext cx="1835055" cy="1835055"/>
          </a:xfrm>
          <a:prstGeom prst="rect">
            <a:avLst/>
          </a:prstGeom>
        </p:spPr>
      </p:pic>
      <p:sp>
        <p:nvSpPr>
          <p:cNvPr id="61" name="Left Brace 60"/>
          <p:cNvSpPr/>
          <p:nvPr/>
        </p:nvSpPr>
        <p:spPr>
          <a:xfrm rot="16200000">
            <a:off x="9346219" y="531289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960793" y="635622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676" y="29010"/>
            <a:ext cx="849085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a) Ví dụ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100kg gạo được chia đều vào các bao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154317"/>
            <a:ext cx="3341744" cy="5929419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-75028" y="614437"/>
            <a:ext cx="9410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Bảng dưới đây cho biết số bao gạo có được khi chia hết số gạo đó vào các bao, mỗi bao đựng 5kg, 10kg, 20kg:</a:t>
            </a:r>
          </a:p>
        </p:txBody>
      </p:sp>
      <p:sp>
        <p:nvSpPr>
          <p:cNvPr id="6" name="Oval 5"/>
          <p:cNvSpPr/>
          <p:nvPr/>
        </p:nvSpPr>
        <p:spPr>
          <a:xfrm>
            <a:off x="-659709" y="4371662"/>
            <a:ext cx="1552290" cy="13598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100kg gạo</a:t>
            </a:r>
          </a:p>
        </p:txBody>
      </p:sp>
      <p:pic>
        <p:nvPicPr>
          <p:cNvPr id="67" name="图片 20" descr="r 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594" y="-11955"/>
            <a:ext cx="1753516" cy="10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 animBg="1"/>
      <p:bldP spid="35" grpId="0"/>
      <p:bldP spid="36" grpId="0"/>
      <p:bldP spid="52" grpId="0" animBg="1"/>
      <p:bldP spid="53" grpId="0"/>
      <p:bldP spid="55" grpId="0"/>
      <p:bldP spid="61" grpId="0" animBg="1"/>
      <p:bldP spid="62" grpId="0"/>
      <p:bldP spid="2" grpId="0"/>
      <p:bldP spid="66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109657"/>
              </p:ext>
            </p:extLst>
          </p:nvPr>
        </p:nvGraphicFramePr>
        <p:xfrm>
          <a:off x="184749" y="926995"/>
          <a:ext cx="8806564" cy="5187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641">
                  <a:extLst>
                    <a:ext uri="{9D8B030D-6E8A-4147-A177-3AD203B41FA5}">
                      <a16:colId xmlns:a16="http://schemas.microsoft.com/office/drawing/2014/main" val="3910722948"/>
                    </a:ext>
                  </a:extLst>
                </a:gridCol>
                <a:gridCol w="2201641">
                  <a:extLst>
                    <a:ext uri="{9D8B030D-6E8A-4147-A177-3AD203B41FA5}">
                      <a16:colId xmlns:a16="http://schemas.microsoft.com/office/drawing/2014/main" val="3325126769"/>
                    </a:ext>
                  </a:extLst>
                </a:gridCol>
                <a:gridCol w="2201641">
                  <a:extLst>
                    <a:ext uri="{9D8B030D-6E8A-4147-A177-3AD203B41FA5}">
                      <a16:colId xmlns:a16="http://schemas.microsoft.com/office/drawing/2014/main" val="1494731492"/>
                    </a:ext>
                  </a:extLst>
                </a:gridCol>
                <a:gridCol w="2201641">
                  <a:extLst>
                    <a:ext uri="{9D8B030D-6E8A-4147-A177-3AD203B41FA5}">
                      <a16:colId xmlns:a16="http://schemas.microsoft.com/office/drawing/2014/main" val="866240019"/>
                    </a:ext>
                  </a:extLst>
                </a:gridCol>
              </a:tblGrid>
              <a:tr h="147938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ki-lô-gam gạo ở mỗi bao</a:t>
                      </a:r>
                      <a:endParaRPr lang="en-US" sz="28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283853"/>
                  </a:ext>
                </a:extLst>
              </a:tr>
              <a:tr h="370847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83036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33" y="1535226"/>
            <a:ext cx="661574" cy="6615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229285" y="898613"/>
            <a:ext cx="1290352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5kg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57" y="2401701"/>
            <a:ext cx="661574" cy="661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87" y="2398950"/>
            <a:ext cx="661574" cy="661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89" y="2398950"/>
            <a:ext cx="661574" cy="6615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49" y="2398950"/>
            <a:ext cx="661574" cy="661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61" y="2398950"/>
            <a:ext cx="661574" cy="661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0" y="3146818"/>
            <a:ext cx="661574" cy="6615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70" y="3144067"/>
            <a:ext cx="661574" cy="66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72" y="3144067"/>
            <a:ext cx="661574" cy="661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2" y="3144067"/>
            <a:ext cx="661574" cy="6615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4" y="3144067"/>
            <a:ext cx="661574" cy="6615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0" y="3824470"/>
            <a:ext cx="661574" cy="6615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70" y="3821719"/>
            <a:ext cx="661574" cy="6615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72" y="3821719"/>
            <a:ext cx="661574" cy="661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2" y="3821719"/>
            <a:ext cx="661574" cy="6615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4" y="3821719"/>
            <a:ext cx="661574" cy="661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0" y="4572339"/>
            <a:ext cx="661574" cy="6615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870" y="4569588"/>
            <a:ext cx="661574" cy="6615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272" y="4569588"/>
            <a:ext cx="661574" cy="6615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2" y="4569588"/>
            <a:ext cx="661574" cy="6615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344" y="4569588"/>
            <a:ext cx="661574" cy="661574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>
          <a:xfrm rot="16200000">
            <a:off x="2969009" y="4345478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20234" y="5591627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 bao</a:t>
            </a:r>
          </a:p>
        </p:txBody>
      </p:sp>
      <p:sp>
        <p:nvSpPr>
          <p:cNvPr id="27" name="Oval 26"/>
          <p:cNvSpPr/>
          <p:nvPr/>
        </p:nvSpPr>
        <p:spPr>
          <a:xfrm>
            <a:off x="4684732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10kg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5" y="1032683"/>
            <a:ext cx="1202860" cy="1202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39" y="2322377"/>
            <a:ext cx="1202860" cy="12028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625" y="2335547"/>
            <a:ext cx="1202860" cy="1202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61" y="2322376"/>
            <a:ext cx="1202860" cy="1202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51" y="2338293"/>
            <a:ext cx="1202860" cy="12028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39" y="3399870"/>
            <a:ext cx="1202860" cy="12028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95" y="3394413"/>
            <a:ext cx="1202860" cy="12028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61" y="3416199"/>
            <a:ext cx="1202860" cy="12028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154" y="3415223"/>
            <a:ext cx="1202860" cy="12028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93" y="4387745"/>
            <a:ext cx="1202860" cy="12028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61" y="4406956"/>
            <a:ext cx="1202860" cy="1202860"/>
          </a:xfrm>
          <a:prstGeom prst="rect">
            <a:avLst/>
          </a:prstGeom>
        </p:spPr>
      </p:pic>
      <p:sp>
        <p:nvSpPr>
          <p:cNvPr id="39" name="Left Brace 38"/>
          <p:cNvSpPr/>
          <p:nvPr/>
        </p:nvSpPr>
        <p:spPr>
          <a:xfrm rot="16200000">
            <a:off x="5280674" y="457829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899717" y="5665805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 bao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28" y="738524"/>
            <a:ext cx="1835055" cy="1835055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7201649" y="906191"/>
            <a:ext cx="1527815" cy="998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12" y="2363276"/>
            <a:ext cx="1835055" cy="183505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93" y="2367692"/>
            <a:ext cx="1835055" cy="183505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575" y="2346889"/>
            <a:ext cx="1835055" cy="18350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58" y="3787914"/>
            <a:ext cx="1835055" cy="18350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96" y="3803878"/>
            <a:ext cx="1835055" cy="1835055"/>
          </a:xfrm>
          <a:prstGeom prst="rect">
            <a:avLst/>
          </a:prstGeom>
        </p:spPr>
      </p:pic>
      <p:sp>
        <p:nvSpPr>
          <p:cNvPr id="48" name="Left Brace 47"/>
          <p:cNvSpPr/>
          <p:nvPr/>
        </p:nvSpPr>
        <p:spPr>
          <a:xfrm rot="16200000">
            <a:off x="7498369" y="4569947"/>
            <a:ext cx="283240" cy="1909619"/>
          </a:xfrm>
          <a:prstGeom prst="leftBrace">
            <a:avLst>
              <a:gd name="adj1" fmla="val 17144"/>
              <a:gd name="adj2" fmla="val 4961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112943" y="5613274"/>
            <a:ext cx="1389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5 bao</a:t>
            </a:r>
          </a:p>
        </p:txBody>
      </p:sp>
      <p:sp>
        <p:nvSpPr>
          <p:cNvPr id="50" name="Curved Down Arrow 49"/>
          <p:cNvSpPr/>
          <p:nvPr/>
        </p:nvSpPr>
        <p:spPr>
          <a:xfrm>
            <a:off x="2770272" y="685888"/>
            <a:ext cx="2582990" cy="518872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21" y="261124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2 lần</a:t>
            </a:r>
          </a:p>
        </p:txBody>
      </p:sp>
      <p:sp>
        <p:nvSpPr>
          <p:cNvPr id="52" name="Curved Up Arrow 51"/>
          <p:cNvSpPr/>
          <p:nvPr/>
        </p:nvSpPr>
        <p:spPr>
          <a:xfrm>
            <a:off x="3024725" y="6042895"/>
            <a:ext cx="2444677" cy="3556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94973" y="6354688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2 lần</a:t>
            </a:r>
          </a:p>
        </p:txBody>
      </p:sp>
      <p:sp>
        <p:nvSpPr>
          <p:cNvPr id="54" name="Curved Down Arrow 53"/>
          <p:cNvSpPr/>
          <p:nvPr/>
        </p:nvSpPr>
        <p:spPr>
          <a:xfrm>
            <a:off x="2378871" y="105721"/>
            <a:ext cx="5546193" cy="1136210"/>
          </a:xfrm>
          <a:prstGeom prst="curvedDownArrow">
            <a:avLst>
              <a:gd name="adj1" fmla="val 25000"/>
              <a:gd name="adj2" fmla="val 50000"/>
              <a:gd name="adj3" fmla="val 352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44814" y="70839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Gấp lên 4 lần</a:t>
            </a:r>
          </a:p>
        </p:txBody>
      </p:sp>
      <p:sp>
        <p:nvSpPr>
          <p:cNvPr id="56" name="Curved Up Arrow 55"/>
          <p:cNvSpPr/>
          <p:nvPr/>
        </p:nvSpPr>
        <p:spPr>
          <a:xfrm>
            <a:off x="3177124" y="5949047"/>
            <a:ext cx="4310450" cy="46813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925976" y="6237386"/>
            <a:ext cx="2193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Giảm đi 4 lần</a:t>
            </a:r>
          </a:p>
        </p:txBody>
      </p:sp>
      <p:pic>
        <p:nvPicPr>
          <p:cNvPr id="58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030060"/>
            <a:ext cx="1138243" cy="3589241"/>
          </a:xfrm>
          <a:prstGeom prst="rect">
            <a:avLst/>
          </a:prstGeom>
        </p:spPr>
      </p:pic>
      <p:pic>
        <p:nvPicPr>
          <p:cNvPr id="59" name="图片 4">
            <a:extLst>
              <a:ext uri="{FF2B5EF4-FFF2-40B4-BE49-F238E27FC236}">
                <a16:creationId xmlns:a16="http://schemas.microsoft.com/office/drawing/2014/main" id="{A008D724-B526-4479-BC20-152AFDDE9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50" y="-146505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59F9362E-FB1C-40B7-9991-DB7D105A80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947" y="1015664"/>
            <a:ext cx="1710328" cy="394182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4086128" y="302922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>
                <a:solidFill>
                  <a:srgbClr val="FF6666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rPr>
              <a:t>Nhận xét</a:t>
            </a:r>
            <a:endParaRPr lang="zh-CN" altLang="en-US" sz="6000" b="1" dirty="0">
              <a:solidFill>
                <a:srgbClr val="FF6666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C1A362E3-3674-4BED-AD58-1F32F9E569F5}"/>
              </a:ext>
            </a:extLst>
          </p:cNvPr>
          <p:cNvSpPr txBox="1"/>
          <p:nvPr/>
        </p:nvSpPr>
        <p:spPr>
          <a:xfrm>
            <a:off x="2200953" y="1278418"/>
            <a:ext cx="64579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434">
              <a:lnSpc>
                <a:spcPct val="150000"/>
              </a:lnSpc>
              <a:defRPr/>
            </a:pP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Khi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ki-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lô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-gam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gạo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ở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mỗi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bao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gấp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lên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bao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nhiêu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lần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thì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số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bao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gạo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giảm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đi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bấy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nhiêu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spc="300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lần</a:t>
            </a:r>
            <a:r>
              <a:rPr lang="en-US" sz="3600" b="1" spc="3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97" y="2349305"/>
            <a:ext cx="2966995" cy="420650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4" r="45430"/>
          <a:stretch/>
        </p:blipFill>
        <p:spPr>
          <a:xfrm flipH="1">
            <a:off x="-1524000" y="3673725"/>
            <a:ext cx="121920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011"/>
            <a:ext cx="9144000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21904" y="3112020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027194" y="1591178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60057" y="3323890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50082" y="3812841"/>
            <a:ext cx="91551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12 x 2 = 24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(*)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775576" y="2088523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 ngày: 12 người</a:t>
            </a: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-32841" y="4827796"/>
            <a:ext cx="9201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Muốn đắp xong nền nhà trong 4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24 : 4 = 6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Đáp số: 6 người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4827" y="6213796"/>
            <a:ext cx="822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</a:rPr>
              <a:t>(*)</a:t>
            </a:r>
            <a:r>
              <a:rPr lang="en-US" altLang="en-US" sz="2800" i="1" dirty="0">
                <a:solidFill>
                  <a:srgbClr val="002060"/>
                </a:solidFill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775575" y="2620138"/>
            <a:ext cx="329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6264" y="3071719"/>
            <a:ext cx="3078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99D406-DB06-40A5-A0B8-CB1593588DBB}"/>
              </a:ext>
            </a:extLst>
          </p:cNvPr>
          <p:cNvCxnSpPr/>
          <p:nvPr/>
        </p:nvCxnSpPr>
        <p:spPr>
          <a:xfrm flipV="1">
            <a:off x="6879101" y="2630925"/>
            <a:ext cx="168812" cy="529561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ACC7736-7B5C-416C-8A37-029103006D16}"/>
              </a:ext>
            </a:extLst>
          </p:cNvPr>
          <p:cNvCxnSpPr>
            <a:cxnSpLocks/>
          </p:cNvCxnSpPr>
          <p:nvPr/>
        </p:nvCxnSpPr>
        <p:spPr>
          <a:xfrm flipH="1">
            <a:off x="8527128" y="2526623"/>
            <a:ext cx="108089" cy="610192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4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  <p:bldP spid="6" grpId="0"/>
      <p:bldP spid="7" grpId="0"/>
      <p:bldP spid="10" grpId="0"/>
      <p:bldP spid="11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5086093" y="2141016"/>
            <a:ext cx="3482975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12người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441910" y="3910302"/>
            <a:ext cx="5213474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4:2 = 2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(**)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11015" y="4865205"/>
            <a:ext cx="8488172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đắp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xong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nền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</a:rPr>
              <a:t> 4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000" dirty="0">
                <a:latin typeface="Times New Roman" panose="02020603050405020304" pitchFamily="18" charset="0"/>
              </a:rPr>
              <a:t>	12:2 = 6 (</a:t>
            </a:r>
            <a:r>
              <a:rPr lang="en-US" altLang="en-US" sz="3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 sz="3000" dirty="0">
                <a:latin typeface="Times New Roman" panose="02020603050405020304" pitchFamily="18" charset="0"/>
              </a:rPr>
              <a:t>		                </a:t>
            </a:r>
            <a:r>
              <a:rPr lang="en-US" altLang="en-US" sz="3000" dirty="0" err="1">
                <a:latin typeface="Times New Roman" panose="02020603050405020304" pitchFamily="18" charset="0"/>
              </a:rPr>
              <a:t>Đáp</a:t>
            </a:r>
            <a:r>
              <a:rPr lang="en-US" altLang="en-US" sz="3000" dirty="0">
                <a:latin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</a:rPr>
              <a:t>: 6 </a:t>
            </a:r>
            <a:r>
              <a:rPr lang="en-US" altLang="en-US" sz="3000" dirty="0" err="1">
                <a:latin typeface="Times New Roman" panose="02020603050405020304" pitchFamily="18" charset="0"/>
              </a:rPr>
              <a:t>người</a:t>
            </a:r>
            <a:endParaRPr lang="en-US" altLang="en-US" sz="3000" dirty="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000" dirty="0">
              <a:latin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6494" y="3427506"/>
            <a:ext cx="1720850" cy="488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20077" y="624089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(**)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3102" y="29011"/>
            <a:ext cx="9118976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00050" indent="-400050"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348782" y="1549709"/>
            <a:ext cx="23764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Tóm tắt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43312" y="3326526"/>
            <a:ext cx="19351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u="sng">
                <a:solidFill>
                  <a:srgbClr val="008000"/>
                </a:solidFill>
                <a:latin typeface="Times New Roman" panose="02020603050405020304" pitchFamily="18" charset="0"/>
              </a:rPr>
              <a:t>Bài giải: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49C2D7-5AA8-47C5-84CE-945E5FE0FF2E}"/>
              </a:ext>
            </a:extLst>
          </p:cNvPr>
          <p:cNvCxnSpPr/>
          <p:nvPr/>
        </p:nvCxnSpPr>
        <p:spPr>
          <a:xfrm flipV="1">
            <a:off x="6077243" y="2897945"/>
            <a:ext cx="168812" cy="529561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46C31C0-1286-4CAA-A04B-3F432F66C937}"/>
              </a:ext>
            </a:extLst>
          </p:cNvPr>
          <p:cNvCxnSpPr>
            <a:cxnSpLocks/>
          </p:cNvCxnSpPr>
          <p:nvPr/>
        </p:nvCxnSpPr>
        <p:spPr>
          <a:xfrm flipH="1">
            <a:off x="7725270" y="2793643"/>
            <a:ext cx="108089" cy="610192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7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" y="61119"/>
            <a:ext cx="903145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3200" b="1" u="sng" dirty="0">
                <a:latin typeface="Times New Roman" panose="02020603050405020304" pitchFamily="18" charset="0"/>
              </a:rPr>
              <a:t> 1:</a:t>
            </a:r>
            <a:r>
              <a:rPr lang="en-US" altLang="en-US" sz="3200" b="1" dirty="0">
                <a:latin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hết</a:t>
            </a:r>
            <a:r>
              <a:rPr lang="en-US" altLang="en-US" sz="3200" b="1" dirty="0">
                <a:latin typeface="Times New Roman" panose="02020603050405020304" pitchFamily="18" charset="0"/>
              </a:rPr>
              <a:t> 7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</a:rPr>
              <a:t>. Nay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200" b="1" dirty="0"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? (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85091" y="2113416"/>
            <a:ext cx="208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u="sng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56492" y="2799216"/>
            <a:ext cx="378437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10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220534" y="3753253"/>
            <a:ext cx="298058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-168442" y="533400"/>
            <a:ext cx="157308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7087854" y="5334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3938337" y="1018673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6513096" y="1022684"/>
            <a:ext cx="2879435" cy="1508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-990600" y="1524000"/>
            <a:ext cx="132470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68188" y="4246126"/>
            <a:ext cx="88723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x 7 = 70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34104" y="5239687"/>
            <a:ext cx="9446396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>
                <a:latin typeface="Times New Roman" panose="02020603050405020304" pitchFamily="18" charset="0"/>
              </a:rPr>
              <a:t>Muốn làm xong công việc trong 5 ngày cần số người là: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70 : 5 = 14 (người)</a:t>
            </a:r>
          </a:p>
          <a:p>
            <a:pPr algn="ctr"/>
            <a:r>
              <a:rPr lang="en-US" altLang="en-US" sz="3000">
                <a:latin typeface="Times New Roman" panose="02020603050405020304" pitchFamily="18" charset="0"/>
              </a:rPr>
              <a:t>                        Đáp số: 14 người</a:t>
            </a:r>
          </a:p>
          <a:p>
            <a:pPr>
              <a:spcBef>
                <a:spcPct val="50000"/>
              </a:spcBef>
            </a:pPr>
            <a:endParaRPr lang="en-US" altLang="en-US" sz="3000">
              <a:latin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01151D-C8C1-4B71-94FC-550CE0A1A02D}"/>
              </a:ext>
            </a:extLst>
          </p:cNvPr>
          <p:cNvCxnSpPr/>
          <p:nvPr/>
        </p:nvCxnSpPr>
        <p:spPr>
          <a:xfrm flipV="1">
            <a:off x="3404381" y="3323857"/>
            <a:ext cx="168812" cy="529561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C6DCBA-6B07-4A98-8EC1-E1C3DF7FEA94}"/>
              </a:ext>
            </a:extLst>
          </p:cNvPr>
          <p:cNvCxnSpPr>
            <a:cxnSpLocks/>
          </p:cNvCxnSpPr>
          <p:nvPr/>
        </p:nvCxnSpPr>
        <p:spPr>
          <a:xfrm flipH="1">
            <a:off x="1819689" y="3349487"/>
            <a:ext cx="108089" cy="610192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87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</TotalTime>
  <Words>652</Words>
  <Application>Microsoft Office PowerPoint</Application>
  <PresentationFormat>On-screen Show (4:3)</PresentationFormat>
  <Paragraphs>85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Calibri Light</vt:lpstr>
      <vt:lpstr>Times New Roman</vt:lpstr>
      <vt:lpstr>UTM A&amp;S Heartbeat</vt:lpstr>
      <vt:lpstr>UTM Beautiful Caps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Admin</cp:lastModifiedBy>
  <cp:revision>149</cp:revision>
  <dcterms:created xsi:type="dcterms:W3CDTF">2017-08-18T03:02:00Z</dcterms:created>
  <dcterms:modified xsi:type="dcterms:W3CDTF">2023-09-26T15:21:07Z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