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mf" ContentType="image/x-w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15" r:id="rId3"/>
    <p:sldId id="257" r:id="rId4"/>
    <p:sldId id="258" r:id="rId5"/>
    <p:sldId id="259" r:id="rId6"/>
    <p:sldId id="260" r:id="rId7"/>
    <p:sldId id="261" r:id="rId8"/>
    <p:sldId id="262" r:id="rId9"/>
    <p:sldId id="314" r:id="rId10"/>
    <p:sldId id="263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80" r:id="rId26"/>
    <p:sldId id="283" r:id="rId27"/>
    <p:sldId id="284" r:id="rId28"/>
    <p:sldId id="289" r:id="rId29"/>
    <p:sldId id="31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1" autoAdjust="0"/>
    <p:restoredTop sz="94660"/>
  </p:normalViewPr>
  <p:slideViewPr>
    <p:cSldViewPr>
      <p:cViewPr>
        <p:scale>
          <a:sx n="72" d="100"/>
          <a:sy n="72" d="100"/>
        </p:scale>
        <p:origin x="-37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C80C4-3C37-4B06-AC2A-25F05322FDE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0"/>
      <dgm:spPr/>
      <dgm:t>
        <a:bodyPr/>
        <a:p>
          <a:endParaRPr lang="en-US"/>
        </a:p>
      </dgm:t>
    </dgm:pt>
    <dgm:pt modelId="{79F64CC5-B0A0-473A-A647-A8DB6562D23B}">
      <dgm:prSet phldrT="[Text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/>
            <a:t>CÁC VẬT DỤNG LÀM TỪ THỦY TINH</a:t>
          </a:r>
          <a:r>
            <a:rPr lang="en-US" sz="2800"/>
            <a:t/>
          </a:r>
          <a:endParaRPr lang="en-US" sz="2800"/>
        </a:p>
      </dgm:t>
    </dgm:pt>
    <dgm:pt modelId="{702F6268-E14C-45D5-8115-297DAA4B759C}" cxnId="{FCF0A18A-806C-4D3F-9B9C-502D51B6839E}" type="parTrans">
      <dgm:prSet/>
      <dgm:spPr/>
      <dgm:t>
        <a:bodyPr/>
        <a:p>
          <a:endParaRPr lang="en-US"/>
        </a:p>
      </dgm:t>
    </dgm:pt>
    <dgm:pt modelId="{981E424B-A63B-4DF7-BC97-1D5B2B7044B1}" cxnId="{FCF0A18A-806C-4D3F-9B9C-502D51B6839E}" type="sibTrans">
      <dgm:prSet/>
      <dgm:spPr/>
      <dgm:t>
        <a:bodyPr/>
        <a:p>
          <a:endParaRPr lang="en-US"/>
        </a:p>
      </dgm:t>
    </dgm:pt>
    <dgm:pt modelId="{3067DE01-17C1-4E8E-8F6F-52F05668CCC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/>
            <a:t/>
          </a:r>
          <a:endParaRPr lang="en-US"/>
        </a:p>
      </dgm:t>
    </dgm:pt>
    <dgm:pt modelId="{670990C1-9D1F-4CD7-9427-444C93493914}" cxnId="{944C2F19-22C2-4C29-8696-EDED07E4F043}" type="parTrans">
      <dgm:prSet/>
      <dgm:spPr/>
    </dgm:pt>
    <dgm:pt modelId="{0EA7CFB2-37F8-4E35-9225-D973CA7D0F25}" cxnId="{944C2F19-22C2-4C29-8696-EDED07E4F043}" type="sibTrans">
      <dgm:prSet/>
      <dgm:spPr/>
    </dgm:pt>
    <dgm:pt modelId="{D4AB1542-9F74-4E45-B615-57F5DFDC43EE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TÍNH CHẤT</a:t>
          </a:r>
          <a:r>
            <a:rPr lang="en-US"/>
            <a:t/>
          </a:r>
          <a:endParaRPr lang="en-US"/>
        </a:p>
      </dgm:t>
    </dgm:pt>
    <dgm:pt modelId="{DCA1BD93-FD98-4A06-8ECE-28E6935BECED}" cxnId="{DEC2C917-DB2F-444B-8F0B-549B4EACD8E6}" type="parTrans">
      <dgm:prSet/>
      <dgm:spPr/>
      <dgm:t>
        <a:bodyPr/>
        <a:p>
          <a:endParaRPr lang="en-US"/>
        </a:p>
      </dgm:t>
    </dgm:pt>
    <dgm:pt modelId="{69748832-ECC5-4F63-A6AC-8504A7E906B9}" cxnId="{DEC2C917-DB2F-444B-8F0B-549B4EACD8E6}" type="sibTrans">
      <dgm:prSet/>
      <dgm:spPr/>
      <dgm:t>
        <a:bodyPr/>
        <a:p>
          <a:endParaRPr lang="en-US"/>
        </a:p>
      </dgm:t>
    </dgm:pt>
    <dgm:pt modelId="{364FA583-A9EB-47D6-B6E0-D4DC2C39AA07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/>
            <a:t/>
          </a:r>
          <a:endParaRPr lang="en-US"/>
        </a:p>
      </dgm:t>
    </dgm:pt>
    <dgm:pt modelId="{AAEF2FE0-5107-4C4E-AE9C-315B953D548C}" cxnId="{76B7E009-6954-4427-B8E1-3576FC3014EF}" type="parTrans">
      <dgm:prSet/>
      <dgm:spPr/>
    </dgm:pt>
    <dgm:pt modelId="{F44F1707-D597-4428-9531-03B04A7168C1}" cxnId="{76B7E009-6954-4427-B8E1-3576FC3014EF}" type="sibTrans">
      <dgm:prSet/>
      <dgm:spPr/>
    </dgm:pt>
    <dgm:pt modelId="{E484A0DB-ADE2-41BB-B1F9-A397557174FE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CÔNG DỤNG</a:t>
          </a:r>
          <a:r>
            <a:rPr lang="en-US"/>
            <a:t/>
          </a:r>
          <a:endParaRPr lang="en-US"/>
        </a:p>
      </dgm:t>
    </dgm:pt>
    <dgm:pt modelId="{0D3844BD-A934-4ADF-8CEC-4B7101CACCC9}" cxnId="{40B1A20B-1B29-4697-87A8-1F629E1FFC67}" type="parTrans">
      <dgm:prSet/>
      <dgm:spPr/>
      <dgm:t>
        <a:bodyPr/>
        <a:p>
          <a:endParaRPr lang="en-US"/>
        </a:p>
      </dgm:t>
    </dgm:pt>
    <dgm:pt modelId="{FC59B45A-A616-4E16-B98F-7EBC1D5DDF85}" cxnId="{40B1A20B-1B29-4697-87A8-1F629E1FFC67}" type="sibTrans">
      <dgm:prSet/>
      <dgm:spPr/>
      <dgm:t>
        <a:bodyPr/>
        <a:p>
          <a:endParaRPr lang="en-US"/>
        </a:p>
      </dgm:t>
    </dgm:pt>
    <dgm:pt modelId="{EE3CB678-3AF3-48EB-A9A3-4C9B3B638DF4}" type="pres">
      <dgm:prSet presAssocID="{501C80C4-3C37-4B06-AC2A-25F05322FDE0}" presName="linear" presStyleCnt="0">
        <dgm:presLayoutVars>
          <dgm:dir/>
          <dgm:animLvl val="lvl"/>
          <dgm:resizeHandles val="exact"/>
        </dgm:presLayoutVars>
      </dgm:prSet>
      <dgm:spPr/>
    </dgm:pt>
    <dgm:pt modelId="{A787D67B-DDA1-4988-8415-DCD48FC3EA83}" type="pres">
      <dgm:prSet presAssocID="{79F64CC5-B0A0-473A-A647-A8DB6562D23B}" presName="parentLin" presStyleCnt="0"/>
      <dgm:spPr/>
    </dgm:pt>
    <dgm:pt modelId="{0797CEA2-9F9D-4159-A8DC-2F0D60611F3B}" type="pres">
      <dgm:prSet presAssocID="{79F64CC5-B0A0-473A-A647-A8DB6562D23B}" presName="parentLeftMargin" presStyleCnt="0"/>
      <dgm:spPr/>
    </dgm:pt>
    <dgm:pt modelId="{2968AA41-C1D3-4EDF-9DB3-378F66B2FD39}" type="pres">
      <dgm:prSet presAssocID="{79F64CC5-B0A0-473A-A647-A8DB6562D2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61417B3-60F3-4BE3-8E8F-9CEC27ECBCDA}" type="pres">
      <dgm:prSet presAssocID="{79F64CC5-B0A0-473A-A647-A8DB6562D23B}" presName="negativeSpace" presStyleCnt="0"/>
      <dgm:spPr/>
    </dgm:pt>
    <dgm:pt modelId="{D167D85B-ED5F-4134-9F18-E6B4BAE0C614}" type="pres">
      <dgm:prSet presAssocID="{79F64CC5-B0A0-473A-A647-A8DB6562D23B}" presName="childText" presStyleLbl="conFgAcc1" presStyleIdx="0" presStyleCnt="3">
        <dgm:presLayoutVars>
          <dgm:bulletEnabled val="1"/>
        </dgm:presLayoutVars>
      </dgm:prSet>
      <dgm:spPr/>
    </dgm:pt>
    <dgm:pt modelId="{6402558A-B637-4118-8793-2FA57B2393DA}" type="pres">
      <dgm:prSet presAssocID="{981E424B-A63B-4DF7-BC97-1D5B2B7044B1}" presName="spaceBetweenRectangles" presStyleCnt="0"/>
      <dgm:spPr/>
    </dgm:pt>
    <dgm:pt modelId="{8E561E53-8519-43F2-B9E7-546C3EB01970}" type="pres">
      <dgm:prSet presAssocID="{D4AB1542-9F74-4E45-B615-57F5DFDC43EE}" presName="parentLin" presStyleCnt="0"/>
      <dgm:spPr/>
    </dgm:pt>
    <dgm:pt modelId="{3559B5A5-3E91-49F5-A868-297DBB575668}" type="pres">
      <dgm:prSet presAssocID="{D4AB1542-9F74-4E45-B615-57F5DFDC43EE}" presName="parentLeftMargin" presStyleCnt="0"/>
      <dgm:spPr/>
    </dgm:pt>
    <dgm:pt modelId="{48FABA9F-C289-434B-8864-E8FC1B5C2F60}" type="pres">
      <dgm:prSet presAssocID="{D4AB1542-9F74-4E45-B615-57F5DFDC43E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F65D9D-7898-4EE1-ADBC-A6F5139DEC13}" type="pres">
      <dgm:prSet presAssocID="{D4AB1542-9F74-4E45-B615-57F5DFDC43EE}" presName="negativeSpace" presStyleCnt="0"/>
      <dgm:spPr/>
    </dgm:pt>
    <dgm:pt modelId="{6B4B0D2A-F76A-4881-A678-1599A9C1764F}" type="pres">
      <dgm:prSet presAssocID="{D4AB1542-9F74-4E45-B615-57F5DFDC43EE}" presName="childText" presStyleLbl="conFgAcc1" presStyleIdx="1" presStyleCnt="3">
        <dgm:presLayoutVars>
          <dgm:bulletEnabled val="1"/>
        </dgm:presLayoutVars>
      </dgm:prSet>
      <dgm:spPr/>
    </dgm:pt>
    <dgm:pt modelId="{4CCA9E30-BEB2-4B5D-BA10-E5FCB43776E3}" type="pres">
      <dgm:prSet presAssocID="{69748832-ECC5-4F63-A6AC-8504A7E906B9}" presName="spaceBetweenRectangles" presStyleCnt="0"/>
      <dgm:spPr/>
    </dgm:pt>
    <dgm:pt modelId="{E366F1EF-FE80-457B-9C6A-8A0AC673FB1B}" type="pres">
      <dgm:prSet presAssocID="{E484A0DB-ADE2-41BB-B1F9-A397557174FE}" presName="parentLin" presStyleCnt="0"/>
      <dgm:spPr/>
    </dgm:pt>
    <dgm:pt modelId="{06AA40BB-9886-4B46-8ECB-F4B42996D2E4}" type="pres">
      <dgm:prSet presAssocID="{E484A0DB-ADE2-41BB-B1F9-A397557174FE}" presName="parentLeftMargin" presStyleCnt="0"/>
      <dgm:spPr/>
    </dgm:pt>
    <dgm:pt modelId="{E2F3FA2F-E1C7-4C05-8B05-C32B42A9A930}" type="pres">
      <dgm:prSet presAssocID="{E484A0DB-ADE2-41BB-B1F9-A397557174F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36A5161-621C-488B-95ED-161DD8C18700}" type="pres">
      <dgm:prSet presAssocID="{E484A0DB-ADE2-41BB-B1F9-A397557174FE}" presName="negativeSpace" presStyleCnt="0"/>
      <dgm:spPr/>
    </dgm:pt>
    <dgm:pt modelId="{F2D507D6-5CB7-4C81-896F-18FAF0126329}" type="pres">
      <dgm:prSet presAssocID="{E484A0DB-ADE2-41BB-B1F9-A397557174F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F0A18A-806C-4D3F-9B9C-502D51B6839E}" srcId="{501C80C4-3C37-4B06-AC2A-25F05322FDE0}" destId="{79F64CC5-B0A0-473A-A647-A8DB6562D23B}" srcOrd="0" destOrd="0" parTransId="{702F6268-E14C-45D5-8115-297DAA4B759C}" sibTransId="{981E424B-A63B-4DF7-BC97-1D5B2B7044B1}"/>
    <dgm:cxn modelId="{944C2F19-22C2-4C29-8696-EDED07E4F043}" srcId="{79F64CC5-B0A0-473A-A647-A8DB6562D23B}" destId="{3067DE01-17C1-4E8E-8F6F-52F05668CCCA}" srcOrd="0" destOrd="0" parTransId="{670990C1-9D1F-4CD7-9427-444C93493914}" sibTransId="{0EA7CFB2-37F8-4E35-9225-D973CA7D0F25}"/>
    <dgm:cxn modelId="{DEC2C917-DB2F-444B-8F0B-549B4EACD8E6}" srcId="{501C80C4-3C37-4B06-AC2A-25F05322FDE0}" destId="{D4AB1542-9F74-4E45-B615-57F5DFDC43EE}" srcOrd="1" destOrd="0" parTransId="{DCA1BD93-FD98-4A06-8ECE-28E6935BECED}" sibTransId="{69748832-ECC5-4F63-A6AC-8504A7E906B9}"/>
    <dgm:cxn modelId="{76B7E009-6954-4427-B8E1-3576FC3014EF}" srcId="{D4AB1542-9F74-4E45-B615-57F5DFDC43EE}" destId="{364FA583-A9EB-47D6-B6E0-D4DC2C39AA07}" srcOrd="0" destOrd="1" parTransId="{AAEF2FE0-5107-4C4E-AE9C-315B953D548C}" sibTransId="{F44F1707-D597-4428-9531-03B04A7168C1}"/>
    <dgm:cxn modelId="{40B1A20B-1B29-4697-87A8-1F629E1FFC67}" srcId="{501C80C4-3C37-4B06-AC2A-25F05322FDE0}" destId="{E484A0DB-ADE2-41BB-B1F9-A397557174FE}" srcOrd="2" destOrd="0" parTransId="{0D3844BD-A934-4ADF-8CEC-4B7101CACCC9}" sibTransId="{FC59B45A-A616-4E16-B98F-7EBC1D5DDF85}"/>
    <dgm:cxn modelId="{7A164CEF-F4CC-4895-B6D4-7A610541F497}" type="presOf" srcId="{501C80C4-3C37-4B06-AC2A-25F05322FDE0}" destId="{EE3CB678-3AF3-48EB-A9A3-4C9B3B638DF4}" srcOrd="0" destOrd="0" presId="urn:microsoft.com/office/officeart/2005/8/layout/list1"/>
    <dgm:cxn modelId="{5A257158-A4D8-4819-912D-69F7F2019DA9}" type="presParOf" srcId="{EE3CB678-3AF3-48EB-A9A3-4C9B3B638DF4}" destId="{A787D67B-DDA1-4988-8415-DCD48FC3EA83}" srcOrd="0" destOrd="0" presId="urn:microsoft.com/office/officeart/2005/8/layout/list1"/>
    <dgm:cxn modelId="{830606A3-1723-4CE8-9271-28D2674068BB}" type="presParOf" srcId="{A787D67B-DDA1-4988-8415-DCD48FC3EA83}" destId="{0797CEA2-9F9D-4159-A8DC-2F0D60611F3B}" srcOrd="0" destOrd="0" presId="urn:microsoft.com/office/officeart/2005/8/layout/list1"/>
    <dgm:cxn modelId="{778A7D11-3004-4DA1-BECD-72063752E794}" type="presOf" srcId="{79F64CC5-B0A0-473A-A647-A8DB6562D23B}" destId="{0797CEA2-9F9D-4159-A8DC-2F0D60611F3B}" srcOrd="0" destOrd="0" presId="urn:microsoft.com/office/officeart/2005/8/layout/list1"/>
    <dgm:cxn modelId="{12C53B3C-0F99-4078-A4D4-6CBCFFF61D7F}" type="presParOf" srcId="{A787D67B-DDA1-4988-8415-DCD48FC3EA83}" destId="{2968AA41-C1D3-4EDF-9DB3-378F66B2FD39}" srcOrd="1" destOrd="0" presId="urn:microsoft.com/office/officeart/2005/8/layout/list1"/>
    <dgm:cxn modelId="{2FE72266-41C3-411F-8E90-DF44C9984859}" type="presOf" srcId="{79F64CC5-B0A0-473A-A647-A8DB6562D23B}" destId="{2968AA41-C1D3-4EDF-9DB3-378F66B2FD39}" srcOrd="0" destOrd="0" presId="urn:microsoft.com/office/officeart/2005/8/layout/list1"/>
    <dgm:cxn modelId="{F4EA2C1E-7DFE-4B9C-9E4E-12860AD30DFE}" type="presParOf" srcId="{EE3CB678-3AF3-48EB-A9A3-4C9B3B638DF4}" destId="{D61417B3-60F3-4BE3-8E8F-9CEC27ECBCDA}" srcOrd="1" destOrd="0" presId="urn:microsoft.com/office/officeart/2005/8/layout/list1"/>
    <dgm:cxn modelId="{A3851B50-5140-4D9F-A81B-526B821B5C37}" type="presParOf" srcId="{EE3CB678-3AF3-48EB-A9A3-4C9B3B638DF4}" destId="{D167D85B-ED5F-4134-9F18-E6B4BAE0C614}" srcOrd="2" destOrd="0" presId="urn:microsoft.com/office/officeart/2005/8/layout/list1"/>
    <dgm:cxn modelId="{AA114B72-2C31-4543-BA8C-6455D92FAB97}" type="presOf" srcId="{3067DE01-17C1-4E8E-8F6F-52F05668CCCA}" destId="{D167D85B-ED5F-4134-9F18-E6B4BAE0C614}" srcOrd="0" destOrd="0" presId="urn:microsoft.com/office/officeart/2005/8/layout/list1"/>
    <dgm:cxn modelId="{64D0367A-2A50-4582-8233-2F4AB284043A}" type="presParOf" srcId="{EE3CB678-3AF3-48EB-A9A3-4C9B3B638DF4}" destId="{6402558A-B637-4118-8793-2FA57B2393DA}" srcOrd="3" destOrd="0" presId="urn:microsoft.com/office/officeart/2005/8/layout/list1"/>
    <dgm:cxn modelId="{15709B61-BE5E-4379-AEE3-50DCCD6EB96B}" type="presParOf" srcId="{EE3CB678-3AF3-48EB-A9A3-4C9B3B638DF4}" destId="{8E561E53-8519-43F2-B9E7-546C3EB01970}" srcOrd="4" destOrd="0" presId="urn:microsoft.com/office/officeart/2005/8/layout/list1"/>
    <dgm:cxn modelId="{459B58DB-A70B-4BD6-8C2F-382CAEDF0200}" type="presParOf" srcId="{8E561E53-8519-43F2-B9E7-546C3EB01970}" destId="{3559B5A5-3E91-49F5-A868-297DBB575668}" srcOrd="0" destOrd="4" presId="urn:microsoft.com/office/officeart/2005/8/layout/list1"/>
    <dgm:cxn modelId="{A870DD84-A0F2-42DE-AB48-C51689BA66D4}" type="presOf" srcId="{D4AB1542-9F74-4E45-B615-57F5DFDC43EE}" destId="{3559B5A5-3E91-49F5-A868-297DBB575668}" srcOrd="0" destOrd="0" presId="urn:microsoft.com/office/officeart/2005/8/layout/list1"/>
    <dgm:cxn modelId="{FC2DF431-EB55-47CC-B15F-AE19617B61E5}" type="presParOf" srcId="{8E561E53-8519-43F2-B9E7-546C3EB01970}" destId="{48FABA9F-C289-434B-8864-E8FC1B5C2F60}" srcOrd="1" destOrd="4" presId="urn:microsoft.com/office/officeart/2005/8/layout/list1"/>
    <dgm:cxn modelId="{993CA09B-54FB-473E-9A9D-90E5D64AC4BC}" type="presOf" srcId="{D4AB1542-9F74-4E45-B615-57F5DFDC43EE}" destId="{48FABA9F-C289-434B-8864-E8FC1B5C2F60}" srcOrd="0" destOrd="0" presId="urn:microsoft.com/office/officeart/2005/8/layout/list1"/>
    <dgm:cxn modelId="{E37C516B-0644-4025-A21C-2D4AD379A416}" type="presParOf" srcId="{EE3CB678-3AF3-48EB-A9A3-4C9B3B638DF4}" destId="{72F65D9D-7898-4EE1-ADBC-A6F5139DEC13}" srcOrd="5" destOrd="0" presId="urn:microsoft.com/office/officeart/2005/8/layout/list1"/>
    <dgm:cxn modelId="{BDFA6987-2846-4551-B24D-B51B4D16A6FE}" type="presParOf" srcId="{EE3CB678-3AF3-48EB-A9A3-4C9B3B638DF4}" destId="{6B4B0D2A-F76A-4881-A678-1599A9C1764F}" srcOrd="6" destOrd="0" presId="urn:microsoft.com/office/officeart/2005/8/layout/list1"/>
    <dgm:cxn modelId="{B48B39F8-4C45-4F89-AEB9-9C8F06B193A0}" type="presOf" srcId="{364FA583-A9EB-47D6-B6E0-D4DC2C39AA07}" destId="{6B4B0D2A-F76A-4881-A678-1599A9C1764F}" srcOrd="0" destOrd="0" presId="urn:microsoft.com/office/officeart/2005/8/layout/list1"/>
    <dgm:cxn modelId="{D796BE7B-76F8-49C4-8DB6-EFF74B7C5E31}" type="presParOf" srcId="{EE3CB678-3AF3-48EB-A9A3-4C9B3B638DF4}" destId="{4CCA9E30-BEB2-4B5D-BA10-E5FCB43776E3}" srcOrd="7" destOrd="0" presId="urn:microsoft.com/office/officeart/2005/8/layout/list1"/>
    <dgm:cxn modelId="{F1D5E18B-A2A0-4CB6-94AF-A00FA7DFCE09}" type="presParOf" srcId="{EE3CB678-3AF3-48EB-A9A3-4C9B3B638DF4}" destId="{E366F1EF-FE80-457B-9C6A-8A0AC673FB1B}" srcOrd="8" destOrd="0" presId="urn:microsoft.com/office/officeart/2005/8/layout/list1"/>
    <dgm:cxn modelId="{2BC56E08-5B5C-4AB8-8BC7-DC140D698382}" type="presParOf" srcId="{E366F1EF-FE80-457B-9C6A-8A0AC673FB1B}" destId="{06AA40BB-9886-4B46-8ECB-F4B42996D2E4}" srcOrd="0" destOrd="8" presId="urn:microsoft.com/office/officeart/2005/8/layout/list1"/>
    <dgm:cxn modelId="{551140E1-C09B-4F3F-A145-CD939AD531AC}" type="presOf" srcId="{E484A0DB-ADE2-41BB-B1F9-A397557174FE}" destId="{06AA40BB-9886-4B46-8ECB-F4B42996D2E4}" srcOrd="0" destOrd="0" presId="urn:microsoft.com/office/officeart/2005/8/layout/list1"/>
    <dgm:cxn modelId="{B888F071-8591-4390-8624-7DFB7D85C889}" type="presParOf" srcId="{E366F1EF-FE80-457B-9C6A-8A0AC673FB1B}" destId="{E2F3FA2F-E1C7-4C05-8B05-C32B42A9A930}" srcOrd="1" destOrd="8" presId="urn:microsoft.com/office/officeart/2005/8/layout/list1"/>
    <dgm:cxn modelId="{6A6CC8B0-621B-4634-B386-A2152DB8F6F1}" type="presOf" srcId="{E484A0DB-ADE2-41BB-B1F9-A397557174FE}" destId="{E2F3FA2F-E1C7-4C05-8B05-C32B42A9A930}" srcOrd="0" destOrd="0" presId="urn:microsoft.com/office/officeart/2005/8/layout/list1"/>
    <dgm:cxn modelId="{A8EA7515-C602-41EB-8DF3-F83CEE1ABA2B}" type="presParOf" srcId="{EE3CB678-3AF3-48EB-A9A3-4C9B3B638DF4}" destId="{C36A5161-621C-488B-95ED-161DD8C18700}" srcOrd="9" destOrd="0" presId="urn:microsoft.com/office/officeart/2005/8/layout/list1"/>
    <dgm:cxn modelId="{B236EC70-122B-4D04-A92E-3D3B23DF8D9B}" type="presParOf" srcId="{EE3CB678-3AF3-48EB-A9A3-4C9B3B638DF4}" destId="{F2D507D6-5CB7-4C81-896F-18FAF01263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597525" cy="4421505"/>
        <a:chOff x="0" y="0"/>
        <a:chExt cx="5597525" cy="4421505"/>
      </a:xfrm>
    </dsp:grpSpPr>
    <dsp:sp modelId="{D167D85B-ED5F-4134-9F18-E6B4BAE0C614}">
      <dsp:nvSpPr>
        <dsp:cNvPr id="5" name="Rectangles 4"/>
        <dsp:cNvSpPr/>
      </dsp:nvSpPr>
      <dsp:spPr bwMode="white">
        <a:xfrm>
          <a:off x="0" y="541612"/>
          <a:ext cx="5597525" cy="831600"/>
        </a:xfrm>
        <a:prstGeom prst="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434430" tIns="687324" rIns="434430" bIns="234696" anchor="t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>
            <a:solidFill>
              <a:schemeClr val="dk1"/>
            </a:solidFill>
          </a:endParaRPr>
        </a:p>
      </dsp:txBody>
      <dsp:txXfrm>
        <a:off x="0" y="541612"/>
        <a:ext cx="5597525" cy="831600"/>
      </dsp:txXfrm>
    </dsp:sp>
    <dsp:sp modelId="{2968AA41-C1D3-4EDF-9DB3-378F66B2FD39}">
      <dsp:nvSpPr>
        <dsp:cNvPr id="4" name="Rounded Rectangle 3"/>
        <dsp:cNvSpPr/>
      </dsp:nvSpPr>
      <dsp:spPr bwMode="white">
        <a:xfrm>
          <a:off x="279876" y="54532"/>
          <a:ext cx="3918268" cy="97416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48101" tIns="0" rIns="148101" bIns="0" anchor="ctr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/>
            <a:t>CÁC VẬT DỤNG LÀM TỪ THỦY TINH</a:t>
          </a:r>
          <a:endParaRPr lang="en-US" sz="2800"/>
        </a:p>
      </dsp:txBody>
      <dsp:txXfrm>
        <a:off x="279876" y="54532"/>
        <a:ext cx="3918268" cy="974160"/>
      </dsp:txXfrm>
    </dsp:sp>
    <dsp:sp modelId="{6B4B0D2A-F76A-4881-A678-1599A9C1764F}">
      <dsp:nvSpPr>
        <dsp:cNvPr id="8" name="Rectangles 7"/>
        <dsp:cNvSpPr/>
      </dsp:nvSpPr>
      <dsp:spPr bwMode="white">
        <a:xfrm>
          <a:off x="0" y="2038493"/>
          <a:ext cx="5597525" cy="831600"/>
        </a:xfrm>
        <a:prstGeom prst="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434430" tIns="687324" rIns="434430" bIns="234696" anchor="t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>
            <a:solidFill>
              <a:schemeClr val="dk1"/>
            </a:solidFill>
          </a:endParaRPr>
        </a:p>
      </dsp:txBody>
      <dsp:txXfrm>
        <a:off x="0" y="2038493"/>
        <a:ext cx="5597525" cy="831600"/>
      </dsp:txXfrm>
    </dsp:sp>
    <dsp:sp modelId="{48FABA9F-C289-434B-8864-E8FC1B5C2F60}">
      <dsp:nvSpPr>
        <dsp:cNvPr id="7" name="Rounded Rectangle 6"/>
        <dsp:cNvSpPr/>
      </dsp:nvSpPr>
      <dsp:spPr bwMode="white">
        <a:xfrm>
          <a:off x="279876" y="1551412"/>
          <a:ext cx="3918268" cy="97416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48101" tIns="0" rIns="148101" bIns="0" anchor="ctr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TÍNH CHẤT</a:t>
          </a:r>
          <a:endParaRPr lang="en-US"/>
        </a:p>
      </dsp:txBody>
      <dsp:txXfrm>
        <a:off x="279876" y="1551412"/>
        <a:ext cx="3918268" cy="974160"/>
      </dsp:txXfrm>
    </dsp:sp>
    <dsp:sp modelId="{F2D507D6-5CB7-4C81-896F-18FAF0126329}">
      <dsp:nvSpPr>
        <dsp:cNvPr id="11" name="Rectangles 10"/>
        <dsp:cNvSpPr/>
      </dsp:nvSpPr>
      <dsp:spPr bwMode="white">
        <a:xfrm>
          <a:off x="0" y="3535372"/>
          <a:ext cx="5597525" cy="831600"/>
        </a:xfrm>
        <a:prstGeom prst="rect">
          <a:avLst/>
        </a:prstGeom>
      </dsp:spPr>
      <dsp:style>
        <a:lnRef idx="1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34430" tIns="687324" rIns="434430" bIns="234696" anchor="t"/>
        <a:lstStyle>
          <a:lvl1pPr algn="l">
            <a:defRPr sz="3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endParaRPr>
            <a:solidFill>
              <a:schemeClr val="dk1"/>
            </a:solidFill>
          </a:endParaRPr>
        </a:p>
      </dsp:txBody>
      <dsp:txXfrm>
        <a:off x="0" y="3535372"/>
        <a:ext cx="5597525" cy="831600"/>
      </dsp:txXfrm>
    </dsp:sp>
    <dsp:sp modelId="{E2F3FA2F-E1C7-4C05-8B05-C32B42A9A930}">
      <dsp:nvSpPr>
        <dsp:cNvPr id="10" name="Rounded Rectangle 9"/>
        <dsp:cNvSpPr/>
      </dsp:nvSpPr>
      <dsp:spPr bwMode="white">
        <a:xfrm>
          <a:off x="279876" y="3048292"/>
          <a:ext cx="3918268" cy="974160"/>
        </a:xfrm>
        <a:prstGeom prst="roundRect">
          <a:avLst/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1"/>
        </a:fillRef>
        <a:effectRef idx="1">
          <a:scrgbClr r="0" g="0" b="0"/>
        </a:effectRef>
        <a:fontRef idx="minor">
          <a:schemeClr val="dk1"/>
        </a:fontRef>
      </dsp:style>
      <dsp:txBody>
        <a:bodyPr vert="horz" wrap="square" lIns="148101" tIns="0" rIns="148101" bIns="0" anchor="ctr"/>
        <a:lstStyle>
          <a:lvl1pPr algn="l">
            <a:defRPr sz="3300"/>
          </a:lvl1pPr>
          <a:lvl2pPr marL="228600" indent="-228600" algn="l">
            <a:defRPr sz="2500"/>
          </a:lvl2pPr>
          <a:lvl3pPr marL="457200" indent="-228600" algn="l">
            <a:defRPr sz="2500"/>
          </a:lvl3pPr>
          <a:lvl4pPr marL="685800" indent="-228600" algn="l">
            <a:defRPr sz="2500"/>
          </a:lvl4pPr>
          <a:lvl5pPr marL="914400" indent="-228600" algn="l">
            <a:defRPr sz="2500"/>
          </a:lvl5pPr>
          <a:lvl6pPr marL="1143000" indent="-228600" algn="l">
            <a:defRPr sz="2500"/>
          </a:lvl6pPr>
          <a:lvl7pPr marL="1371600" indent="-228600" algn="l">
            <a:defRPr sz="2500"/>
          </a:lvl7pPr>
          <a:lvl8pPr marL="1600200" indent="-228600" algn="l">
            <a:defRPr sz="2500"/>
          </a:lvl8pPr>
          <a:lvl9pPr marL="1828800" indent="-228600" algn="l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CÔNG DỤNG</a:t>
          </a:r>
          <a:endParaRPr lang="en-US"/>
        </a:p>
      </dsp:txBody>
      <dsp:txXfrm>
        <a:off x="279876" y="3048292"/>
        <a:ext cx="3918268" cy="974160"/>
      </dsp:txXfrm>
    </dsp:sp>
    <dsp:sp modelId="{0797CEA2-9F9D-4159-A8DC-2F0D60611F3B}">
      <dsp:nvSpPr>
        <dsp:cNvPr id="3" name="Rectangles 2" hidden="1"/>
        <dsp:cNvSpPr/>
      </dsp:nvSpPr>
      <dsp:spPr>
        <a:xfrm>
          <a:off x="0" y="54532"/>
          <a:ext cx="279876" cy="974160"/>
        </a:xfrm>
        <a:prstGeom prst="rect">
          <a:avLst/>
        </a:prstGeom>
      </dsp:spPr>
      <dsp:txXfrm>
        <a:off x="0" y="54532"/>
        <a:ext cx="279876" cy="974160"/>
      </dsp:txXfrm>
    </dsp:sp>
    <dsp:sp modelId="{3559B5A5-3E91-49F5-A868-297DBB575668}">
      <dsp:nvSpPr>
        <dsp:cNvPr id="6" name="Rectangles 5" hidden="1"/>
        <dsp:cNvSpPr/>
      </dsp:nvSpPr>
      <dsp:spPr>
        <a:xfrm>
          <a:off x="0" y="1551412"/>
          <a:ext cx="279876" cy="974160"/>
        </a:xfrm>
        <a:prstGeom prst="rect">
          <a:avLst/>
        </a:prstGeom>
      </dsp:spPr>
      <dsp:txXfrm>
        <a:off x="0" y="1551412"/>
        <a:ext cx="279876" cy="974160"/>
      </dsp:txXfrm>
    </dsp:sp>
    <dsp:sp modelId="{06AA40BB-9886-4B46-8ECB-F4B42996D2E4}">
      <dsp:nvSpPr>
        <dsp:cNvPr id="9" name="Rectangles 8" hidden="1"/>
        <dsp:cNvSpPr/>
      </dsp:nvSpPr>
      <dsp:spPr>
        <a:xfrm>
          <a:off x="0" y="3048292"/>
          <a:ext cx="279876" cy="974160"/>
        </a:xfrm>
        <a:prstGeom prst="rect">
          <a:avLst/>
        </a:prstGeom>
      </dsp:spPr>
      <dsp:txXfrm>
        <a:off x="0" y="3048292"/>
        <a:ext cx="279876" cy="97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0C443-75E9-4AD4-9048-FCADA8F2E38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EBAD1-CA57-42DD-ACDA-5AE9236EA32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01CC-6685-42CC-A7CC-C9E79002E94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slide" Target="slide19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image" Target="../media/image1.wmf"/><Relationship Id="rId10" Type="http://schemas.openxmlformats.org/officeDocument/2006/relationships/image" Target="../media/image16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wmf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wmf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wmf"/><Relationship Id="rId2" Type="http://schemas.openxmlformats.org/officeDocument/2006/relationships/image" Target="../media/image25.jpeg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wmf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1.wav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wmf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wmf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wmf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.wmf"/><Relationship Id="rId2" Type="http://schemas.openxmlformats.org/officeDocument/2006/relationships/slide" Target="slide3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GIF"/><Relationship Id="rId4" Type="http://schemas.openxmlformats.org/officeDocument/2006/relationships/slide" Target="slide19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7.xml"/><Relationship Id="rId10" Type="http://schemas.microsoft.com/office/2007/relationships/diagramDrawing" Target="../diagrams/drawing1.xml"/><Relationship Id="rId1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WordArt 19"/>
          <p:cNvSpPr>
            <a:spLocks noTextEdit="1"/>
          </p:cNvSpPr>
          <p:nvPr/>
        </p:nvSpPr>
        <p:spPr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 eaLnBrk="0" hangingPunct="0"/>
            <a:r>
              <a:rPr lang="en-US" sz="18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TIỂU HỌC BÌNH LỢI TRUNG</a:t>
            </a:r>
            <a:endParaRPr lang="en-US" sz="18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5" name="WordArt 20"/>
          <p:cNvSpPr>
            <a:spLocks noTextEdit="1"/>
          </p:cNvSpPr>
          <p:nvPr/>
        </p:nvSpPr>
        <p:spPr>
          <a:xfrm>
            <a:off x="2209800" y="1752600"/>
            <a:ext cx="5410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 eaLnBrk="0" hangingPunct="0"/>
            <a:r>
              <a:rPr lang="en-US" sz="3600" b="1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Khoa học – Lớp 5/4</a:t>
            </a:r>
            <a:endParaRPr lang="en-US" sz="3600" b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WordArt 21"/>
          <p:cNvSpPr>
            <a:spLocks noTextEdit="1"/>
          </p:cNvSpPr>
          <p:nvPr/>
        </p:nvSpPr>
        <p:spPr>
          <a:xfrm>
            <a:off x="457200" y="3200400"/>
            <a:ext cx="8229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 eaLnBrk="0" hangingPunct="0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Thủy tinh.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eaLnBrk="0" hangingPunct="0"/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  <p:pic>
        <p:nvPicPr>
          <p:cNvPr id="3078" name="Picture 10" descr="cartoon1%20(1)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447800"/>
            <a:ext cx="1600200" cy="1420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976313" y="2149475"/>
            <a:ext cx="693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I.  Mét sè ®ång dïng lµm b»ng  thuû tinh:</a:t>
            </a:r>
            <a:endParaRPr lang="en-US" sz="28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pic>
        <p:nvPicPr>
          <p:cNvPr id="33803" name="Picture 11" descr="LH03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67000"/>
            <a:ext cx="1295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DSC0134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670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CH0J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670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 descr="Trang60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37075"/>
            <a:ext cx="3581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4" name="Picture 32" descr="florenceflaskthreecolorty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Picture 33" descr="CAW99P4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1682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Picture 34" descr="CAMFG0X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67000"/>
            <a:ext cx="1679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Picture 35" descr="494331f8_pha lê vẻ đẹp thanh ta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720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36" descr="cua_luoi_chong_muoi_tu_cuon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0"/>
            <a:ext cx="1828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9" descr="ANd9GcTKfiPDTuD_SytsjK1cdOpz3aG7qH5d8Iz8xRWSSpuGeON61uD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8684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36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en_trang_tr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4038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9000"/>
            <a:ext cx="4038600" cy="32434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276599"/>
            <a:ext cx="4152900" cy="3395869"/>
          </a:xfrm>
          <a:prstGeom prst="rect">
            <a:avLst/>
          </a:prstGeom>
        </p:spPr>
      </p:pic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762000" y="22860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II. </a:t>
            </a:r>
            <a:r>
              <a:rPr 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TÝnh</a:t>
            </a:r>
            <a:r>
              <a:rPr 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chÊt</a:t>
            </a:r>
            <a:r>
              <a:rPr 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thuû</a:t>
            </a:r>
            <a:r>
              <a:rPr 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.VnTime" panose="020B7200000000000000" pitchFamily="34" charset="0"/>
              </a:rPr>
              <a:t>tinh</a:t>
            </a:r>
            <a:r>
              <a:rPr lang="en-US" sz="3200" b="1" dirty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116013" y="2700338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935038" y="3040063"/>
            <a:ext cx="7086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68338" y="3422650"/>
            <a:ext cx="7620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SGK-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33CC"/>
              </a:solidFill>
              <a:latin typeface=".VnTime" panose="020B7200000000000000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dirty="0">
              <a:latin typeface=".VnTime" panose="020B7200000000000000" pitchFamily="34" charset="0"/>
            </a:endParaRPr>
          </a:p>
        </p:txBody>
      </p:sp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5240338" y="2133600"/>
            <a:ext cx="3751262" cy="12636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( 2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73150" y="3117850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gỉ.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73150" y="5127625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Cứng nhưng dễ vỡ.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85850" y="3616325"/>
            <a:ext cx="415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85850" y="4138613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bị a xít  ăn mòn.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16013" y="4700588"/>
            <a:ext cx="5219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Không hút ẩm.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2" name="Rectangle 36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5848" grpId="0"/>
      <p:bldP spid="35852" grpId="0"/>
      <p:bldP spid="35852" grpId="1"/>
      <p:bldP spid="2" grpId="0" animBg="1"/>
      <p:bldP spid="2" grpId="1" animBg="1"/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14400" y="2239963"/>
            <a:ext cx="7772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ime" panose="020B7200000000000000" pitchFamily="34" charset="0"/>
              </a:rPr>
              <a:t>-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sử dụng và bảo đồ dùng bằng thủy tinh chúng ta cần chú ý điểm gì? </a:t>
            </a:r>
            <a:endParaRPr lang="en-US" sz="28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52500" y="2438400"/>
            <a:ext cx="7696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solidFill>
                  <a:srgbClr val="800080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solidFill>
                <a:srgbClr val="800080"/>
              </a:solidFill>
              <a:latin typeface=".VnTime" panose="020B7200000000000000" pitchFamily="34" charset="0"/>
            </a:endParaRPr>
          </a:p>
        </p:txBody>
      </p:sp>
      <p:sp>
        <p:nvSpPr>
          <p:cNvPr id="31752" name="Rectangle 36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37" grpId="1"/>
      <p:bldP spid="481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553278" y="2895600"/>
            <a:ext cx="8458200" cy="25908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44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4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4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4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44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4400" b="1" i="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4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4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4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4400" b="1" i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09600" y="2667000"/>
            <a:ext cx="8534400" cy="28194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r>
              <a:rPr lang="en-US" altLang="en-US" sz="3600" i="0" dirty="0">
                <a:solidFill>
                  <a:srgbClr val="0000CC"/>
                </a:solidFill>
              </a:rPr>
              <a:t>       </a:t>
            </a:r>
            <a:r>
              <a:rPr lang="en-US" altLang="en-US" sz="40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40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40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i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altLang="en-US" sz="4000" b="1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40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40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altLang="en-US" sz="4000" b="1" i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4000" b="1" i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vi-VN" altLang="en-US" sz="4000" b="1" i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2" name="Rectangle 36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4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92088" y="25146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Char char="¯"/>
            </a:pP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giữa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altLang="en-US" sz="36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lượng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6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600" b="1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33CC"/>
              </a:solidFill>
              <a:latin typeface=".VnTime" panose="020B7200000000000000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5463" y="2514600"/>
          <a:ext cx="8229600" cy="3790486"/>
        </p:xfrm>
        <a:graphic>
          <a:graphicData uri="http://schemas.openxmlformats.org/drawingml/2006/table">
            <a:tbl>
              <a:tblPr/>
              <a:tblGrid>
                <a:gridCol w="3886200"/>
                <a:gridCol w="4343400"/>
              </a:tblGrid>
              <a:tr h="14478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 THƯỜNG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 CHẤT LƯỢNG CAO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268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suốt, cứng, dễ vỡ</a:t>
                      </a:r>
                      <a:endParaRPr kumimoji="0" lang="en-US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Rất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chịu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nóng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lạnh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bền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vỡ</a:t>
                      </a:r>
                      <a:endParaRPr kumimoji="0" 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52" name="Rectangle 36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1710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276639" y="2779772"/>
            <a:ext cx="8153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0" dirty="0">
                <a:solidFill>
                  <a:srgbClr val="99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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phiếu</a:t>
            </a:r>
            <a:r>
              <a:rPr lang="en-US" sz="3200" b="1" dirty="0" smtClean="0">
                <a:solidFill>
                  <a:srgbClr val="99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200" b="1" dirty="0" smtClean="0">
                <a:solidFill>
                  <a:srgbClr val="99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rgbClr val="99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sz="3200" b="1" dirty="0" smtClean="0">
                <a:solidFill>
                  <a:srgbClr val="990099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SGK-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b="1" dirty="0">
              <a:solidFill>
                <a:srgbClr val="990099"/>
              </a:solidFill>
              <a:latin typeface=".VnTime" panose="020B7200000000000000" pitchFamily="34" charset="0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2028825" y="4495800"/>
            <a:ext cx="5638800" cy="1447800"/>
          </a:xfrm>
          <a:prstGeom prst="wedgeEllipseCallout">
            <a:avLst>
              <a:gd name="adj1" fmla="val -35653"/>
              <a:gd name="adj2" fmla="val 79460"/>
            </a:avLst>
          </a:prstGeom>
          <a:solidFill>
            <a:srgbClr val="FF0000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+mn-cs"/>
              </a:rPr>
              <a:t>Hoạt động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+mn-cs"/>
              </a:rPr>
              <a:t>nhóm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+mn-cs"/>
              </a:rPr>
              <a:t> 4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+mn-cs"/>
            </a:endParaRPr>
          </a:p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+mn-cs"/>
              </a:rPr>
              <a:t>( 2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+mn-cs"/>
              </a:rPr>
              <a:t>phút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+mn-cs"/>
              </a:rPr>
              <a:t>)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3900" y="2209800"/>
            <a:ext cx="594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III.Công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2" name="Rectangle 36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66" name="Group 30"/>
          <p:cNvGraphicFramePr>
            <a:graphicFrameLocks noGrp="1"/>
          </p:cNvGraphicFramePr>
          <p:nvPr>
            <p:ph/>
          </p:nvPr>
        </p:nvGraphicFramePr>
        <p:xfrm>
          <a:off x="228600" y="609600"/>
          <a:ext cx="8763000" cy="6050147"/>
        </p:xfrm>
        <a:graphic>
          <a:graphicData uri="http://schemas.openxmlformats.org/drawingml/2006/table">
            <a:tbl>
              <a:tblPr/>
              <a:tblGrid>
                <a:gridCol w="4267200"/>
                <a:gridCol w="4495800"/>
              </a:tblGrid>
              <a:tr h="129528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 THƯỜNG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 CHẤT LƯỢNG CAO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468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Công dụng: Dùng sản xuất chai, lọ, li, cốc, bóng đèn, kính đeo mắt, …</a:t>
                      </a:r>
                      <a:endParaRPr kumimoji="0" lang="en-US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en-US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Công dụng: Dùng làm dụng cụ trong phòng thí nghiệm, đồ dùng y tế, kính máy ảnh, ống nhòm, nồi nấu trong lò vi sóng… </a:t>
                      </a:r>
                      <a:endParaRPr kumimoji="0" lang="en-US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52" name="Rectangle 36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9" name="Group 3"/>
          <p:cNvGraphicFramePr>
            <a:graphicFrameLocks noGrp="1"/>
          </p:cNvGraphicFramePr>
          <p:nvPr>
            <p:ph/>
          </p:nvPr>
        </p:nvGraphicFramePr>
        <p:xfrm>
          <a:off x="0" y="152400"/>
          <a:ext cx="9024938" cy="6881812"/>
        </p:xfrm>
        <a:graphic>
          <a:graphicData uri="http://schemas.openxmlformats.org/drawingml/2006/table">
            <a:tbl>
              <a:tblPr/>
              <a:tblGrid>
                <a:gridCol w="4514850"/>
                <a:gridCol w="4510088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50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Chai, lọ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anose="020B0604030504040204" pitchFamily="34" charset="0"/>
                        </a:rPr>
                        <a:t>Lò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anose="020B0604030504040204" pitchFamily="34" charset="0"/>
                        </a:rPr>
                        <a:t>nướng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17" name="Picture 14" descr="1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5" descr="a2e1ecd9-e90f-427f-b52e-48760d69c4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062163"/>
            <a:ext cx="41910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36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3" name="Group 3"/>
          <p:cNvGraphicFramePr>
            <a:graphicFrameLocks noGrp="1"/>
          </p:cNvGraphicFramePr>
          <p:nvPr>
            <p:ph/>
          </p:nvPr>
        </p:nvGraphicFramePr>
        <p:xfrm>
          <a:off x="0" y="0"/>
          <a:ext cx="9024938" cy="7170737"/>
        </p:xfrm>
        <a:graphic>
          <a:graphicData uri="http://schemas.openxmlformats.org/drawingml/2006/table">
            <a:tbl>
              <a:tblPr/>
              <a:tblGrid>
                <a:gridCol w="4514850"/>
                <a:gridCol w="4510088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15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trang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trí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anose="020B0604030504040204" pitchFamily="34" charset="0"/>
                        </a:rPr>
                        <a:t>Ống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anose="020B0604030504040204" pitchFamily="34" charset="0"/>
                        </a:rPr>
                        <a:t>kính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anose="020B0604030504040204" pitchFamily="34" charset="0"/>
                        </a:rPr>
                        <a:t>máy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anose="020B0604030504040204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Verdana" panose="020B0604030504040204" pitchFamily="34" charset="0"/>
                        </a:rPr>
                        <a:t>ảnh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41" name="Picture 16" descr="1251254979_Gioi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147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144000" y="635952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Thuỷ tinh không cháy, không hút ẩm.</a:t>
            </a:r>
            <a:endParaRPr lang="en-US" sz="3600" b="1" kern="10">
              <a:ln w="12700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 panose="020B0604030504040204"/>
              <a:ea typeface="Tahoma" panose="020B0604030504040204"/>
              <a:cs typeface="Tahoma" panose="020B0604030504040204"/>
            </a:endParaRPr>
          </a:p>
        </p:txBody>
      </p:sp>
      <p:pic>
        <p:nvPicPr>
          <p:cNvPr id="22543" name="Picture 4" descr="tt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9" y="2209800"/>
            <a:ext cx="3776662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714500" y="1939925"/>
            <a:ext cx="586740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u="sng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altLang="en-US" sz="4000" b="1" i="0" u="sng" dirty="0">
              <a:solidFill>
                <a:srgbClr val="0B046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u="sng" dirty="0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838200" y="3200400"/>
            <a:ext cx="7772400" cy="25146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 CỬA BÍ MẬT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7" name="Group 3"/>
          <p:cNvGraphicFramePr>
            <a:graphicFrameLocks noGrp="1"/>
          </p:cNvGraphicFramePr>
          <p:nvPr>
            <p:ph/>
          </p:nvPr>
        </p:nvGraphicFramePr>
        <p:xfrm>
          <a:off x="0" y="228600"/>
          <a:ext cx="9024938" cy="6828155"/>
        </p:xfrm>
        <a:graphic>
          <a:graphicData uri="http://schemas.openxmlformats.org/drawingml/2006/table">
            <a:tbl>
              <a:tblPr/>
              <a:tblGrid>
                <a:gridCol w="4514850"/>
                <a:gridCol w="4510088"/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</a:rPr>
                        <a:t>Tam mã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5" name="Picture 16" descr="florenceflaskthreecolorty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26720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7" descr="tt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426720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144000" y="635952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Thuỷ tinh không bị a-xít ăn mòn.</a:t>
            </a:r>
            <a:endParaRPr lang="en-US" sz="3600" b="1" kern="10">
              <a:ln w="12700">
                <a:solidFill>
                  <a:srgbClr val="000000"/>
                </a:solidFill>
                <a:rou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ahoma" panose="020B0604030504040204"/>
              <a:ea typeface="Tahoma" panose="020B0604030504040204"/>
              <a:cs typeface="Tahoma" panose="020B0604030504040204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1" name="Group 3"/>
          <p:cNvGraphicFramePr>
            <a:graphicFrameLocks noGrp="1"/>
          </p:cNvGraphicFramePr>
          <p:nvPr>
            <p:ph/>
          </p:nvPr>
        </p:nvGraphicFramePr>
        <p:xfrm>
          <a:off x="76200" y="228600"/>
          <a:ext cx="8948738" cy="6759843"/>
        </p:xfrm>
        <a:graphic>
          <a:graphicData uri="http://schemas.openxmlformats.org/drawingml/2006/table">
            <a:tbl>
              <a:tblPr/>
              <a:tblGrid>
                <a:gridCol w="4475976"/>
                <a:gridCol w="4472762"/>
              </a:tblGrid>
              <a:tr h="6620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Bóng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đèn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89" name="Picture 16" descr="tt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752601"/>
            <a:ext cx="434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8" descr="ct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1"/>
            <a:ext cx="434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1181100" y="2514600"/>
            <a:ext cx="7429500" cy="14478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-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61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sản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xuất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alt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Alternate Process 4"/>
          <p:cNvSpPr>
            <a:spLocks noChangeArrowheads="1"/>
          </p:cNvSpPr>
          <p:nvPr/>
        </p:nvSpPr>
        <p:spPr bwMode="auto">
          <a:xfrm>
            <a:off x="1181100" y="4191000"/>
            <a:ext cx="6781800" cy="132873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68500" y="1019175"/>
            <a:ext cx="5029200" cy="119062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Hỗn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chất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khác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83150" y="2484438"/>
            <a:ext cx="238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 i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Nấu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chảy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1700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C</a:t>
            </a:r>
            <a:endParaRPr lang="en-US" altLang="en-US" sz="2000" b="1" i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24125" y="3016250"/>
            <a:ext cx="3997325" cy="641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i="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i="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nhão</a:t>
            </a:r>
            <a:endParaRPr lang="en-US" sz="3600" b="1" i="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949825" y="3810000"/>
            <a:ext cx="19573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nguội</a:t>
            </a:r>
            <a:endParaRPr lang="en-US" altLang="en-US" sz="2000" b="1" i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68600" y="4464050"/>
            <a:ext cx="3508375" cy="6413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endParaRPr lang="en-US" altLang="en-US" sz="3600" b="1" i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127625" y="5257800"/>
            <a:ext cx="13858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Ép</a:t>
            </a:r>
            <a:r>
              <a:rPr lang="en-US" altLang="en-US" sz="2000" b="1" i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thổi</a:t>
            </a:r>
            <a:endParaRPr lang="en-US" altLang="en-US" sz="2000" b="1" i="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28963" y="5868988"/>
            <a:ext cx="2690812" cy="641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i="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b="1" i="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600" b="1" i="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endParaRPr lang="en-US" sz="3600" b="1" i="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52400"/>
            <a:ext cx="6934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i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b="1" i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b="1" i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000" b="1" i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b="1" i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4000" b="1" i="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4000" b="1" i="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7925" y="2362200"/>
            <a:ext cx="252888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347925" y="3733800"/>
            <a:ext cx="252888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357212" y="5257800"/>
            <a:ext cx="252888" cy="6096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9" grpId="0" animBg="1"/>
      <p:bldP spid="20" grpId="0"/>
      <p:bldP spid="21" grpId="0" animBg="1"/>
      <p:bldP spid="23" grpId="0"/>
      <p:bldP spid="25" grpId="0" animBg="1"/>
      <p:bldP spid="4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xfrm>
            <a:off x="1774825" y="-850900"/>
            <a:ext cx="7772400" cy="1500188"/>
          </a:xfrm>
        </p:spPr>
        <p:txBody>
          <a:bodyPr/>
          <a:lstStyle/>
          <a:p>
            <a:r>
              <a:rPr lang="en-US" sz="3200" b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LÀM TRẠNG NGUYÊN</a:t>
            </a:r>
            <a:endParaRPr lang="en-US" sz="3200" b="1" smtClean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762000"/>
          <a:ext cx="7794625" cy="4481514"/>
        </p:xfrm>
        <a:graphic>
          <a:graphicData uri="http://schemas.openxmlformats.org/drawingml/2006/table">
            <a:tbl>
              <a:tblPr/>
              <a:tblGrid>
                <a:gridCol w="387350"/>
                <a:gridCol w="388938"/>
                <a:gridCol w="420687"/>
                <a:gridCol w="388938"/>
                <a:gridCol w="387350"/>
                <a:gridCol w="388937"/>
                <a:gridCol w="387350"/>
                <a:gridCol w="388938"/>
                <a:gridCol w="387350"/>
                <a:gridCol w="387350"/>
                <a:gridCol w="388937"/>
                <a:gridCol w="387350"/>
                <a:gridCol w="388938"/>
                <a:gridCol w="387350"/>
                <a:gridCol w="2328862"/>
              </a:tblGrid>
              <a:tr h="365841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97">
                <a:tc vMerge="1" gridSpan="4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>
                  <a:tcPr/>
                </a:tc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</a:tr>
              <a:tr h="45729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57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57297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/>
                </a:tc>
                <a:tc vMerge="1">
                  <a:tcPr/>
                </a:tc>
              </a:tr>
              <a:tr h="457297">
                <a:tc vMerge="1" gridSpan="3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457297"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47663" y="72707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7663" y="1139825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7663" y="1617663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38138" y="2068513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8138" y="2533650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8138" y="2955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7025" y="3429000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3890963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4800" y="4352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80238" y="633413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77063" y="1033463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981825" y="1508125"/>
            <a:ext cx="576263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980238" y="1957388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977063" y="2438400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80238" y="2901950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80238" y="3357563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77063" y="3875088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77063" y="4311650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89225" y="70961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 Ắ  T  </a:t>
            </a: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Í   N  H</a:t>
            </a:r>
            <a:endParaRPr 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86200" y="113188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   I</a:t>
            </a:r>
            <a:endParaRPr 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1563688"/>
            <a:ext cx="20399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Á  I    T  </a:t>
            </a: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9438" y="2025650"/>
            <a:ext cx="3124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Ó  </a:t>
            </a: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G  Đ  È   N</a:t>
            </a:r>
            <a:endParaRPr lang="en-US" sz="2400" b="1" i="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1100" y="2484438"/>
            <a:ext cx="3352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Á  T   </a:t>
            </a:r>
            <a:r>
              <a:rPr lang="en-US" sz="2400" b="1" i="0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  Ắ   N  </a:t>
            </a: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86200" y="29479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  É  N  </a:t>
            </a:r>
            <a:endParaRPr 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29000" y="388937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M  </a:t>
            </a:r>
            <a:r>
              <a:rPr lang="en-US" sz="2400" b="1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 </a:t>
            </a:r>
            <a:r>
              <a:rPr lang="en-US" sz="2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 Y   Ả  N  H</a:t>
            </a:r>
            <a:endParaRPr lang="en-US" sz="2400" b="1" i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362200" y="34083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Ố  N  G  N  </a:t>
            </a:r>
            <a:r>
              <a:rPr lang="en-US" sz="2400" b="1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  Ò  M</a:t>
            </a:r>
            <a:endParaRPr lang="en-US" sz="2400" b="1" i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49475" y="43227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anose="02020603050405020304" pitchFamily="18" charset="0"/>
                <a:cs typeface="Times New Roman" panose="02020603050405020304" pitchFamily="18" charset="0"/>
              </a:rPr>
              <a:t>  C  Á   I   L   </a:t>
            </a:r>
            <a:r>
              <a:rPr lang="en-US" sz="2400" b="1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b="1" i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1828800" y="5843588"/>
            <a:ext cx="617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2.Có mấy loại thủy tinh 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1595438" y="53308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Vật gì phát sáng khi có dòng điện chạy qua 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44"/>
          <p:cNvSpPr txBox="1">
            <a:spLocks noChangeArrowheads="1"/>
          </p:cNvSpPr>
          <p:nvPr/>
        </p:nvSpPr>
        <p:spPr bwMode="auto">
          <a:xfrm>
            <a:off x="1089025" y="54705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Một vật liệu để sản xuất ra thủy tinh  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45"/>
          <p:cNvSpPr txBox="1">
            <a:spLocks noChangeArrowheads="1"/>
          </p:cNvSpPr>
          <p:nvPr/>
        </p:nvSpPr>
        <p:spPr bwMode="auto">
          <a:xfrm>
            <a:off x="1119188" y="5094288"/>
            <a:ext cx="7818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6. Vật bằng thủy tinh dùng để  ăn cơm 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46"/>
          <p:cNvSpPr txBox="1">
            <a:spLocks noChangeArrowheads="1"/>
          </p:cNvSpPr>
          <p:nvPr/>
        </p:nvSpPr>
        <p:spPr bwMode="auto">
          <a:xfrm>
            <a:off x="1181100" y="5330825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7. Vật giúp nhìn xa, nhìn rõ 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47"/>
          <p:cNvSpPr txBox="1">
            <a:spLocks noChangeArrowheads="1"/>
          </p:cNvSpPr>
          <p:nvPr/>
        </p:nvSpPr>
        <p:spPr bwMode="auto">
          <a:xfrm>
            <a:off x="1316038" y="5330825"/>
            <a:ext cx="617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8. Vật gì dùng để chụp hình 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8"/>
          <p:cNvSpPr txBox="1">
            <a:spLocks noChangeArrowheads="1"/>
          </p:cNvSpPr>
          <p:nvPr/>
        </p:nvSpPr>
        <p:spPr bwMode="auto">
          <a:xfrm>
            <a:off x="1181100" y="51562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9. Vật bằng thủy tinh để uống nước ?</a:t>
            </a:r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5-Point Star 41"/>
          <p:cNvSpPr/>
          <p:nvPr/>
        </p:nvSpPr>
        <p:spPr bwMode="auto">
          <a:xfrm>
            <a:off x="7924800" y="5434013"/>
            <a:ext cx="847725" cy="922337"/>
          </a:xfrm>
          <a:prstGeom prst="star5">
            <a:avLst/>
          </a:prstGeom>
          <a:solidFill>
            <a:schemeClr val="bg2">
              <a:lumMod val="75000"/>
            </a:scheme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.VnTime" panose="020B7200000000000000" pitchFamily="34" charset="0"/>
              <a:cs typeface="+mn-cs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1254195" y="5053012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1.Vật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2"/>
          <p:cNvSpPr txBox="1">
            <a:spLocks noChangeArrowheads="1"/>
          </p:cNvSpPr>
          <p:nvPr/>
        </p:nvSpPr>
        <p:spPr bwMode="auto">
          <a:xfrm>
            <a:off x="1422400" y="4833938"/>
            <a:ext cx="650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886200" y="113188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 i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838575" y="709613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400" b="1" i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875088" y="1563688"/>
            <a:ext cx="354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endPara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868738" y="202565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881438" y="2484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400" b="1" i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884613" y="29479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886200" y="34131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71913" y="38877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en-US" sz="24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73500" y="4322763"/>
            <a:ext cx="35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sz="2400" b="1" i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0" y="2254190"/>
            <a:ext cx="9144000" cy="4375209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en-US" sz="6000" i="0">
                <a:solidFill>
                  <a:srgbClr val="0000CC"/>
                </a:solidFill>
              </a:rPr>
              <a:t>Nếu có một đồ vật </a:t>
            </a:r>
            <a:endParaRPr lang="en-US" altLang="en-US" sz="6000" i="0">
              <a:solidFill>
                <a:srgbClr val="0000CC"/>
              </a:solidFill>
            </a:endParaRPr>
          </a:p>
          <a:p>
            <a:pPr algn="ctr"/>
            <a:r>
              <a:rPr lang="en-US" altLang="en-US" sz="6000" i="0">
                <a:solidFill>
                  <a:srgbClr val="0000CC"/>
                </a:solidFill>
              </a:rPr>
              <a:t>bằng thuỷ tinh bị vỡ thì </a:t>
            </a:r>
            <a:endParaRPr lang="en-US" altLang="en-US" sz="6000" i="0">
              <a:solidFill>
                <a:srgbClr val="0000CC"/>
              </a:solidFill>
            </a:endParaRPr>
          </a:p>
          <a:p>
            <a:pPr algn="ctr"/>
            <a:r>
              <a:rPr lang="en-US" altLang="en-US" sz="6000" i="0">
                <a:solidFill>
                  <a:srgbClr val="0000CC"/>
                </a:solidFill>
              </a:rPr>
              <a:t>em sẽ xử lí ra sao </a:t>
            </a:r>
            <a:endParaRPr lang="vi-VN" altLang="en-US" sz="6000" i="0">
              <a:solidFill>
                <a:srgbClr val="0000CC"/>
              </a:solidFill>
            </a:endParaRPr>
          </a:p>
        </p:txBody>
      </p:sp>
      <p:pic>
        <p:nvPicPr>
          <p:cNvPr id="32771" name="Picture 6" descr="questionbig_w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467600" y="4876800"/>
            <a:ext cx="1263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36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228600"/>
            <a:ext cx="41910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895600"/>
            <a:ext cx="4800600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1" y="3810000"/>
            <a:ext cx="4167809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13" y="504825"/>
            <a:ext cx="3333750" cy="2390775"/>
          </a:xfrm>
          <a:prstGeom prst="rect">
            <a:avLst/>
          </a:prstGeom>
        </p:spPr>
      </p:pic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AutoShape 2"/>
          <p:cNvSpPr/>
          <p:nvPr/>
        </p:nvSpPr>
        <p:spPr>
          <a:xfrm>
            <a:off x="3048000" y="2003425"/>
            <a:ext cx="3048000" cy="2514600"/>
          </a:xfrm>
          <a:prstGeom prst="star32">
            <a:avLst>
              <a:gd name="adj" fmla="val 13634"/>
            </a:avLst>
          </a:prstGeom>
          <a:solidFill>
            <a:srgbClr val="F4AAEF">
              <a:alpha val="36862"/>
            </a:srgbClr>
          </a:solidFill>
          <a:ln w="9525" cap="flat" cmpd="sng">
            <a:solidFill>
              <a:srgbClr val="00FFFF">
                <a:alpha val="27058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en-US" altLang="en-US" dirty="0">
              <a:latin typeface="Calibri" panose="020F0502020204030204" charset="0"/>
            </a:endParaRPr>
          </a:p>
        </p:txBody>
      </p:sp>
      <p:sp>
        <p:nvSpPr>
          <p:cNvPr id="31747" name="WordArt 3"/>
          <p:cNvSpPr>
            <a:spLocks noTextEdit="1"/>
          </p:cNvSpPr>
          <p:nvPr/>
        </p:nvSpPr>
        <p:spPr>
          <a:xfrm>
            <a:off x="762000" y="914400"/>
            <a:ext cx="7620000" cy="44958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7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27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Giờ học đến đây đã kết thúc</a:t>
            </a:r>
            <a:endParaRPr lang="en-US" sz="3600" b="1">
              <a:ln w="127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48" name="WordArt 4"/>
          <p:cNvSpPr>
            <a:spLocks noTextEdit="1"/>
          </p:cNvSpPr>
          <p:nvPr/>
        </p:nvSpPr>
        <p:spPr>
          <a:xfrm>
            <a:off x="228600" y="2133600"/>
            <a:ext cx="86106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Kính chúc</a:t>
            </a:r>
            <a:endParaRPr lang="en-US" sz="3600" b="1">
              <a:ln w="19050" cap="flat" cmpd="sng">
                <a:solidFill>
                  <a:srgbClr val="FFCC99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>
                <a:ln w="19050" cap="flat" cmpd="sng">
                  <a:solidFill>
                    <a:srgbClr val="FFCC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quý thầy cô giáo mạnh khoẻ, hạnh phúc.</a:t>
            </a:r>
            <a:endParaRPr lang="en-US" sz="3600" b="1">
              <a:ln w="19050" cap="flat" cmpd="sng">
                <a:solidFill>
                  <a:srgbClr val="FFCC99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9" descr="balonn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0625" y="4992688"/>
            <a:ext cx="1662113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9" descr="balonn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4700588"/>
            <a:ext cx="1662113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9" descr="balonne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4700588"/>
            <a:ext cx="1662113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2" name="Rectangle 36"/>
          <p:cNvSpPr/>
          <p:nvPr/>
        </p:nvSpPr>
        <p:spPr>
          <a:xfrm>
            <a:off x="-1016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30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ldLvl="0" animBg="1"/>
      <p:bldP spid="12290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828800"/>
            <a:ext cx="8686800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600" b="1">
                <a:solidFill>
                  <a:srgbClr val="0000FF"/>
                </a:solidFill>
              </a:rPr>
              <a:t>Xi măng</a:t>
            </a:r>
            <a:endParaRPr lang="en-US" sz="16600" b="1">
              <a:solidFill>
                <a:srgbClr val="0000FF"/>
              </a:solidFill>
            </a:endParaRPr>
          </a:p>
        </p:txBody>
      </p:sp>
      <p:pic>
        <p:nvPicPr>
          <p:cNvPr id="8" name="Picture 26" descr="untitle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0" y="0"/>
            <a:ext cx="4495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" name="Rectangle 9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371600" y="685800"/>
            <a:ext cx="1600200" cy="1600200"/>
          </a:xfrm>
          <a:prstGeom prst="rect">
            <a:avLst/>
          </a:prstGeom>
          <a:solidFill>
            <a:srgbClr val="00FF00"/>
          </a:soli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400" b="1" dirty="0">
                <a:latin typeface="VNI-Helve-Condense" pitchFamily="2" charset="0"/>
              </a:rPr>
              <a:t>3</a:t>
            </a:r>
            <a:endParaRPr lang="en-US" sz="14400" b="1" dirty="0">
              <a:latin typeface="VNI-Helve-Condense" pitchFamily="2" charset="0"/>
            </a:endParaRPr>
          </a:p>
        </p:txBody>
      </p:sp>
      <p:pic>
        <p:nvPicPr>
          <p:cNvPr id="9" name="Picture 26" descr="untitle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495800" y="22225"/>
            <a:ext cx="46482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" descr="untitle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0" y="335280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Rectangle 9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4305300"/>
            <a:ext cx="1524000" cy="16002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2700000" scaled="1"/>
          </a:gradFill>
          <a:ln w="28575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400" b="1">
                <a:solidFill>
                  <a:srgbClr val="0000CC"/>
                </a:solidFill>
                <a:latin typeface="VNI-Helve-Condense" pitchFamily="2" charset="0"/>
              </a:rPr>
              <a:t>4</a:t>
            </a:r>
            <a:endParaRPr lang="en-US" sz="14400" b="1">
              <a:solidFill>
                <a:srgbClr val="0000CC"/>
              </a:solidFill>
              <a:latin typeface="VNI-Helve-Condense" pitchFamily="2" charset="0"/>
            </a:endParaRPr>
          </a:p>
        </p:txBody>
      </p:sp>
      <p:sp>
        <p:nvSpPr>
          <p:cNvPr id="99" name="Rectangle 9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019800" y="747713"/>
            <a:ext cx="1600200" cy="147637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rect">
              <a:fillToRect t="100000" r="100000"/>
            </a:path>
          </a:gradFill>
          <a:ln w="3810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400" b="1">
                <a:solidFill>
                  <a:schemeClr val="bg1"/>
                </a:solidFill>
                <a:latin typeface="VNI-Helve-Condense" pitchFamily="2" charset="0"/>
              </a:rPr>
              <a:t>2</a:t>
            </a:r>
            <a:endParaRPr lang="en-US" sz="14400" b="1">
              <a:solidFill>
                <a:schemeClr val="bg1"/>
              </a:solidFill>
              <a:latin typeface="VNI-Helve-Condense" pitchFamily="2" charset="0"/>
            </a:endParaRPr>
          </a:p>
        </p:txBody>
      </p:sp>
      <p:pic>
        <p:nvPicPr>
          <p:cNvPr id="11" name="Picture 26" descr="untitle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4495800" y="3352800"/>
            <a:ext cx="4648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Rectangle 8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19800" y="4305300"/>
            <a:ext cx="1600200" cy="1592263"/>
          </a:xfrm>
          <a:prstGeom prst="rect">
            <a:avLst/>
          </a:prstGeom>
          <a:solidFill>
            <a:srgbClr val="00CC00"/>
          </a:solidFill>
          <a:ln w="57150">
            <a:solidFill>
              <a:srgbClr val="FF0066"/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14400" b="1">
                <a:solidFill>
                  <a:srgbClr val="FF0066"/>
                </a:solidFill>
                <a:latin typeface="VNI-Helve-Condense" pitchFamily="2" charset="0"/>
              </a:rPr>
              <a:t>1</a:t>
            </a:r>
            <a:endParaRPr lang="en-US" sz="14400" b="1">
              <a:solidFill>
                <a:srgbClr val="FF0066"/>
              </a:solidFill>
              <a:latin typeface="VNI-Helve-Condense" pitchFamily="2" charset="0"/>
            </a:endParaRPr>
          </a:p>
        </p:txBody>
      </p:sp>
      <p:sp>
        <p:nvSpPr>
          <p:cNvPr id="6155" name="Right Arrow 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2000" y="6248400"/>
            <a:ext cx="533400" cy="533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0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32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  <p:bldLst>
      <p:bldP spid="2" grpId="0"/>
      <p:bldP spid="100" grpId="0" animBg="1"/>
      <p:bldP spid="100" grpId="1" animBg="1"/>
      <p:bldP spid="101" grpId="0" animBg="1"/>
      <p:bldP spid="101" grpId="1" animBg="1"/>
      <p:bldP spid="99" grpId="0" animBg="1"/>
      <p:bldP spid="99" grpId="1" animBg="1"/>
      <p:bldP spid="98" grpId="0" animBg="1"/>
      <p:bldP spid="9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/>
          <p:cNvSpPr>
            <a:spLocks noChangeArrowheads="1" noChangeShapeType="1" noTextEdit="1"/>
          </p:cNvSpPr>
          <p:nvPr/>
        </p:nvSpPr>
        <p:spPr bwMode="auto">
          <a:xfrm>
            <a:off x="533400" y="228600"/>
            <a:ext cx="81534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vi-VN" sz="3600" b="1" kern="10" dirty="0">
                <a:solidFill>
                  <a:srgbClr val="0000FF"/>
                </a:solidFill>
                <a:latin typeface="+mj-lt"/>
                <a:cs typeface="Arial" panose="020B0604020202020204"/>
              </a:rPr>
              <a:t>Xi măng được làm từ những vật liệu nào?</a:t>
            </a:r>
            <a:endParaRPr lang="en-US" sz="3600" b="1" kern="10" dirty="0">
              <a:solidFill>
                <a:srgbClr val="0000FF"/>
              </a:solidFill>
              <a:latin typeface="+mj-lt"/>
              <a:cs typeface="Arial" panose="020B0604020202020204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4962525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Đất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sét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đá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vôi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một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số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chất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khác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4002088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Đất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sét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5953125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Đá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vôi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A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B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8674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C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2552700" y="1689652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4853609" y="1842052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Oval 24" descr="Water droplets"/>
          <p:cNvSpPr>
            <a:spLocks noChangeArrowheads="1"/>
          </p:cNvSpPr>
          <p:nvPr/>
        </p:nvSpPr>
        <p:spPr bwMode="auto">
          <a:xfrm>
            <a:off x="3505200" y="3886200"/>
            <a:ext cx="4038600" cy="914400"/>
          </a:xfrm>
          <a:prstGeom prst="ellipse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Chúc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mừng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bạn</a:t>
            </a:r>
            <a:r>
              <a:rPr lang="en-US" sz="3600" b="1" dirty="0">
                <a:solidFill>
                  <a:srgbClr val="FF0066"/>
                </a:solidFill>
              </a:rPr>
              <a:t> !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15" name="Action Button: Forward or Next 14">
            <a:hlinkClick r:id="rId2" action="ppaction://hlinksldjump" highlightClick="1"/>
          </p:cNvPr>
          <p:cNvSpPr/>
          <p:nvPr/>
        </p:nvSpPr>
        <p:spPr>
          <a:xfrm>
            <a:off x="8198126" y="6127611"/>
            <a:ext cx="533400" cy="4476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5" grpId="1"/>
      <p:bldP spid="6" grpId="0"/>
      <p:bldP spid="6" grpId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144000" cy="1020763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3389313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Trắng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4495800"/>
            <a:ext cx="815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Xanh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90600" y="5867400"/>
            <a:ext cx="21988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Xám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xanh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A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473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B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8453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C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>
          <a:xfrm>
            <a:off x="7172739" y="1331913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Explosion 1 23"/>
          <p:cNvSpPr/>
          <p:nvPr/>
        </p:nvSpPr>
        <p:spPr>
          <a:xfrm>
            <a:off x="5334000" y="1636713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Oval 24" descr="Water droplets"/>
          <p:cNvSpPr>
            <a:spLocks noChangeArrowheads="1"/>
          </p:cNvSpPr>
          <p:nvPr/>
        </p:nvSpPr>
        <p:spPr bwMode="auto">
          <a:xfrm>
            <a:off x="3276600" y="4060686"/>
            <a:ext cx="4495800" cy="997710"/>
          </a:xfrm>
          <a:prstGeom prst="ellipse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Chúc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mừng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bạn</a:t>
            </a:r>
            <a:r>
              <a:rPr lang="en-US" sz="3600" b="1" dirty="0">
                <a:solidFill>
                  <a:srgbClr val="FF0066"/>
                </a:solidFill>
              </a:rPr>
              <a:t> !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13" name="Action Button: Forward or Next 12">
            <a:hlinkClick r:id="rId2" action="ppaction://hlinksldjump" highlightClick="1"/>
          </p:cNvPr>
          <p:cNvSpPr/>
          <p:nvPr/>
        </p:nvSpPr>
        <p:spPr>
          <a:xfrm>
            <a:off x="8229600" y="6190359"/>
            <a:ext cx="609600" cy="533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962" grpId="0"/>
      <p:bldP spid="5" grpId="0"/>
      <p:bldP spid="5" grpId="1"/>
      <p:bldP spid="6" grpId="0"/>
      <p:bldP spid="7" grpId="0"/>
      <p:bldP spid="7" grpId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 smtClean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914400" y="3378200"/>
            <a:ext cx="876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Bê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tông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909638" y="4495800"/>
            <a:ext cx="5491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Bê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tông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cốt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thép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990600" y="571500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0000FF"/>
                </a:solidFill>
              </a:rPr>
              <a:t>Vữa</a:t>
            </a:r>
            <a:r>
              <a:rPr lang="en-US" sz="3600" b="1" dirty="0">
                <a:solidFill>
                  <a:srgbClr val="0000FF"/>
                </a:solidFill>
              </a:rPr>
              <a:t> xi </a:t>
            </a:r>
            <a:r>
              <a:rPr lang="en-US" sz="3600" b="1" dirty="0" err="1">
                <a:solidFill>
                  <a:srgbClr val="0000FF"/>
                </a:solidFill>
              </a:rPr>
              <a:t>măng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A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4196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B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5616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C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4499113" y="1496943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 rồi</a:t>
            </a:r>
            <a:endParaRPr lang="en-US" sz="24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6629400" y="16764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8" name="Oval 27" descr="Water droplets"/>
          <p:cNvSpPr>
            <a:spLocks noChangeArrowheads="1"/>
          </p:cNvSpPr>
          <p:nvPr/>
        </p:nvSpPr>
        <p:spPr bwMode="auto">
          <a:xfrm>
            <a:off x="2743200" y="3759200"/>
            <a:ext cx="4038600" cy="965200"/>
          </a:xfrm>
          <a:prstGeom prst="ellipse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Chúc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mừng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bạn</a:t>
            </a:r>
            <a:r>
              <a:rPr lang="en-US" sz="3600" b="1" dirty="0">
                <a:solidFill>
                  <a:srgbClr val="FF0066"/>
                </a:solidFill>
              </a:rPr>
              <a:t> !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3" name="Action Button: Forward or Next 2">
            <a:hlinkClick r:id="rId2" action="ppaction://hlinksldjump" highlightClick="1"/>
          </p:cNvPr>
          <p:cNvSpPr/>
          <p:nvPr/>
        </p:nvSpPr>
        <p:spPr>
          <a:xfrm>
            <a:off x="7620000" y="5715000"/>
            <a:ext cx="533400" cy="584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428E-6 L 0.10834 -0.148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742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457E-6 L 0.07916 -0.130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652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0898" grpId="0"/>
      <p:bldP spid="32771" grpId="0"/>
      <p:bldP spid="32771" grpId="1"/>
      <p:bldP spid="32772" grpId="0"/>
      <p:bldP spid="32772" grpId="1"/>
      <p:bldP spid="32773" grpId="0"/>
      <p:bldP spid="32773" grpId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633413"/>
            <a:ext cx="8763000" cy="5619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066800" y="3317875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Xi </a:t>
            </a:r>
            <a:r>
              <a:rPr lang="en-US" sz="3600" b="1" dirty="0" err="1">
                <a:solidFill>
                  <a:srgbClr val="0000FF"/>
                </a:solidFill>
              </a:rPr>
              <a:t>măng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cát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sỏi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trộn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đều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với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nước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143000" y="4613275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Xi </a:t>
            </a:r>
            <a:r>
              <a:rPr lang="en-US" sz="3600" b="1" dirty="0" err="1">
                <a:solidFill>
                  <a:srgbClr val="0000FF"/>
                </a:solidFill>
              </a:rPr>
              <a:t>măng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trộn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đều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với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nước</a:t>
            </a:r>
            <a:r>
              <a:rPr lang="en-US" sz="3600" b="1" dirty="0">
                <a:solidFill>
                  <a:srgbClr val="0000FF"/>
                </a:solidFill>
              </a:rPr>
              <a:t>. 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884238" y="5922963"/>
            <a:ext cx="7269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Xi </a:t>
            </a:r>
            <a:r>
              <a:rPr lang="en-US" sz="3600" b="1" dirty="0" err="1">
                <a:solidFill>
                  <a:srgbClr val="0000FF"/>
                </a:solidFill>
              </a:rPr>
              <a:t>măng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cát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trộn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đều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với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nước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A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473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B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8453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arrington"/>
                <a:cs typeface="+mn-cs"/>
              </a:rPr>
              <a:t>C</a:t>
            </a:r>
            <a:endParaRPr lang="en-US" sz="4000" b="1" spc="5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sp>
        <p:nvSpPr>
          <p:cNvPr id="25" name="Explosion 1 24"/>
          <p:cNvSpPr/>
          <p:nvPr/>
        </p:nvSpPr>
        <p:spPr>
          <a:xfrm>
            <a:off x="6477000" y="1400175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6" name="Explosion 1 25"/>
          <p:cNvSpPr/>
          <p:nvPr/>
        </p:nvSpPr>
        <p:spPr>
          <a:xfrm>
            <a:off x="4953000" y="1552575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7" name="Oval 26" descr="Water droplets"/>
          <p:cNvSpPr>
            <a:spLocks noChangeArrowheads="1"/>
          </p:cNvSpPr>
          <p:nvPr/>
        </p:nvSpPr>
        <p:spPr bwMode="auto">
          <a:xfrm>
            <a:off x="76200" y="2057400"/>
            <a:ext cx="4038600" cy="914400"/>
          </a:xfrm>
          <a:prstGeom prst="ellipse">
            <a:avLst/>
          </a:prstGeom>
          <a:blipFill dpi="0" rotWithShape="1">
            <a:blip r:embed="rId1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</a:rPr>
              <a:t>Chúc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mừng</a:t>
            </a:r>
            <a:r>
              <a:rPr lang="en-US" sz="3600" b="1" dirty="0">
                <a:solidFill>
                  <a:srgbClr val="FF0066"/>
                </a:solidFill>
              </a:rPr>
              <a:t> </a:t>
            </a:r>
            <a:r>
              <a:rPr lang="en-US" sz="3600" b="1" dirty="0" err="1">
                <a:solidFill>
                  <a:srgbClr val="FF0066"/>
                </a:solidFill>
              </a:rPr>
              <a:t>bạn</a:t>
            </a:r>
            <a:r>
              <a:rPr lang="en-US" sz="3600" b="1" dirty="0">
                <a:solidFill>
                  <a:srgbClr val="FF0066"/>
                </a:solidFill>
              </a:rPr>
              <a:t> !</a:t>
            </a:r>
            <a:endParaRPr lang="en-US" sz="3600" b="1" dirty="0">
              <a:solidFill>
                <a:srgbClr val="FF0066"/>
              </a:solidFill>
            </a:endParaRPr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8039100" y="5638800"/>
            <a:ext cx="685800" cy="9144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1314" grpId="0"/>
      <p:bldP spid="33795" grpId="0"/>
      <p:bldP spid="33796" grpId="0"/>
      <p:bldP spid="33796" grpId="1"/>
      <p:bldP spid="33797" grpId="0"/>
      <p:bldP spid="33797" grpId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6" name="WordArt 21"/>
          <p:cNvSpPr>
            <a:spLocks noTextEdit="1"/>
          </p:cNvSpPr>
          <p:nvPr/>
        </p:nvSpPr>
        <p:spPr>
          <a:xfrm>
            <a:off x="457200" y="457200"/>
            <a:ext cx="8244205" cy="188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5"/>
              </a:avLst>
            </a:prstTxWarp>
            <a:normAutofit/>
          </a:bodyPr>
          <a:p>
            <a:pPr algn="l" eaLnBrk="0" hangingPunct="0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Thủy tinh.</a:t>
            </a:r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eaLnBrk="0" hangingPunct="0"/>
            <a:endParaRPr lang="en-US" sz="3600" b="1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  <p:pic>
        <p:nvPicPr>
          <p:cNvPr id="3078" name="Picture 10" descr="cartoon1%20(1)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447800"/>
            <a:ext cx="1600200" cy="1420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323215" y="2695575"/>
            <a:ext cx="2627630" cy="3187065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>
                <a:solidFill>
                  <a:srgbClr val="0070C0"/>
                </a:solidFill>
              </a:rPr>
              <a:t>NỘI DUNG</a:t>
            </a:r>
            <a:endParaRPr lang="en-US" sz="4400">
              <a:solidFill>
                <a:srgbClr val="0070C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3251200" y="1716405"/>
          <a:ext cx="5597525" cy="4421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6463" y="2632075"/>
            <a:ext cx="761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Một số đồ dùng được làm bằng thủy tinh:</a:t>
            </a:r>
            <a:endParaRPr lang="en-US" sz="32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20725" y="3198813"/>
            <a:ext cx="7802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i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i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 giới thiệu tên các đồ dùng làm bằng thủy tinh mà em được biết.</a:t>
            </a:r>
            <a:endParaRPr lang="en-US" sz="2800" b="1">
              <a:solidFill>
                <a:srgbClr val="0000CC"/>
              </a:solidFill>
              <a:latin typeface=".VnTime" panose="020B7200000000000000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1500" y="33528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.VnTime" panose="020B7200000000000000" pitchFamily="34" charset="0"/>
              </a:rPr>
              <a:t>        </a:t>
            </a:r>
            <a:r>
              <a:rPr lang="en-US" sz="3600" b="1">
                <a:solidFill>
                  <a:srgbClr val="008000"/>
                </a:solidFill>
                <a:latin typeface=".VnTime" panose="020B7200000000000000" pitchFamily="34" charset="0"/>
              </a:rPr>
              <a:t>-</a:t>
            </a:r>
            <a:r>
              <a:rPr 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Cốc, chén, lọ hoa, chai lọ, dụng cụ thí nghiệm, kính cửa sổ, bóng đèn,…</a:t>
            </a:r>
            <a:endParaRPr lang="en-US" sz="3600" b="1">
              <a:solidFill>
                <a:srgbClr val="008000"/>
              </a:solidFill>
              <a:latin typeface=".VnTime" panose="020B7200000000000000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62200" y="1712913"/>
            <a:ext cx="419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29: </a:t>
            </a:r>
            <a:r>
              <a:rPr lang="en-US" sz="36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TINH</a:t>
            </a:r>
            <a:endParaRPr lang="en-US" sz="36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77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0" name="Picture 7" descr="GRANS02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081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3" name="Picture 10" descr="BD21325_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4" name="Picture 11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3085" name="Picture 12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allAtOnce"/>
      <p:bldP spid="5126" grpId="0" build="allAtOnce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3420</Words>
  <Application>WPS Presentation</Application>
  <PresentationFormat>On-screen Show (4:3)</PresentationFormat>
  <Paragraphs>334</Paragraphs>
  <Slides>27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SimSun</vt:lpstr>
      <vt:lpstr>Wingdings</vt:lpstr>
      <vt:lpstr>Times New Roman</vt:lpstr>
      <vt:lpstr>VNI-Helve-Condense</vt:lpstr>
      <vt:lpstr>.VnTime</vt:lpstr>
      <vt:lpstr>Arial</vt:lpstr>
      <vt:lpstr>Harrington</vt:lpstr>
      <vt:lpstr>Segoe Print</vt:lpstr>
      <vt:lpstr>Microsoft YaHei</vt:lpstr>
      <vt:lpstr>Arial Unicode MS</vt:lpstr>
      <vt:lpstr>Calibri</vt:lpstr>
      <vt:lpstr>Verdana</vt:lpstr>
      <vt:lpstr>Tahoma</vt:lpstr>
      <vt:lpstr>Office Theme</vt:lpstr>
      <vt:lpstr>PowerPoint 演示文稿</vt:lpstr>
      <vt:lpstr>PowerPoint 演示文稿</vt:lpstr>
      <vt:lpstr>PowerPoint 演示文稿</vt:lpstr>
      <vt:lpstr>PowerPoint 演示文稿</vt:lpstr>
      <vt:lpstr>Màu nào dưới đây không phải là màu của xi măng?</vt:lpstr>
      <vt:lpstr>Xi măng trộn với cát và nước tạo thành gì?</vt:lpstr>
      <vt:lpstr>Bê tông được tạo ra từ những vật liệu nào?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ACER</cp:lastModifiedBy>
  <cp:revision>26</cp:revision>
  <dcterms:created xsi:type="dcterms:W3CDTF">2006-08-16T00:00:00Z</dcterms:created>
  <dcterms:modified xsi:type="dcterms:W3CDTF">2019-12-02T04:09:31Z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1033-11.2.0.9070</vt:lpwstr>
  </property>
</Properties>
</file>