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media/audio3.wav" ContentType="audio/x-wav"/>
  <Override PartName="/ppt/media/audio4.wav" ContentType="audio/x-wav"/>
  <Override PartName="/ppt/media/audio5.wav" ContentType="audio/x-wav"/>
  <Override PartName="/ppt/media/audio6.wav" ContentType="audio/x-wav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4"/>
  </p:notesMasterIdLst>
  <p:sldIdLst>
    <p:sldId id="280" r:id="rId2"/>
    <p:sldId id="256" r:id="rId3"/>
    <p:sldId id="257" r:id="rId4"/>
    <p:sldId id="330" r:id="rId5"/>
    <p:sldId id="334" r:id="rId6"/>
    <p:sldId id="363" r:id="rId7"/>
    <p:sldId id="364" r:id="rId8"/>
    <p:sldId id="365" r:id="rId9"/>
    <p:sldId id="366" r:id="rId10"/>
    <p:sldId id="359" r:id="rId11"/>
    <p:sldId id="354" r:id="rId12"/>
    <p:sldId id="360" r:id="rId13"/>
    <p:sldId id="357" r:id="rId14"/>
    <p:sldId id="362" r:id="rId15"/>
    <p:sldId id="361" r:id="rId16"/>
    <p:sldId id="309" r:id="rId17"/>
    <p:sldId id="344" r:id="rId18"/>
    <p:sldId id="345" r:id="rId19"/>
    <p:sldId id="346" r:id="rId20"/>
    <p:sldId id="347" r:id="rId21"/>
    <p:sldId id="348" r:id="rId22"/>
    <p:sldId id="350" r:id="rId23"/>
  </p:sldIdLst>
  <p:sldSz cx="9144000" cy="5715000" type="screen16x10"/>
  <p:notesSz cx="6858000" cy="9144000"/>
  <p:embeddedFontLst>
    <p:embeddedFont>
      <p:font typeface=".VnTifani Heavy" pitchFamily="34" charset="0"/>
      <p:regular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宋体" pitchFamily="2" charset="-122"/>
      <p:regular r:id="rId30"/>
    </p:embeddedFont>
    <p:embeddedFont>
      <p:font typeface=".VnAvant" pitchFamily="34" charset="0"/>
      <p:regular r:id="rId31"/>
      <p:bold r:id="rId32"/>
      <p:italic r:id="rId33"/>
      <p:boldItalic r:id="rId34"/>
    </p:embeddedFont>
    <p:embeddedFont>
      <p:font typeface="Tahoma" pitchFamily="34" charset="0"/>
      <p:regular r:id="rId35"/>
      <p:bold r:id="rId36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CCFF"/>
    <a:srgbClr val="FFFF99"/>
    <a:srgbClr val="0000CC"/>
    <a:srgbClr val="FF66FF"/>
    <a:srgbClr val="0066CC"/>
    <a:srgbClr val="FFCCFF"/>
    <a:srgbClr val="99FFCC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074" y="-31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35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35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10.gi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13" Type="http://schemas.openxmlformats.org/officeDocument/2006/relationships/image" Target="../media/image3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2.gif"/><Relationship Id="rId12" Type="http://schemas.openxmlformats.org/officeDocument/2006/relationships/image" Target="../media/image37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1.gif"/><Relationship Id="rId11" Type="http://schemas.openxmlformats.org/officeDocument/2006/relationships/image" Target="../media/image36.png"/><Relationship Id="rId5" Type="http://schemas.microsoft.com/office/2007/relationships/hdphoto" Target="../media/hdphoto2.wdp"/><Relationship Id="rId10" Type="http://schemas.openxmlformats.org/officeDocument/2006/relationships/image" Target="../media/image35.png"/><Relationship Id="rId4" Type="http://schemas.openxmlformats.org/officeDocument/2006/relationships/image" Target="../media/image30.jpeg"/><Relationship Id="rId9" Type="http://schemas.openxmlformats.org/officeDocument/2006/relationships/image" Target="../media/image3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13" Type="http://schemas.openxmlformats.org/officeDocument/2006/relationships/image" Target="../media/image45.gif"/><Relationship Id="rId18" Type="http://schemas.openxmlformats.org/officeDocument/2006/relationships/image" Target="../media/image48.jpeg"/><Relationship Id="rId3" Type="http://schemas.openxmlformats.org/officeDocument/2006/relationships/audio" Target="../media/audio4.wav"/><Relationship Id="rId7" Type="http://schemas.microsoft.com/office/2007/relationships/hdphoto" Target="../media/hdphoto3.wdp"/><Relationship Id="rId12" Type="http://schemas.openxmlformats.org/officeDocument/2006/relationships/image" Target="../media/image44.gif"/><Relationship Id="rId17" Type="http://schemas.openxmlformats.org/officeDocument/2006/relationships/image" Target="../media/image47.gif"/><Relationship Id="rId2" Type="http://schemas.openxmlformats.org/officeDocument/2006/relationships/audio" Target="../media/audio3.wav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3.gif"/><Relationship Id="rId5" Type="http://schemas.openxmlformats.org/officeDocument/2006/relationships/audio" Target="../media/audio6.wav"/><Relationship Id="rId15" Type="http://schemas.microsoft.com/office/2007/relationships/hdphoto" Target="../media/hdphoto4.wdp"/><Relationship Id="rId10" Type="http://schemas.openxmlformats.org/officeDocument/2006/relationships/image" Target="../media/image31.gif"/><Relationship Id="rId19" Type="http://schemas.openxmlformats.org/officeDocument/2006/relationships/image" Target="../media/image49.png"/><Relationship Id="rId4" Type="http://schemas.openxmlformats.org/officeDocument/2006/relationships/audio" Target="../media/audio5.wav"/><Relationship Id="rId9" Type="http://schemas.openxmlformats.org/officeDocument/2006/relationships/image" Target="../media/image32.gif"/><Relationship Id="rId1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13" Type="http://schemas.openxmlformats.org/officeDocument/2006/relationships/image" Target="../media/image45.gif"/><Relationship Id="rId18" Type="http://schemas.openxmlformats.org/officeDocument/2006/relationships/image" Target="../media/image51.png"/><Relationship Id="rId3" Type="http://schemas.openxmlformats.org/officeDocument/2006/relationships/audio" Target="../media/audio6.wav"/><Relationship Id="rId7" Type="http://schemas.microsoft.com/office/2007/relationships/hdphoto" Target="../media/hdphoto3.wdp"/><Relationship Id="rId12" Type="http://schemas.openxmlformats.org/officeDocument/2006/relationships/image" Target="../media/image44.gif"/><Relationship Id="rId17" Type="http://schemas.openxmlformats.org/officeDocument/2006/relationships/image" Target="../media/image50.gif"/><Relationship Id="rId2" Type="http://schemas.openxmlformats.org/officeDocument/2006/relationships/audio" Target="../media/audio3.wav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11" Type="http://schemas.openxmlformats.org/officeDocument/2006/relationships/image" Target="../media/image43.gif"/><Relationship Id="rId5" Type="http://schemas.openxmlformats.org/officeDocument/2006/relationships/audio" Target="../media/audio5.wav"/><Relationship Id="rId15" Type="http://schemas.microsoft.com/office/2007/relationships/hdphoto" Target="../media/hdphoto4.wdp"/><Relationship Id="rId10" Type="http://schemas.openxmlformats.org/officeDocument/2006/relationships/image" Target="../media/image31.gif"/><Relationship Id="rId4" Type="http://schemas.openxmlformats.org/officeDocument/2006/relationships/audio" Target="../media/audio4.wav"/><Relationship Id="rId9" Type="http://schemas.openxmlformats.org/officeDocument/2006/relationships/image" Target="../media/image32.gif"/><Relationship Id="rId1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13" Type="http://schemas.openxmlformats.org/officeDocument/2006/relationships/image" Target="../media/image46.png"/><Relationship Id="rId3" Type="http://schemas.openxmlformats.org/officeDocument/2006/relationships/audio" Target="../media/audio4.wav"/><Relationship Id="rId7" Type="http://schemas.openxmlformats.org/officeDocument/2006/relationships/image" Target="../media/image42.gif"/><Relationship Id="rId12" Type="http://schemas.openxmlformats.org/officeDocument/2006/relationships/image" Target="../media/image44.gif"/><Relationship Id="rId17" Type="http://schemas.openxmlformats.org/officeDocument/2006/relationships/image" Target="../media/image53.jpeg"/><Relationship Id="rId2" Type="http://schemas.openxmlformats.org/officeDocument/2006/relationships/audio" Target="../media/audio3.wav"/><Relationship Id="rId16" Type="http://schemas.openxmlformats.org/officeDocument/2006/relationships/image" Target="../media/image52.gif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43.gif"/><Relationship Id="rId5" Type="http://schemas.openxmlformats.org/officeDocument/2006/relationships/image" Target="../media/image48.jpeg"/><Relationship Id="rId15" Type="http://schemas.openxmlformats.org/officeDocument/2006/relationships/image" Target="../media/image35.png"/><Relationship Id="rId10" Type="http://schemas.openxmlformats.org/officeDocument/2006/relationships/image" Target="../media/image31.gif"/><Relationship Id="rId4" Type="http://schemas.openxmlformats.org/officeDocument/2006/relationships/audio" Target="../media/audio5.wav"/><Relationship Id="rId9" Type="http://schemas.openxmlformats.org/officeDocument/2006/relationships/image" Target="../media/image32.gif"/><Relationship Id="rId1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.wmf"/><Relationship Id="rId5" Type="http://schemas.openxmlformats.org/officeDocument/2006/relationships/image" Target="../media/image54.gif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3.xml"/><Relationship Id="rId7" Type="http://schemas.openxmlformats.org/officeDocument/2006/relationships/image" Target="../media/image10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212043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482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273316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31294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0375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077190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227802"/>
            <a:ext cx="2346295" cy="19894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128" y="157256"/>
            <a:ext cx="19982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8391" y="731824"/>
            <a:ext cx="6680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0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09" y="1472066"/>
            <a:ext cx="810577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8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41515"/>
            <a:ext cx="6531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Bµi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1: 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a)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Mçi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ræ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mÊy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con?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1" y="566065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76003" y="2577196"/>
            <a:ext cx="637763" cy="523220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6795" y="2558513"/>
            <a:ext cx="637763" cy="523220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5855" y="5137634"/>
            <a:ext cx="637763" cy="523220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245" y="671299"/>
            <a:ext cx="2630917" cy="1823287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076" y="718073"/>
            <a:ext cx="2561323" cy="1776513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399" y="3214111"/>
            <a:ext cx="2605293" cy="174977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371" y="3205218"/>
            <a:ext cx="2687305" cy="1862364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3" name="TextBox 12"/>
          <p:cNvSpPr txBox="1"/>
          <p:nvPr/>
        </p:nvSpPr>
        <p:spPr>
          <a:xfrm>
            <a:off x="6545942" y="5166662"/>
            <a:ext cx="637763" cy="523220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0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76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41515"/>
            <a:ext cx="6531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Bµi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1: 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b)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Mçi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ræ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chiÕc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bót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412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52066" y="2722337"/>
            <a:ext cx="637763" cy="523220"/>
          </a:xfrm>
          <a:prstGeom prst="rect">
            <a:avLst/>
          </a:prstGeom>
          <a:solidFill>
            <a:srgbClr val="00CCF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0828" y="2751365"/>
            <a:ext cx="637763" cy="523220"/>
          </a:xfrm>
          <a:prstGeom prst="rect">
            <a:avLst/>
          </a:prstGeom>
          <a:solidFill>
            <a:srgbClr val="00CCF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53974" y="2761267"/>
            <a:ext cx="637763" cy="523220"/>
          </a:xfrm>
          <a:prstGeom prst="rect">
            <a:avLst/>
          </a:prstGeom>
          <a:solidFill>
            <a:srgbClr val="00CCF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0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77324" y="2761267"/>
            <a:ext cx="637763" cy="523220"/>
          </a:xfrm>
          <a:prstGeom prst="rect">
            <a:avLst/>
          </a:prstGeom>
          <a:solidFill>
            <a:srgbClr val="00CCF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" y="820348"/>
            <a:ext cx="1987179" cy="162877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091" y="838744"/>
            <a:ext cx="2073227" cy="1658418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48" y="848696"/>
            <a:ext cx="2170912" cy="164846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236" y="849337"/>
            <a:ext cx="2042680" cy="164782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5993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1515"/>
            <a:ext cx="3004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Bµi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2: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Sè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6232" y="2582239"/>
            <a:ext cx="83133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vi-VN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 hãy đọc từ 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vi-VN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đến 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vi-VN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 ngược lại.</a:t>
            </a:r>
          </a:p>
          <a:p>
            <a:pPr algn="just"/>
            <a:endParaRPr lang="vi-VN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vi-VN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 hãy quan sát và điền số tương ứng vào các hình tròn còn thiếu.</a:t>
            </a:r>
          </a:p>
          <a:p>
            <a:pPr algn="just"/>
            <a:endParaRPr lang="vi-VN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vi-VN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Đọc tên các số vừa tìm được.</a:t>
            </a:r>
          </a:p>
          <a:p>
            <a:pPr algn="just"/>
            <a:endParaRPr lang="vi-VN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vi-VN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Đọc các số trên các hình tròn.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82" y="1717904"/>
            <a:ext cx="6838950" cy="885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546" y="749848"/>
            <a:ext cx="6800850" cy="828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1937" y="8445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7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114805" y="84628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765546" y="83176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122631" y="84628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465203" y="84967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0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408460" y="179047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085777" y="180498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428349" y="183268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6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115380" y="183727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7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465203" y="184911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9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0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3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1515"/>
            <a:ext cx="854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Bµi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3: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T×m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sè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0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trªn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mçi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®å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vËt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sau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971136"/>
            <a:ext cx="3109686" cy="2122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759511"/>
            <a:ext cx="2989943" cy="23339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029" y="866188"/>
            <a:ext cx="2449285" cy="233225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23356" y="3350633"/>
            <a:ext cx="59073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Số </a:t>
            </a:r>
            <a:r>
              <a:rPr lang="nl-NL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0 trên </a:t>
            </a:r>
            <a:r>
              <a:rPr lang="nl-NL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điện thoại</a:t>
            </a:r>
            <a:endParaRPr lang="nl-NL" sz="28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NL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Số </a:t>
            </a:r>
            <a:r>
              <a:rPr lang="nl-NL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0 trên máy </a:t>
            </a:r>
            <a:r>
              <a:rPr lang="nl-NL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tính</a:t>
            </a:r>
          </a:p>
          <a:p>
            <a:pPr algn="just">
              <a:lnSpc>
                <a:spcPct val="150000"/>
              </a:lnSpc>
            </a:pPr>
            <a:r>
              <a:rPr lang="nl-NL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Số </a:t>
            </a:r>
            <a:r>
              <a:rPr lang="nl-NL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0 trong </a:t>
            </a:r>
            <a:r>
              <a:rPr lang="nl-NL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bộ đồ dùng học toán.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573813" y="2365828"/>
            <a:ext cx="406400" cy="4209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859813" y="2365828"/>
            <a:ext cx="406400" cy="4209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92726" y="1505589"/>
            <a:ext cx="406400" cy="4209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684337" y="1576860"/>
            <a:ext cx="5622925" cy="2109769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20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E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m 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hãy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kể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0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xung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quanh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102394" y="3992126"/>
            <a:ext cx="8991600" cy="1323439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0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altLang="en-US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altLang="en-US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altLang="en-US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altLang="en-US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đôi</a:t>
            </a:r>
            <a:r>
              <a:rPr lang="en-US" altLang="en-US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altLang="en-US" sz="2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en-US" altLang="en-US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altLang="en-US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altLang="en-US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altLang="en-US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dựa</a:t>
            </a:r>
            <a:r>
              <a:rPr lang="en-US" altLang="en-US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altLang="en-US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altLang="en-US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altLang="en-US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nghe</a:t>
            </a:r>
            <a:r>
              <a:rPr lang="en-US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en-US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altLang="en-US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altLang="en-US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altLang="en-US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altLang="en-US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altLang="en-US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altLang="en-US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nghe</a:t>
            </a:r>
            <a:r>
              <a:rPr lang="en-US" altLang="en-US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altLang="en-US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lưu</a:t>
            </a:r>
            <a:r>
              <a:rPr lang="en-US" altLang="en-US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altLang="en-US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altLang="en-US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altLang="en-US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altLang="en-US" sz="2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94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0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áº¿t quáº£ hÃ¬nh áº£nh cho ná»n Äáº¹p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"/>
            <a:ext cx="9144000" cy="57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938" y="92937"/>
            <a:ext cx="2708752" cy="4397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8" y="2368198"/>
            <a:ext cx="1196895" cy="772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672167"/>
            <a:ext cx="2039956" cy="18543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97" y="2776370"/>
            <a:ext cx="1485873" cy="17298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12666" y="2114198"/>
            <a:ext cx="609600" cy="50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56"/>
          <a:stretch/>
        </p:blipFill>
        <p:spPr>
          <a:xfrm>
            <a:off x="-13290" y="5045369"/>
            <a:ext cx="9157290" cy="6829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00" y="317500"/>
            <a:ext cx="7480300" cy="147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95145" y="5042065"/>
            <a:ext cx="7941154" cy="686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32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B                  </a:t>
            </a:r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                 D</a:t>
            </a:r>
            <a:endParaRPr lang="en-US" sz="32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87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889" cy="571500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82672" y="1164167"/>
            <a:ext cx="7810499" cy="412750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nhổ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Cuối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nông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màn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qua slide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theo.</a:t>
            </a:r>
            <a:endParaRPr lang="en-US" sz="28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807" y="317500"/>
            <a:ext cx="5102225" cy="178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28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76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11" y="2819404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300456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3622558"/>
            <a:ext cx="1061850" cy="10917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654248"/>
            <a:ext cx="1581495" cy="11968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2" y="4515402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5" name="Rectangle 54"/>
          <p:cNvSpPr/>
          <p:nvPr/>
        </p:nvSpPr>
        <p:spPr>
          <a:xfrm>
            <a:off x="703688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</a:rPr>
              <a:t>Trong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hình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có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bao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nhiêu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quả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dưa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hấu</a:t>
            </a:r>
            <a:r>
              <a:rPr lang="en-US" sz="3200" b="1" dirty="0" smtClean="0">
                <a:solidFill>
                  <a:srgbClr val="FFFF00"/>
                </a:solidFill>
              </a:rPr>
              <a:t>?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9" name="Bevel 38"/>
          <p:cNvSpPr/>
          <p:nvPr/>
        </p:nvSpPr>
        <p:spPr>
          <a:xfrm>
            <a:off x="2005254" y="1219911"/>
            <a:ext cx="171930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A. 7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0" name="Bevel 39"/>
          <p:cNvSpPr/>
          <p:nvPr/>
        </p:nvSpPr>
        <p:spPr>
          <a:xfrm>
            <a:off x="6994256" y="1219910"/>
            <a:ext cx="171930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B. 10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1" name="Bevel 40"/>
          <p:cNvSpPr/>
          <p:nvPr/>
        </p:nvSpPr>
        <p:spPr>
          <a:xfrm>
            <a:off x="1988079" y="2202951"/>
            <a:ext cx="171930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C. 8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2" name="Bevel 41"/>
          <p:cNvSpPr/>
          <p:nvPr/>
        </p:nvSpPr>
        <p:spPr>
          <a:xfrm>
            <a:off x="7004917" y="2294859"/>
            <a:ext cx="171930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D. 9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277" y="1218025"/>
            <a:ext cx="3017261" cy="153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76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9" grpId="0" animBg="1"/>
      <p:bldP spid="40" grpId="0" animBg="1"/>
      <p:bldP spid="41" grpId="0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233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53143" y="682171"/>
            <a:ext cx="7968343" cy="2365828"/>
          </a:xfrm>
          <a:prstGeom prst="roundRect">
            <a:avLst/>
          </a:prstGeom>
          <a:solidFill>
            <a:schemeClr val="bg1"/>
          </a:solidFill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72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6</a:t>
            </a:r>
          </a:p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SỐ 0</a:t>
            </a: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721" y="2846685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51" y="3318229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48167"/>
            <a:ext cx="1929501" cy="3132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3773042"/>
            <a:ext cx="1442555" cy="10917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6562" y="4492209"/>
            <a:ext cx="685859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8" y="3619423"/>
            <a:ext cx="1102519" cy="11335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2" name="Rectangle 31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que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Bevel 34"/>
          <p:cNvSpPr/>
          <p:nvPr/>
        </p:nvSpPr>
        <p:spPr>
          <a:xfrm>
            <a:off x="1558855" y="1219910"/>
            <a:ext cx="1750762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A. 10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6" name="Bevel 35"/>
          <p:cNvSpPr/>
          <p:nvPr/>
        </p:nvSpPr>
        <p:spPr>
          <a:xfrm>
            <a:off x="6420013" y="1182891"/>
            <a:ext cx="1776343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B. 9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Bevel 36"/>
          <p:cNvSpPr/>
          <p:nvPr/>
        </p:nvSpPr>
        <p:spPr>
          <a:xfrm>
            <a:off x="1545987" y="2048618"/>
            <a:ext cx="1750762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C. 8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8" name="Bevel 37"/>
          <p:cNvSpPr/>
          <p:nvPr/>
        </p:nvSpPr>
        <p:spPr>
          <a:xfrm>
            <a:off x="6420013" y="2034104"/>
            <a:ext cx="1776343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D. 7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744624" y="1205816"/>
            <a:ext cx="2307833" cy="1640869"/>
            <a:chOff x="3802681" y="1205816"/>
            <a:chExt cx="2023532" cy="164086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10"/>
            <a:stretch/>
          </p:blipFill>
          <p:spPr bwMode="auto">
            <a:xfrm>
              <a:off x="4455318" y="1205816"/>
              <a:ext cx="1370895" cy="1571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2"/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67" t="3117" r="74735" b="-3117"/>
            <a:stretch/>
          </p:blipFill>
          <p:spPr bwMode="auto">
            <a:xfrm>
              <a:off x="3802681" y="1209838"/>
              <a:ext cx="1016202" cy="1636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930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1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1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2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2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250"/>
                            </p:stCondLst>
                            <p:childTnLst>
                              <p:par>
                                <p:cTn id="18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25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00"/>
                            </p:stCondLst>
                            <p:childTnLst>
                              <p:par>
                                <p:cTn id="1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5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5" grpId="0" animBg="1"/>
      <p:bldP spid="36" grpId="0" animBg="1"/>
      <p:bldP spid="37" grpId="0" animBg="1"/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9" y="3660253"/>
            <a:ext cx="1580781" cy="11963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654248"/>
            <a:ext cx="1581495" cy="1196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8" y="2846762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6" y="3293503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3615603"/>
            <a:ext cx="1073146" cy="10917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2" y="4515402"/>
            <a:ext cx="685859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907768" y="4449254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7" name="Rectangle 36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</a:rPr>
              <a:t>Trong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hình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có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bao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nhiêu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bông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hoa</a:t>
            </a:r>
            <a:r>
              <a:rPr lang="en-US" sz="2800" b="1" dirty="0" smtClean="0">
                <a:solidFill>
                  <a:srgbClr val="FFFF00"/>
                </a:solidFill>
              </a:rPr>
              <a:t>?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40" name="Bevel 39"/>
          <p:cNvSpPr/>
          <p:nvPr/>
        </p:nvSpPr>
        <p:spPr>
          <a:xfrm>
            <a:off x="1761276" y="1219910"/>
            <a:ext cx="1696939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A. 9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1" name="Bevel 40"/>
          <p:cNvSpPr/>
          <p:nvPr/>
        </p:nvSpPr>
        <p:spPr>
          <a:xfrm>
            <a:off x="6858573" y="1219911"/>
            <a:ext cx="1735373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B. 8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2" name="Bevel 41"/>
          <p:cNvSpPr/>
          <p:nvPr/>
        </p:nvSpPr>
        <p:spPr>
          <a:xfrm>
            <a:off x="1761276" y="2043468"/>
            <a:ext cx="1696939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C. 10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3" name="Bevel 42"/>
          <p:cNvSpPr/>
          <p:nvPr/>
        </p:nvSpPr>
        <p:spPr>
          <a:xfrm>
            <a:off x="6883594" y="2057584"/>
            <a:ext cx="1735373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D. 7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548104" y="1236386"/>
            <a:ext cx="3193407" cy="1494642"/>
            <a:chOff x="3620674" y="1236386"/>
            <a:chExt cx="3193407" cy="1494642"/>
          </a:xfrm>
        </p:grpSpPr>
        <p:grpSp>
          <p:nvGrpSpPr>
            <p:cNvPr id="3" name="Group 2"/>
            <p:cNvGrpSpPr/>
            <p:nvPr/>
          </p:nvGrpSpPr>
          <p:grpSpPr>
            <a:xfrm>
              <a:off x="3624937" y="1977134"/>
              <a:ext cx="3189144" cy="753894"/>
              <a:chOff x="3309616" y="2543048"/>
              <a:chExt cx="3189144" cy="753894"/>
            </a:xfrm>
          </p:grpSpPr>
          <p:pic>
            <p:nvPicPr>
              <p:cNvPr id="48" name="Picture 2" descr="Ý nghĩa 10 loài hoa quen thuộc giúp bạn gửi trúng thông điệp tình ...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9616" y="2543048"/>
                <a:ext cx="650614" cy="7485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Ý nghĩa 10 loài hoa quen thuộc giúp bạn gửi trúng thông điệp tình ...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18281" y="2548370"/>
                <a:ext cx="650614" cy="7485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Ý nghĩa 10 loài hoa quen thuộc giúp bạn gửi trúng thông điệp tình ...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8895" y="2543048"/>
                <a:ext cx="650614" cy="7485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2" descr="Ý nghĩa 10 loài hoa quen thuộc giúp bạn gửi trúng thông điệp tình ...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9509" y="2548370"/>
                <a:ext cx="650614" cy="7485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2" descr="Ý nghĩa 10 loài hoa quen thuộc giúp bạn gửi trúng thông điệp tình ...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48146" y="2543048"/>
                <a:ext cx="650614" cy="7485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3" name="Group 52"/>
            <p:cNvGrpSpPr/>
            <p:nvPr/>
          </p:nvGrpSpPr>
          <p:grpSpPr>
            <a:xfrm>
              <a:off x="3620674" y="1236386"/>
              <a:ext cx="3189144" cy="753894"/>
              <a:chOff x="3309616" y="2543048"/>
              <a:chExt cx="3189144" cy="753894"/>
            </a:xfrm>
          </p:grpSpPr>
          <p:pic>
            <p:nvPicPr>
              <p:cNvPr id="54" name="Picture 2" descr="Ý nghĩa 10 loài hoa quen thuộc giúp bạn gửi trúng thông điệp tình ...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9616" y="2543048"/>
                <a:ext cx="650614" cy="7485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2" descr="Ý nghĩa 10 loài hoa quen thuộc giúp bạn gửi trúng thông điệp tình ...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18281" y="2548370"/>
                <a:ext cx="650614" cy="7485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 descr="Ý nghĩa 10 loài hoa quen thuộc giúp bạn gửi trúng thông điệp tình ...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8895" y="2543048"/>
                <a:ext cx="650614" cy="7485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2" descr="Ý nghĩa 10 loài hoa quen thuộc giúp bạn gửi trúng thông điệp tình ...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9509" y="2548370"/>
                <a:ext cx="650614" cy="7485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2" descr="Ý nghĩa 10 loài hoa quen thuộc giúp bạn gửi trúng thông điệp tình ...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48146" y="2543048"/>
                <a:ext cx="650614" cy="7485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56496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5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0" grpId="0" animBg="1"/>
      <p:bldP spid="41" grpId="0" animBg="1"/>
      <p:bldP spid="42" grpId="0" animBg="1"/>
      <p:bldP spid="4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741878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</a:t>
            </a:r>
            <a:r>
              <a:rPr lang="en-US" sz="3200" b="1" smtClean="0">
                <a:solidFill>
                  <a:srgbClr val="0000CC"/>
                </a:solidFill>
                <a:latin typeface=".VnAvant" pitchFamily="34" charset="0"/>
              </a:rPr>
              <a:t>. Quan s¸t tranh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57827" y="675351"/>
            <a:ext cx="5631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Em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h·y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quan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s¸t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tranh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896" y="1370970"/>
            <a:ext cx="4267867" cy="411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371474" y="1665639"/>
            <a:ext cx="5622925" cy="2298455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vi-VN" sz="2800" dirty="0">
                <a:latin typeface="Arial" pitchFamily="34" charset="0"/>
                <a:cs typeface="Arial" pitchFamily="34" charset="0"/>
              </a:rPr>
              <a:t>Sau khi quan sát tranh, em hãy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chim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bầu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trời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mèo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xô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323439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0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altLang="en-US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altLang="en-US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altLang="en-US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altLang="en-US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đôi</a:t>
            </a:r>
            <a:r>
              <a:rPr lang="en-US" altLang="en-US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altLang="en-US" sz="2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en-US" altLang="en-US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altLang="en-US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altLang="en-US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altLang="en-US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dựa</a:t>
            </a:r>
            <a:r>
              <a:rPr lang="en-US" altLang="en-US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altLang="en-US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altLang="en-US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nghe</a:t>
            </a:r>
            <a:r>
              <a:rPr lang="en-US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en-US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altLang="en-US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altLang="en-US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altLang="en-US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altLang="en-US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altLang="en-US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altLang="en-US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nghe</a:t>
            </a:r>
            <a:r>
              <a:rPr lang="en-US" altLang="en-US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altLang="en-US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lưu</a:t>
            </a:r>
            <a:r>
              <a:rPr lang="en-US" altLang="en-US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altLang="en-US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altLang="en-US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altLang="en-US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altLang="en-US" sz="2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669" y="1590061"/>
            <a:ext cx="2338405" cy="225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3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a.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vµ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nhËn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xÐt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125" y="3647376"/>
            <a:ext cx="8326318" cy="739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Chậu màu xanh nước biển có mấy con cá?</a:t>
            </a:r>
            <a:endParaRPr lang="en-US" sz="32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0" y="804409"/>
            <a:ext cx="810577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0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a.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vµ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nhËn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xÐt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5497" y="3686631"/>
            <a:ext cx="6370655" cy="739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Chậu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hồng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0" y="804409"/>
            <a:ext cx="810577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0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a.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vµ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nhËn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xÐt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5497" y="3686631"/>
            <a:ext cx="67810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Chậu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0" y="804409"/>
            <a:ext cx="810577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7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a.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vµ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nhËn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xÐt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5497" y="3686631"/>
            <a:ext cx="63482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Chậu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0" y="804409"/>
            <a:ext cx="810577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2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128" y="157256"/>
            <a:ext cx="2850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.VnAvant" pitchFamily="34" charset="0"/>
                <a:cs typeface="Arial" pitchFamily="34" charset="0"/>
              </a:rPr>
              <a:t>b. </a:t>
            </a:r>
            <a:r>
              <a:rPr lang="en-US" sz="3200" b="1" dirty="0" err="1" smtClean="0">
                <a:solidFill>
                  <a:srgbClr val="C00000"/>
                </a:solidFill>
                <a:latin typeface=".VnAvant" pitchFamily="34" charset="0"/>
                <a:cs typeface="Arial" pitchFamily="34" charset="0"/>
              </a:rPr>
              <a:t>Thùc</a:t>
            </a:r>
            <a:r>
              <a:rPr lang="en-US" sz="3200" b="1" dirty="0" smtClean="0">
                <a:solidFill>
                  <a:srgbClr val="C0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.VnAvant" pitchFamily="34" charset="0"/>
                <a:cs typeface="Arial" pitchFamily="34" charset="0"/>
              </a:rPr>
              <a:t>hµnh</a:t>
            </a:r>
            <a:r>
              <a:rPr lang="en-US" sz="3200" b="1" dirty="0" smtClean="0">
                <a:solidFill>
                  <a:srgbClr val="C00000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3200" b="1" dirty="0">
              <a:solidFill>
                <a:srgbClr val="C0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1026" name="Picture 2" descr="D:\LOP 1 CANH DIEU\TOAN\Bai 6. So 0\Package - Lesson\Data\2904_2633_263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2" b="30643"/>
          <a:stretch/>
        </p:blipFill>
        <p:spPr bwMode="auto">
          <a:xfrm>
            <a:off x="5041898" y="1664336"/>
            <a:ext cx="3695701" cy="159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LOP 1 CANH DIEU\TOAN\Bai 6. So 0\Package - Lesson\Data\meogiuhoaquatuoi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28" y="742032"/>
            <a:ext cx="3513615" cy="265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02605" y="4489662"/>
            <a:ext cx="79349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táo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just"/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táo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59640" y="3490260"/>
            <a:ext cx="645885" cy="646331"/>
          </a:xfrm>
          <a:prstGeom prst="rect">
            <a:avLst/>
          </a:prstGeom>
          <a:solidFill>
            <a:srgbClr val="00CCF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A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89748" y="3318622"/>
            <a:ext cx="645885" cy="646331"/>
          </a:xfrm>
          <a:prstGeom prst="rect">
            <a:avLst/>
          </a:prstGeom>
          <a:solidFill>
            <a:srgbClr val="00CCF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B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87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2664</TotalTime>
  <Words>642</Words>
  <Application>Microsoft Office PowerPoint</Application>
  <PresentationFormat>On-screen Show (16:10)</PresentationFormat>
  <Paragraphs>153</Paragraphs>
  <Slides>22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.VnTifani Heavy</vt:lpstr>
      <vt:lpstr>Calibri</vt:lpstr>
      <vt:lpstr>宋体</vt:lpstr>
      <vt:lpstr>Times New Roman</vt:lpstr>
      <vt:lpstr>.VnAvant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asdmin</cp:lastModifiedBy>
  <cp:revision>227</cp:revision>
  <dcterms:created xsi:type="dcterms:W3CDTF">2020-02-10T09:35:50Z</dcterms:created>
  <dcterms:modified xsi:type="dcterms:W3CDTF">2020-08-20T00:55:36Z</dcterms:modified>
</cp:coreProperties>
</file>