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75911-24C5-4E43-87D9-D1E067237217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8FFD-4E82-49BB-93C9-2FA77BD77E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9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k.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chữ</a:t>
            </a:r>
            <a:r>
              <a:rPr lang="en-US" baseline="0" dirty="0" smtClean="0"/>
              <a:t> k.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D89DC42-C0CE-48D4-85D7-41EFBDB62C86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42FA665-396E-41FB-AA77-5B130EFC5274}" type="slidenum">
              <a:rPr lang="en-US" sz="1200">
                <a:latin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 smtClean="0">
                <a:latin typeface="Arial" charset="0"/>
              </a:rPr>
              <a:t>Nhấn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chuột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vào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cánh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bông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chọn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mở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cảnh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hoa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ra</a:t>
            </a:r>
            <a:r>
              <a:rPr lang="en-US" baseline="0" dirty="0" smtClean="0">
                <a:latin typeface="Arial" charset="0"/>
              </a:rPr>
              <a:t>,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số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đến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câu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hỏi</a:t>
            </a:r>
            <a:r>
              <a:rPr lang="en-US" baseline="0" dirty="0" smtClean="0">
                <a:latin typeface="Arial" charset="0"/>
              </a:rPr>
              <a:t>.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khi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trả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lời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đúng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Home quay </a:t>
            </a:r>
            <a:r>
              <a:rPr lang="en-US" baseline="0" dirty="0" err="1" smtClean="0">
                <a:latin typeface="Arial" charset="0"/>
              </a:rPr>
              <a:t>lại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trang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này</a:t>
            </a:r>
            <a:r>
              <a:rPr lang="en-US" baseline="0" dirty="0" smtClean="0">
                <a:latin typeface="Arial" charset="0"/>
              </a:rPr>
              <a:t>/ </a:t>
            </a:r>
            <a:r>
              <a:rPr lang="en-US" baseline="0" dirty="0" err="1" smtClean="0">
                <a:latin typeface="Arial" charset="0"/>
              </a:rPr>
              <a:t>Chơi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xong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nhấn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vào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nút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mũi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tên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để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chuyển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phần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sau</a:t>
            </a:r>
            <a:r>
              <a:rPr lang="en-US" baseline="0" dirty="0" smtClean="0">
                <a:latin typeface="Arial" charset="0"/>
              </a:rPr>
              <a:t>.</a:t>
            </a:r>
            <a:endParaRPr lang="en-US" dirty="0" smtClean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583D15E2-165A-4DDD-9CE5-AB3B39FAE424}" type="slidenum">
              <a:rPr lang="en-US" sz="1200">
                <a:latin typeface="Arial" charset="0"/>
              </a:rPr>
              <a:pPr algn="r" eaLnBrk="1" hangingPunct="1"/>
              <a:t>11</a:t>
            </a:fld>
            <a:endParaRPr lang="en-US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77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617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13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88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1F16A3-DDD9-493E-A22D-D3716428AE8E}" type="slidenum">
              <a:rPr lang="en-US">
                <a:latin typeface="Arial" charset="0"/>
              </a:rPr>
              <a:pPr/>
              <a:t>14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303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853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52F3-AC81-4ABC-A288-E36DB0ED1E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7727-845C-450C-8BD9-1AC1DFDE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73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52F3-AC81-4ABC-A288-E36DB0ED1E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7727-845C-450C-8BD9-1AC1DFDE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8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52F3-AC81-4ABC-A288-E36DB0ED1E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7727-845C-450C-8BD9-1AC1DFDE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60070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52F3-AC81-4ABC-A288-E36DB0ED1E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7727-845C-450C-8BD9-1AC1DFDE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3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52F3-AC81-4ABC-A288-E36DB0ED1E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7727-845C-450C-8BD9-1AC1DFDE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52F3-AC81-4ABC-A288-E36DB0ED1E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7727-845C-450C-8BD9-1AC1DFDE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137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52F3-AC81-4ABC-A288-E36DB0ED1E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7727-845C-450C-8BD9-1AC1DFDE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15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52F3-AC81-4ABC-A288-E36DB0ED1E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7727-845C-450C-8BD9-1AC1DFDE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916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52F3-AC81-4ABC-A288-E36DB0ED1E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7727-845C-450C-8BD9-1AC1DFDE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27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52F3-AC81-4ABC-A288-E36DB0ED1E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7727-845C-450C-8BD9-1AC1DFDE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48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52F3-AC81-4ABC-A288-E36DB0ED1E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07727-845C-450C-8BD9-1AC1DFDE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6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52F3-AC81-4ABC-A288-E36DB0ED1EB3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07727-845C-450C-8BD9-1AC1DFDEA6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59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slide" Target="slide16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6.gif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39.gif"/><Relationship Id="rId18" Type="http://schemas.openxmlformats.org/officeDocument/2006/relationships/image" Target="../media/image44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5.xml"/><Relationship Id="rId7" Type="http://schemas.openxmlformats.org/officeDocument/2006/relationships/audio" Target="../media/audio5.wav"/><Relationship Id="rId12" Type="http://schemas.openxmlformats.org/officeDocument/2006/relationships/image" Target="../media/image38.gif"/><Relationship Id="rId17" Type="http://schemas.openxmlformats.org/officeDocument/2006/relationships/image" Target="../media/image43.gif"/><Relationship Id="rId2" Type="http://schemas.openxmlformats.org/officeDocument/2006/relationships/tags" Target="../tags/tag5.xml"/><Relationship Id="rId16" Type="http://schemas.openxmlformats.org/officeDocument/2006/relationships/image" Target="../media/image42.gif"/><Relationship Id="rId20" Type="http://schemas.openxmlformats.org/officeDocument/2006/relationships/image" Target="../media/image46.png"/><Relationship Id="rId1" Type="http://schemas.openxmlformats.org/officeDocument/2006/relationships/tags" Target="../tags/tag4.xml"/><Relationship Id="rId6" Type="http://schemas.openxmlformats.org/officeDocument/2006/relationships/audio" Target="../media/audio1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4.wav"/><Relationship Id="rId15" Type="http://schemas.openxmlformats.org/officeDocument/2006/relationships/image" Target="../media/image41.gif"/><Relationship Id="rId10" Type="http://schemas.openxmlformats.org/officeDocument/2006/relationships/audio" Target="../media/audio7.wav"/><Relationship Id="rId19" Type="http://schemas.openxmlformats.org/officeDocument/2006/relationships/image" Target="../media/image45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6.wav"/><Relationship Id="rId1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audio" Target="../media/audio5.wav"/><Relationship Id="rId18" Type="http://schemas.openxmlformats.org/officeDocument/2006/relationships/image" Target="../media/image38.gif"/><Relationship Id="rId26" Type="http://schemas.openxmlformats.org/officeDocument/2006/relationships/image" Target="../media/image48.gif"/><Relationship Id="rId3" Type="http://schemas.openxmlformats.org/officeDocument/2006/relationships/tags" Target="../tags/tag8.xml"/><Relationship Id="rId21" Type="http://schemas.openxmlformats.org/officeDocument/2006/relationships/image" Target="../media/image41.gif"/><Relationship Id="rId7" Type="http://schemas.openxmlformats.org/officeDocument/2006/relationships/tags" Target="../tags/tag12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7.gif"/><Relationship Id="rId2" Type="http://schemas.openxmlformats.org/officeDocument/2006/relationships/tags" Target="../tags/tag7.xml"/><Relationship Id="rId16" Type="http://schemas.openxmlformats.org/officeDocument/2006/relationships/audio" Target="../media/audio9.wav"/><Relationship Id="rId20" Type="http://schemas.openxmlformats.org/officeDocument/2006/relationships/image" Target="../media/image40.gif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audio" Target="../media/audio8.wav"/><Relationship Id="rId24" Type="http://schemas.openxmlformats.org/officeDocument/2006/relationships/image" Target="../media/image44.gif"/><Relationship Id="rId5" Type="http://schemas.openxmlformats.org/officeDocument/2006/relationships/tags" Target="../tags/tag10.xml"/><Relationship Id="rId15" Type="http://schemas.openxmlformats.org/officeDocument/2006/relationships/audio" Target="../media/audio7.wav"/><Relationship Id="rId23" Type="http://schemas.openxmlformats.org/officeDocument/2006/relationships/image" Target="../media/image43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39.gif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2.gif"/><Relationship Id="rId27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audio" Target="../media/audio6.wav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slide" Target="slide15.xml"/><Relationship Id="rId5" Type="http://schemas.openxmlformats.org/officeDocument/2006/relationships/hyperlink" Target="../My%20Documents/SONG/ATGT%20(khoi7)/vong3(khoi7).ppt" TargetMode="External"/><Relationship Id="rId10" Type="http://schemas.microsoft.com/office/2007/relationships/hdphoto" Target="../media/hdphoto1.wdp"/><Relationship Id="rId4" Type="http://schemas.openxmlformats.org/officeDocument/2006/relationships/audio" Target="../media/audio5.wav"/><Relationship Id="rId9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audio" Target="../media/audio5.wav"/><Relationship Id="rId18" Type="http://schemas.openxmlformats.org/officeDocument/2006/relationships/image" Target="../media/image38.gif"/><Relationship Id="rId26" Type="http://schemas.openxmlformats.org/officeDocument/2006/relationships/image" Target="../media/image48.gif"/><Relationship Id="rId3" Type="http://schemas.openxmlformats.org/officeDocument/2006/relationships/tags" Target="../tags/tag16.xml"/><Relationship Id="rId21" Type="http://schemas.openxmlformats.org/officeDocument/2006/relationships/image" Target="../media/image41.gif"/><Relationship Id="rId7" Type="http://schemas.openxmlformats.org/officeDocument/2006/relationships/tags" Target="../tags/tag2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47.gif"/><Relationship Id="rId2" Type="http://schemas.openxmlformats.org/officeDocument/2006/relationships/tags" Target="../tags/tag15.xml"/><Relationship Id="rId16" Type="http://schemas.openxmlformats.org/officeDocument/2006/relationships/audio" Target="../media/audio9.wav"/><Relationship Id="rId20" Type="http://schemas.openxmlformats.org/officeDocument/2006/relationships/image" Target="../media/image40.gif"/><Relationship Id="rId29" Type="http://schemas.openxmlformats.org/officeDocument/2006/relationships/image" Target="../media/image53.png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audio" Target="../media/audio8.wav"/><Relationship Id="rId24" Type="http://schemas.openxmlformats.org/officeDocument/2006/relationships/image" Target="../media/image44.gif"/><Relationship Id="rId5" Type="http://schemas.openxmlformats.org/officeDocument/2006/relationships/tags" Target="../tags/tag18.xml"/><Relationship Id="rId15" Type="http://schemas.openxmlformats.org/officeDocument/2006/relationships/audio" Target="../media/audio7.wav"/><Relationship Id="rId23" Type="http://schemas.openxmlformats.org/officeDocument/2006/relationships/image" Target="../media/image43.gif"/><Relationship Id="rId28" Type="http://schemas.openxmlformats.org/officeDocument/2006/relationships/image" Target="../media/image52.png"/><Relationship Id="rId10" Type="http://schemas.openxmlformats.org/officeDocument/2006/relationships/notesSlide" Target="../notesSlides/notesSlide8.xml"/><Relationship Id="rId19" Type="http://schemas.openxmlformats.org/officeDocument/2006/relationships/image" Target="../media/image39.gif"/><Relationship Id="rId31" Type="http://schemas.openxmlformats.org/officeDocument/2006/relationships/image" Target="../media/image55.jpeg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42.gif"/><Relationship Id="rId27" Type="http://schemas.openxmlformats.org/officeDocument/2006/relationships/slide" Target="slide15.xml"/><Relationship Id="rId30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4495800"/>
            <a:ext cx="76200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3272251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80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2179675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755196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877711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1046272"/>
            <a:ext cx="365522" cy="4873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4138855"/>
            <a:ext cx="2656386" cy="242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478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1508" name="Picture 4" descr="Sunset">
            <a:hlinkHover r:id="" action="ppaction://noaction" highlightClick="1">
              <a:snd r:embed="rId2" name="drumroll.wav"/>
            </a:hlinkHover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0"/>
            <a:ext cx="9448800" cy="708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838200"/>
            <a:ext cx="9448800" cy="4315126"/>
          </a:xfrm>
          <a:prstGeom prst="rect">
            <a:avLst/>
          </a:prstGeom>
          <a:solidFill>
            <a:srgbClr val="0000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095" tIns="47547" rIns="95095" bIns="47547">
            <a:spAutoFit/>
          </a:bodyPr>
          <a:lstStyle/>
          <a:p>
            <a:pPr algn="just">
              <a:lnSpc>
                <a:spcPts val="4680"/>
              </a:lnSpc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Luật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chơi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như </a:t>
            </a:r>
            <a:r>
              <a:rPr lang="vi-VN" sz="2400" b="1" dirty="0">
                <a:solidFill>
                  <a:schemeClr val="bg1"/>
                </a:solidFill>
              </a:rPr>
              <a:t>sau: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Có </a:t>
            </a:r>
            <a:r>
              <a:rPr lang="en-US" sz="2400" b="1" dirty="0" smtClean="0">
                <a:solidFill>
                  <a:schemeClr val="bg1"/>
                </a:solidFill>
              </a:rPr>
              <a:t>4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, </a:t>
            </a:r>
            <a:r>
              <a:rPr lang="vi-VN" sz="2400" b="1" dirty="0" smtClean="0">
                <a:solidFill>
                  <a:schemeClr val="bg1"/>
                </a:solidFill>
              </a:rPr>
              <a:t>mỗi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tương </a:t>
            </a:r>
            <a:r>
              <a:rPr lang="vi-VN" sz="2400" b="1" dirty="0">
                <a:solidFill>
                  <a:schemeClr val="bg1"/>
                </a:solidFill>
              </a:rPr>
              <a:t>ứng với một câu hỏi. Trong đó có 1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may </a:t>
            </a:r>
            <a:r>
              <a:rPr lang="vi-VN" sz="2400" b="1" dirty="0">
                <a:solidFill>
                  <a:schemeClr val="bg1"/>
                </a:solidFill>
              </a:rPr>
              <a:t>mắn nếu chọn được sẽ được một phần quà.</a:t>
            </a:r>
          </a:p>
          <a:p>
            <a:pPr algn="just">
              <a:lnSpc>
                <a:spcPts val="4680"/>
              </a:lnSpc>
              <a:defRPr/>
            </a:pPr>
            <a:r>
              <a:rPr lang="vi-VN" sz="2400" b="1" dirty="0">
                <a:solidFill>
                  <a:schemeClr val="bg1"/>
                </a:solidFill>
              </a:rPr>
              <a:t> - Bạn nào giơ tay trước sẽ được quyền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 smtClean="0">
                <a:solidFill>
                  <a:schemeClr val="bg1"/>
                </a:solidFill>
              </a:rPr>
              <a:t>cho </a:t>
            </a:r>
            <a:r>
              <a:rPr lang="vi-VN" sz="2400" b="1" dirty="0">
                <a:solidFill>
                  <a:schemeClr val="bg1"/>
                </a:solidFill>
              </a:rPr>
              <a:t>mình, sau khi chọn </a:t>
            </a:r>
            <a:r>
              <a:rPr lang="en-US" sz="2400" b="1" dirty="0" err="1" smtClean="0">
                <a:solidFill>
                  <a:schemeClr val="bg1"/>
                </a:solidFill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hoa</a:t>
            </a:r>
            <a:r>
              <a:rPr lang="vi-VN" sz="2400" b="1" dirty="0" smtClean="0">
                <a:solidFill>
                  <a:schemeClr val="bg1"/>
                </a:solidFill>
              </a:rPr>
              <a:t> </a:t>
            </a:r>
            <a:r>
              <a:rPr lang="vi-VN" sz="2400" b="1" dirty="0">
                <a:solidFill>
                  <a:schemeClr val="bg1"/>
                </a:solidFill>
              </a:rPr>
              <a:t>nếu trả lời đúng người chơi sẽ nhận được một phần qùa. Sau thời gian 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r>
              <a:rPr lang="vi-VN" sz="2400" b="1" dirty="0">
                <a:solidFill>
                  <a:schemeClr val="bg1"/>
                </a:solidFill>
              </a:rPr>
              <a:t> giây không trả lời được thì quyền trả lời sẽ thuộc về bạn khác. </a:t>
            </a:r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0" y="6289675"/>
            <a:ext cx="9448800" cy="69532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5095" tIns="47547" rIns="95095" bIns="47547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700" kern="10"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Tifani HeavyH"/>
              </a:rPr>
              <a:t>Chóc c¸c b¹n may m¾n!</a:t>
            </a:r>
            <a:endParaRPr lang="en-US" sz="3700" kern="10">
              <a:solidFill>
                <a:srgbClr val="FFFF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.VnTifani HeavyH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42860"/>
            <a:ext cx="9448800" cy="8810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 CHƠI: HÁI HOA</a:t>
            </a:r>
            <a:endParaRPr lang="en-US" sz="4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41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/>
          <p:cNvSpPr>
            <a:spLocks noChangeArrowheads="1"/>
          </p:cNvSpPr>
          <p:nvPr/>
        </p:nvSpPr>
        <p:spPr bwMode="auto">
          <a:xfrm>
            <a:off x="1219200" y="0"/>
            <a:ext cx="7162800" cy="51054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2209800" y="914400"/>
            <a:ext cx="2865438" cy="567690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/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1656191" y="2880121"/>
            <a:ext cx="1908401" cy="231695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8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4877327" y="1107753"/>
            <a:ext cx="1635773" cy="19307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10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2272614" y="279151"/>
            <a:ext cx="1840245" cy="241349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457200" y="6019800"/>
            <a:ext cx="6838950" cy="8382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7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6553200" y="838200"/>
            <a:ext cx="381000" cy="3048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6997701" y="1895475"/>
            <a:ext cx="482600" cy="482600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5053080" y="314326"/>
            <a:ext cx="477100" cy="57924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71323" tIns="35662" rIns="71323" bIns="35662"/>
          <a:lstStyle/>
          <a:p>
            <a:pPr>
              <a:defRPr/>
            </a:pPr>
            <a:endParaRPr lang="en-US">
              <a:latin typeface="Comic Sans MS" pitchFamily="66" charset="0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2028045" y="2453580"/>
            <a:ext cx="477100" cy="57924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4489236" y="3195091"/>
            <a:ext cx="1772087" cy="222041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92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6400800" y="3124200"/>
            <a:ext cx="609600" cy="609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71323" tIns="35662" rIns="71323" bIns="35662"/>
          <a:lstStyle/>
          <a:p>
            <a:endParaRPr lang="en-US">
              <a:latin typeface="Comic Sans MS" pitchFamily="66" charset="0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4485303" y="3196584"/>
            <a:ext cx="1772087" cy="222041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84" name="Oval 45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4877327" y="1089955"/>
            <a:ext cx="1635773" cy="1942866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76" name="Oval 54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2276098" y="277529"/>
            <a:ext cx="1840245" cy="241349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8" name="Oval 17">
              <a:hlinkClick r:id="rId12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1628604" y="2880121"/>
            <a:ext cx="1908401" cy="231695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mic Sans MS" pitchFamily="66" charset="0"/>
              </a:endParaRPr>
            </a:p>
          </p:txBody>
        </p:sp>
        <p:pic>
          <p:nvPicPr>
            <p:cNvPr id="22560" name="Oval 36">
              <a:hlinkClick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019801"/>
            <a:ext cx="914400" cy="7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89" y="0"/>
            <a:ext cx="17383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4925" y="187327"/>
            <a:ext cx="1255713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2275" y="339725"/>
            <a:ext cx="14351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5677" y="-117474"/>
            <a:ext cx="179387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99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66800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6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1905000" y="1253162"/>
            <a:ext cx="6858000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 c kết hợp được với: 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o, a, ô, ơ</a:t>
            </a:r>
            <a:r>
              <a:rPr lang="vi-VN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..</a:t>
            </a:r>
            <a:endParaRPr lang="en-US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hay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sai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439795" y="3034357"/>
            <a:ext cx="2030524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Đúng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6453076" y="3034357"/>
            <a:ext cx="2030524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800" b="1" dirty="0">
                <a:latin typeface="Arial" pitchFamily="34" charset="0"/>
                <a:cs typeface="Arial" pitchFamily="34" charset="0"/>
              </a:rPr>
              <a:t>B.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Sai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0" y="2992438"/>
            <a:ext cx="1190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5" y="2992438"/>
            <a:ext cx="12207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905037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6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2006599" y="1263148"/>
            <a:ext cx="6310314" cy="93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Chữ</a:t>
            </a:r>
            <a:r>
              <a:rPr lang="vi-VN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k </a:t>
            </a:r>
            <a:r>
              <a:rPr lang="vi-VN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được kết hợp với những chữ nào?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235200" y="4004997"/>
            <a:ext cx="2766128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o, a, i</a:t>
            </a: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38801" y="2654260"/>
            <a:ext cx="2790826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a, u, ư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638801" y="4004998"/>
            <a:ext cx="2790826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i, ê, e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119086" y="2587421"/>
            <a:ext cx="2874003" cy="54779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o,ô, ơ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35291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21630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4" descr="NGANG1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8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29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630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6667" name="Picture 12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8" name="Picture 13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69" name="Picture 14" descr="NGANG1">
              <a:hlinkClick r:id="rId5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66800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632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6633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634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6635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6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5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May </a:t>
            </a:r>
            <a:r>
              <a:rPr lang="en-US" sz="25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mắn</a:t>
            </a:r>
            <a:endParaRPr lang="en-US" sz="25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6636" name="WordArt 48"/>
          <p:cNvSpPr>
            <a:spLocks noChangeArrowheads="1" noChangeShapeType="1" noTextEdit="1"/>
          </p:cNvSpPr>
          <p:nvPr/>
        </p:nvSpPr>
        <p:spPr bwMode="auto">
          <a:xfrm>
            <a:off x="6470181" y="1667687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6647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pic>
        <p:nvPicPr>
          <p:cNvPr id="26661" name="Picture 6" descr="Kết quả hình ảnh cho l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888" y="-10667999"/>
            <a:ext cx="4224338" cy="422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8"/>
          <p:cNvSpPr>
            <a:spLocks noChangeArrowheads="1"/>
          </p:cNvSpPr>
          <p:nvPr/>
        </p:nvSpPr>
        <p:spPr bwMode="auto">
          <a:xfrm>
            <a:off x="339726" y="2084372"/>
            <a:ext cx="1146175" cy="1081349"/>
          </a:xfrm>
          <a:prstGeom prst="hexagon">
            <a:avLst>
              <a:gd name="adj" fmla="val 26563"/>
              <a:gd name="vf" fmla="val 115470"/>
            </a:avLst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 cmpd="dbl" algn="ctr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endParaRPr lang="en-US" b="1" dirty="0">
              <a:solidFill>
                <a:srgbClr val="FF0000"/>
              </a:solidFill>
              <a:latin typeface="+mj-lt"/>
              <a:cs typeface="Calibri" pitchFamily="34" charset="0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3907956" y="2396723"/>
            <a:ext cx="2286000" cy="193798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984157" y="2734067"/>
            <a:ext cx="2387600" cy="108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19" tIns="35660" rIns="71319" bIns="35660">
            <a:spAutoFit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40000"/>
              </a:spcBef>
            </a:pPr>
            <a:r>
              <a:rPr lang="en-US" altLang="en-US" sz="2200" b="1">
                <a:solidFill>
                  <a:srgbClr val="FF0000"/>
                </a:solidFill>
              </a:rPr>
              <a:t>BẠN NHẬN ĐƯỢC MỘT PHẦN QUÀ</a:t>
            </a:r>
          </a:p>
        </p:txBody>
      </p:sp>
      <p:sp>
        <p:nvSpPr>
          <p:cNvPr id="54" name="Rectangle 5"/>
          <p:cNvSpPr>
            <a:spLocks noChangeArrowheads="1"/>
          </p:cNvSpPr>
          <p:nvPr/>
        </p:nvSpPr>
        <p:spPr bwMode="auto">
          <a:xfrm>
            <a:off x="4001234" y="2289566"/>
            <a:ext cx="762000" cy="2344484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4205858" y="2289566"/>
            <a:ext cx="762000" cy="2344484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4370082" y="2289566"/>
            <a:ext cx="762000" cy="2344484"/>
          </a:xfrm>
          <a:prstGeom prst="rect">
            <a:avLst/>
          </a:prstGeom>
          <a:solidFill>
            <a:schemeClr val="bg1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4546131" y="2289566"/>
            <a:ext cx="762000" cy="2344484"/>
          </a:xfrm>
          <a:prstGeom prst="rect">
            <a:avLst/>
          </a:prstGeom>
          <a:solidFill>
            <a:srgbClr val="33CC33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3CC33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8" name="Rectangle 9"/>
          <p:cNvSpPr>
            <a:spLocks noChangeArrowheads="1"/>
          </p:cNvSpPr>
          <p:nvPr/>
        </p:nvSpPr>
        <p:spPr bwMode="auto">
          <a:xfrm>
            <a:off x="4698531" y="2289566"/>
            <a:ext cx="762000" cy="2344484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9" name="Rectangle 10"/>
          <p:cNvSpPr>
            <a:spLocks noChangeArrowheads="1"/>
          </p:cNvSpPr>
          <p:nvPr/>
        </p:nvSpPr>
        <p:spPr bwMode="auto">
          <a:xfrm>
            <a:off x="4850931" y="2289566"/>
            <a:ext cx="762000" cy="2344484"/>
          </a:xfrm>
          <a:prstGeom prst="rect">
            <a:avLst/>
          </a:prstGeom>
          <a:solidFill>
            <a:srgbClr val="66FF99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4974756" y="2289566"/>
            <a:ext cx="762000" cy="2344484"/>
          </a:xfrm>
          <a:prstGeom prst="rect">
            <a:avLst/>
          </a:prstGeom>
          <a:solidFill>
            <a:srgbClr val="FFFF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5203356" y="2289566"/>
            <a:ext cx="762000" cy="2344484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2" name="Rectangle 13"/>
          <p:cNvSpPr>
            <a:spLocks noChangeArrowheads="1"/>
          </p:cNvSpPr>
          <p:nvPr/>
        </p:nvSpPr>
        <p:spPr bwMode="auto">
          <a:xfrm>
            <a:off x="5431956" y="2289566"/>
            <a:ext cx="762000" cy="2344484"/>
          </a:xfrm>
          <a:prstGeom prst="rect">
            <a:avLst/>
          </a:prstGeom>
          <a:solidFill>
            <a:srgbClr val="00CC00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CC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5660556" y="2289566"/>
            <a:ext cx="762000" cy="2344484"/>
          </a:xfrm>
          <a:prstGeom prst="rect">
            <a:avLst/>
          </a:prstGeom>
          <a:solidFill>
            <a:srgbClr val="FF00FF"/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FF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>
            <a:flatTx/>
          </a:bodyPr>
          <a:lstStyle>
            <a:lvl1pPr>
              <a:defRPr sz="2400">
                <a:solidFill>
                  <a:srgbClr val="0000CC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rgbClr val="0000CC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rgbClr val="0000CC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rgbClr val="0000CC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rgbClr val="0000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CC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pic>
        <p:nvPicPr>
          <p:cNvPr id="64" name="Picture 63">
            <a:hlinkClick r:id="" action="ppaction://noaction"/>
            <a:extLst>
              <a:ext uri="{FF2B5EF4-FFF2-40B4-BE49-F238E27FC236}">
                <a16:creationId xmlns:a16="http://schemas.microsoft.com/office/drawing/2014/main" xmlns="" id="{2752541A-CCD0-44E9-A966-4E4DB58C943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5622" b="75325" l="67426" r="96649">
                        <a14:foregroundMark x1="81099" y1="47866" x2="81099" y2="47866"/>
                        <a14:foregroundMark x1="85925" y1="47866" x2="85925" y2="47866"/>
                        <a14:foregroundMark x1="85925" y1="48794" x2="85925" y2="487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694" t="35900" b="25881"/>
          <a:stretch/>
        </p:blipFill>
        <p:spPr>
          <a:xfrm>
            <a:off x="6667379" y="4482477"/>
            <a:ext cx="2514845" cy="2149619"/>
          </a:xfrm>
          <a:prstGeom prst="rect">
            <a:avLst/>
          </a:prstGeom>
        </p:spPr>
      </p:pic>
      <p:sp>
        <p:nvSpPr>
          <p:cNvPr id="65" name="AutoShape 1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61820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2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" presetClass="emph" presetSubtype="6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3" grpId="0" build="allAtOnce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51" y="1103315"/>
            <a:ext cx="77311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859714" y="688976"/>
            <a:ext cx="739775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944564" y="785813"/>
            <a:ext cx="739775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288927" y="736602"/>
            <a:ext cx="739775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96851"/>
            <a:ext cx="7700962" cy="1377950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1030288"/>
            <a:ext cx="701040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1085850"/>
            <a:ext cx="1592262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55577"/>
            <a:ext cx="427355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22227"/>
            <a:ext cx="457835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93676"/>
            <a:ext cx="350520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 smtClean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4</a:t>
            </a:r>
            <a:endParaRPr lang="en-US" sz="2200" kern="10" dirty="0">
              <a:solidFill>
                <a:srgbClr val="FFFF00"/>
              </a:solidFill>
              <a:latin typeface="+mj-lt"/>
              <a:ea typeface="+mj-lt"/>
              <a:cs typeface="+mj-lt"/>
            </a:endParaRP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600202"/>
            <a:ext cx="381000" cy="333376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05000" y="984479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</a:t>
            </a:r>
            <a:r>
              <a:rPr lang="en-US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371600"/>
            <a:ext cx="121920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600200"/>
            <a:ext cx="606425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2" y="1524000"/>
            <a:ext cx="512763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5240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600201"/>
            <a:ext cx="5207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2" y="1524001"/>
            <a:ext cx="5826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506539"/>
            <a:ext cx="7683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815694" y="6031369"/>
            <a:ext cx="2869975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4.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GÊu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3422940"/>
            <a:ext cx="2895600" cy="562060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2.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Tr©u</a:t>
            </a:r>
            <a:endParaRPr lang="en-US" sz="19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258486" y="6071497"/>
            <a:ext cx="2895600" cy="542029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3.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Bå</a:t>
            </a:r>
            <a:r>
              <a:rPr lang="en-US" sz="19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1900" b="1" dirty="0" err="1" smtClean="0">
                <a:solidFill>
                  <a:srgbClr val="FFFF00"/>
                </a:solidFill>
                <a:latin typeface=".VnAvant" pitchFamily="34" charset="0"/>
              </a:rPr>
              <a:t>c©u</a:t>
            </a:r>
            <a:endParaRPr lang="vi-VN" sz="1900" b="1" dirty="0">
              <a:solidFill>
                <a:srgbClr val="FFFF00"/>
              </a:solidFill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235201" y="3444137"/>
            <a:ext cx="2869975" cy="540864"/>
          </a:xfrm>
          <a:prstGeom prst="flowChartTerminator">
            <a:avLst/>
          </a:prstGeom>
          <a:solidFill>
            <a:srgbClr val="00206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000" b="1" dirty="0" smtClean="0">
                <a:solidFill>
                  <a:srgbClr val="FFFF00"/>
                </a:solidFill>
                <a:latin typeface=".VnAvant" pitchFamily="34" charset="0"/>
              </a:rPr>
              <a:t>1. </a:t>
            </a:r>
            <a:r>
              <a:rPr lang="en-US" sz="2000" b="1" dirty="0" err="1" smtClean="0">
                <a:solidFill>
                  <a:srgbClr val="FFFF00"/>
                </a:solidFill>
                <a:latin typeface=".VnAvant" pitchFamily="34" charset="0"/>
              </a:rPr>
              <a:t>MÌo</a:t>
            </a:r>
            <a:endParaRPr lang="en-US" sz="20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35291"/>
            <a:ext cx="12144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0" y="2928939"/>
            <a:ext cx="1214437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16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253110" y="4547027"/>
            <a:ext cx="129540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 wrap="none" lIns="71323" tIns="35662" rIns="71323" bIns="35662" anchor="ctr"/>
          <a:lstStyle/>
          <a:p>
            <a:pPr algn="ctr">
              <a:defRPr/>
            </a:pPr>
            <a:r>
              <a:rPr lang="en-US" sz="1900" b="1" dirty="0">
                <a:solidFill>
                  <a:srgbClr val="0000CC"/>
                </a:solidFill>
              </a:rPr>
              <a:t>Home</a:t>
            </a:r>
          </a:p>
        </p:txBody>
      </p:sp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73355"/>
            <a:ext cx="304800" cy="3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74" y="1724313"/>
            <a:ext cx="1495425" cy="158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693" y="1637896"/>
            <a:ext cx="2513012" cy="1703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682" y="4283703"/>
            <a:ext cx="2298700" cy="1745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449" y="4214080"/>
            <a:ext cx="2151743" cy="169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198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5734052"/>
            <a:ext cx="8985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7" y="5618163"/>
            <a:ext cx="992187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9" y="5694363"/>
            <a:ext cx="930275" cy="116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9213"/>
            <a:ext cx="10668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776538"/>
            <a:ext cx="6681787" cy="9525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70529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4" y="627019"/>
            <a:ext cx="7082971" cy="168946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17</a:t>
            </a:r>
          </a:p>
          <a:p>
            <a:pPr algn="ctr"/>
            <a:r>
              <a:rPr lang="en-US" sz="66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gi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- 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09" y="3002824"/>
            <a:ext cx="3514725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49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990600"/>
            <a:ext cx="914156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17021"/>
            <a:ext cx="8868228" cy="547116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30" y="15431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8806" y="4783134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006600"/>
                </a:solidFill>
                <a:latin typeface=".VnAvant" pitchFamily="34" charset="0"/>
              </a:rPr>
              <a:t>gi</a:t>
            </a:r>
            <a:r>
              <a:rPr lang="en-US" sz="6000" b="1" dirty="0" smtClean="0">
                <a:latin typeface=".VnAvant" pitchFamily="34" charset="0"/>
              </a:rPr>
              <a:t>¸ ®ç</a:t>
            </a:r>
            <a:endParaRPr lang="en-US" sz="60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67" y="1568369"/>
            <a:ext cx="3728665" cy="27889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7588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" y="990600"/>
            <a:ext cx="914156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217021"/>
            <a:ext cx="8868228" cy="547116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30" y="15431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40" y="1501363"/>
            <a:ext cx="3981450" cy="27889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693769" y="4472288"/>
            <a:ext cx="3467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006600"/>
                </a:solidFill>
                <a:latin typeface=".VnAvant" pitchFamily="34" charset="0"/>
              </a:rPr>
              <a:t>k</a:t>
            </a:r>
            <a:r>
              <a:rPr lang="en-US" sz="6000" b="1" dirty="0" smtClean="0">
                <a:latin typeface=".VnAvant" pitchFamily="34" charset="0"/>
              </a:rPr>
              <a:t>× ®µ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3214" y="2638527"/>
            <a:ext cx="304689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9662" y="3520155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¸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vÇn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,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tr¬n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</a:t>
            </a:r>
            <a:r>
              <a:rPr lang="en-US" sz="2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ì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01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0629" y="67235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2800" b="1">
                <a:solidFill>
                  <a:srgbClr val="006600"/>
                </a:solidFill>
                <a:latin typeface=".VnAvant" pitchFamily="34" charset="0"/>
              </a:rPr>
              <a:t>?</a:t>
            </a:r>
            <a:r>
              <a:rPr lang="en-US" sz="2800" b="1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086" y="4430224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4800" b="1" dirty="0" err="1" smtClean="0">
                <a:solidFill>
                  <a:srgbClr val="006600"/>
                </a:solidFill>
                <a:latin typeface=".VnAvant" pitchFamily="34" charset="0"/>
              </a:rPr>
              <a:t>Ó</a:t>
            </a:r>
            <a:endParaRPr lang="en-US" sz="4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04788" y="4584112"/>
            <a:ext cx="27577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gh</a:t>
            </a:r>
            <a:r>
              <a:rPr lang="en-US" sz="4400" b="1" dirty="0" err="1">
                <a:latin typeface=".VnAvant" pitchFamily="34" charset="0"/>
              </a:rPr>
              <a:t>Î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3269" y="4584112"/>
            <a:ext cx="2757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4800" b="1" dirty="0" err="1" smtClean="0">
                <a:latin typeface=".VnAvant" pitchFamily="34" charset="0"/>
              </a:rPr>
              <a:t>Î</a:t>
            </a:r>
            <a:endParaRPr lang="en-US" sz="48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93" y="1124236"/>
            <a:ext cx="2019300" cy="3131820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86" y="1788292"/>
            <a:ext cx="2844771" cy="243478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509" y="1773435"/>
            <a:ext cx="2601234" cy="2483902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8944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20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0628" y="4325723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2800" b="1" dirty="0" err="1" smtClean="0">
                <a:latin typeface=".VnAvant" pitchFamily="34" charset="0"/>
              </a:rPr>
              <a:t>ß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2347" y="4325723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.VnAvant" pitchFamily="34" charset="0"/>
              </a:rPr>
              <a:t>bê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2800" b="1" dirty="0" err="1" smtClean="0">
                <a:latin typeface=".VnAvant" pitchFamily="34" charset="0"/>
              </a:rPr>
              <a:t>Ì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787" y="4325723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2800" b="1" dirty="0" err="1" smtClean="0">
                <a:latin typeface=".VnAvant" pitchFamily="34" charset="0"/>
              </a:rPr>
              <a:t>á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smtClean="0">
                <a:latin typeface=".VnAvant" pitchFamily="34" charset="0"/>
              </a:rPr>
              <a:t>c¸</a:t>
            </a:r>
            <a:endParaRPr lang="en-US" sz="28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0629" y="67235"/>
            <a:ext cx="838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÷ 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.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6" y="1399260"/>
            <a:ext cx="2323278" cy="2746529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773" y="1416677"/>
            <a:ext cx="2006117" cy="2689684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343" y="1695346"/>
            <a:ext cx="3702247" cy="241331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620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20" grpId="1"/>
      <p:bldP spid="21" grpId="0"/>
      <p:bldP spid="2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237838"/>
            <a:ext cx="8382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7" y="1233731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5" y="1944483"/>
            <a:ext cx="6677877" cy="2758146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÷ 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</a:rPr>
              <a:t>gi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ch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÷ 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k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5069226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8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 smtClean="0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 smtClean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  <a:endParaRPr lang="en-US" altLang="en-US" sz="2200" b="1" dirty="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119960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804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54085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90" y="109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90" y="15984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90" y="17572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90" y="33448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2317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436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33448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33448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916"/>
            <a:ext cx="2166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357773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746765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" y="154319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Ghi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nhí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874" y="1216487"/>
            <a:ext cx="3724272" cy="2786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837" y="803645"/>
            <a:ext cx="3168255" cy="34318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" y="4291943"/>
            <a:ext cx="89637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C¶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Hai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÷ k vµ c ®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Òu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cã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©m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.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Nµy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ta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biÕt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dïng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k,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nµo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dïng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c.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tr­øíc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e, ª, I, ©m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lµ k (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ca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)</a:t>
            </a:r>
          </a:p>
          <a:p>
            <a:pPr marL="457200" indent="-457200" algn="just">
              <a:buFontTx/>
              <a:buChar char="-"/>
            </a:pP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Khi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øng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tr­øíc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c¸c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ch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÷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kh¸c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: a, o, «, ¬.. ¢m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 lµ c (</a:t>
            </a:r>
            <a:r>
              <a:rPr lang="en-US" sz="2400" b="1" dirty="0" err="1" smtClean="0">
                <a:solidFill>
                  <a:srgbClr val="0000CC"/>
                </a:solidFill>
                <a:latin typeface=".VnAvant" pitchFamily="34" charset="0"/>
              </a:rPr>
              <a:t>cê</a:t>
            </a:r>
            <a:r>
              <a:rPr lang="en-US" sz="2400" b="1" dirty="0" smtClean="0">
                <a:solidFill>
                  <a:srgbClr val="0000CC"/>
                </a:solidFill>
                <a:latin typeface=".VnAvant" pitchFamily="34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813" y="2366011"/>
            <a:ext cx="6353175" cy="212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57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604</Words>
  <Application>Microsoft Office PowerPoint</Application>
  <PresentationFormat>On-screen Show (4:3)</PresentationFormat>
  <Paragraphs>99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.VnAvant</vt:lpstr>
      <vt:lpstr>.VnTifani Heavy</vt:lpstr>
      <vt:lpstr>.VnTifani HeavyH</vt:lpstr>
      <vt:lpstr>Arial</vt:lpstr>
      <vt:lpstr>Arial Black</vt:lpstr>
      <vt:lpstr>Calibri</vt:lpstr>
      <vt:lpstr>Comic Sans MS</vt:lpstr>
      <vt:lpstr>Tahoma</vt:lpstr>
      <vt:lpstr>Times New Roman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4</cp:revision>
  <dcterms:created xsi:type="dcterms:W3CDTF">2020-09-17T05:51:41Z</dcterms:created>
  <dcterms:modified xsi:type="dcterms:W3CDTF">2023-09-26T16:53:50Z</dcterms:modified>
</cp:coreProperties>
</file>