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6" r:id="rId5"/>
    <p:sldId id="260" r:id="rId6"/>
    <p:sldId id="261" r:id="rId7"/>
    <p:sldId id="262" r:id="rId8"/>
    <p:sldId id="277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61" autoAdjust="0"/>
    <p:restoredTop sz="94660"/>
  </p:normalViewPr>
  <p:slideViewPr>
    <p:cSldViewPr>
      <p:cViewPr varScale="1">
        <p:scale>
          <a:sx n="68" d="100"/>
          <a:sy n="68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gif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gif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wmf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79"/>
          <a:stretch/>
        </p:blipFill>
        <p:spPr>
          <a:xfrm>
            <a:off x="0" y="-35957"/>
            <a:ext cx="9182100" cy="68939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WordArt 26"/>
          <p:cNvSpPr>
            <a:spLocks noChangeArrowheads="1" noChangeShapeType="1" noTextEdit="1"/>
          </p:cNvSpPr>
          <p:nvPr/>
        </p:nvSpPr>
        <p:spPr bwMode="auto">
          <a:xfrm>
            <a:off x="914400" y="1422400"/>
            <a:ext cx="7391400" cy="482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03892"/>
              </a:avLst>
            </a:prstTxWarp>
          </a:bodyPr>
          <a:lstStyle/>
          <a:p>
            <a:pPr algn="ctr"/>
            <a:r>
              <a:rPr lang="en-US" sz="6600" b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CHÀO MỪNG QUÝ THẦY CÔ VỀ DỰ GIỜ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" y="2311401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200" b="1" dirty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BÀI GIẢNG </a:t>
            </a:r>
          </a:p>
          <a:p>
            <a:pPr algn="ctr">
              <a:lnSpc>
                <a:spcPct val="150000"/>
              </a:lnSpc>
            </a:pPr>
            <a:r>
              <a:rPr lang="en-US" sz="4200" b="1" dirty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MÔN LUYỆN TỪ &amp; CÂU LỚP 4</a:t>
            </a:r>
          </a:p>
        </p:txBody>
      </p:sp>
    </p:spTree>
    <p:extLst>
      <p:ext uri="{BB962C8B-B14F-4D97-AF65-F5344CB8AC3E}">
        <p14:creationId xmlns:p14="http://schemas.microsoft.com/office/powerpoint/2010/main" val="9157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685800"/>
            <a:ext cx="9753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</a:rPr>
              <a:t>Rồi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con </a:t>
            </a:r>
            <a:r>
              <a:rPr lang="en-US" sz="4000" b="1" dirty="0" err="1">
                <a:latin typeface="Times New Roman" pitchFamily="18" charset="0"/>
              </a:rPr>
              <a:t>cũng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lớn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lượt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đường</a:t>
            </a:r>
            <a:r>
              <a:rPr lang="en-US" sz="4000" b="1" dirty="0">
                <a:latin typeface="Times New Roman" pitchFamily="18" charset="0"/>
              </a:rPr>
              <a:t>.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76200" y="2362200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trống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vắng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76200" y="3124200"/>
            <a:ext cx="853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4.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Khoa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hồn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nhiên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76200" y="3886200"/>
            <a:ext cx="63615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Đức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lầm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lì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ít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nói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76200" y="4732338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Còn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Tịnh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đĩnh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đạc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đáo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371600" y="1293812"/>
            <a:ext cx="3581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8200" y="2970212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2971800"/>
            <a:ext cx="2286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048000"/>
            <a:ext cx="221059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732212"/>
            <a:ext cx="2209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352800" y="3810000"/>
            <a:ext cx="3733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76600" y="3732212"/>
            <a:ext cx="3810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9600" y="4494212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71800" y="4495800"/>
            <a:ext cx="2590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8000" y="4572000"/>
            <a:ext cx="2514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752600" y="5334000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572000" y="54102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53340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05400" y="1371600"/>
            <a:ext cx="4038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81600" y="1295400"/>
            <a:ext cx="3962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800600" y="838200"/>
            <a:ext cx="6858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2362994" y="2590006"/>
            <a:ext cx="608012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781300" y="3314700"/>
            <a:ext cx="4572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2514600" y="4038600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3505200" y="4953000"/>
            <a:ext cx="6096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57200" y="19050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57200" y="19812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  <p:bldP spid="32801" grpId="0"/>
      <p:bldP spid="32802" grpId="0"/>
      <p:bldP spid="32803" grpId="0"/>
      <p:bldP spid="328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286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latin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</a:rPr>
              <a:t> 2</a:t>
            </a:r>
            <a:r>
              <a:rPr lang="en-US" sz="3600" b="1" dirty="0">
                <a:latin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tổ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em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lời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sử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dụng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i="1" dirty="0">
                <a:latin typeface="Times New Roman" pitchFamily="18" charset="0"/>
              </a:rPr>
              <a:t>Ai </a:t>
            </a:r>
            <a:r>
              <a:rPr lang="en-US" sz="3600" b="1" i="1" dirty="0" err="1">
                <a:latin typeface="Times New Roman" pitchFamily="18" charset="0"/>
              </a:rPr>
              <a:t>thế</a:t>
            </a:r>
            <a:r>
              <a:rPr lang="en-US" sz="3600" b="1" i="1" dirty="0">
                <a:latin typeface="Times New Roman" pitchFamily="18" charset="0"/>
              </a:rPr>
              <a:t> </a:t>
            </a:r>
            <a:r>
              <a:rPr lang="en-US" sz="3600" b="1" i="1" dirty="0" err="1">
                <a:latin typeface="Times New Roman" pitchFamily="18" charset="0"/>
              </a:rPr>
              <a:t>nào</a:t>
            </a:r>
            <a:r>
              <a:rPr lang="en-US" sz="3600" b="1" i="1" dirty="0">
                <a:latin typeface="Times New Roman" pitchFamily="18" charset="0"/>
              </a:rPr>
              <a:t>?</a:t>
            </a:r>
            <a:r>
              <a:rPr lang="en-US" sz="3600" b="1" dirty="0">
                <a:latin typeface="Times New Roman" pitchFamily="18" charset="0"/>
              </a:rPr>
              <a:t>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7620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00600" y="7620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81800" y="12954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" y="1828800"/>
            <a:ext cx="2133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200" y="2286000"/>
            <a:ext cx="9220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latin typeface="Times New Roman" pitchFamily="18" charset="0"/>
              </a:rPr>
              <a:t>Tiêu</a:t>
            </a:r>
            <a:r>
              <a:rPr lang="en-US" sz="3600" b="1" u="sng" dirty="0">
                <a:latin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</a:rPr>
              <a:t>chí</a:t>
            </a:r>
            <a:r>
              <a:rPr lang="en-US" sz="3600" b="1" u="sng" dirty="0">
                <a:latin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</a:rPr>
              <a:t>đánh</a:t>
            </a:r>
            <a:r>
              <a:rPr lang="en-US" sz="3600" b="1" u="sng" dirty="0">
                <a:latin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</a:rPr>
              <a:t>giá</a:t>
            </a:r>
            <a:endParaRPr lang="en-US" sz="3600" b="1" u="sng" dirty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latin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sử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dụng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Ai </a:t>
            </a:r>
            <a:r>
              <a:rPr lang="en-US" sz="3600" b="1" dirty="0" err="1">
                <a:latin typeface="Times New Roman" pitchFamily="18" charset="0"/>
              </a:rPr>
              <a:t>thế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</a:rPr>
              <a:t>? </a:t>
            </a:r>
            <a:r>
              <a:rPr lang="en-US" sz="3600" b="1" dirty="0" err="1">
                <a:latin typeface="Times New Roman" pitchFamily="18" charset="0"/>
              </a:rPr>
              <a:t>chưa</a:t>
            </a:r>
            <a:r>
              <a:rPr lang="en-US" sz="3600" b="1" dirty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hay </a:t>
            </a:r>
            <a:r>
              <a:rPr lang="en-US" sz="3600" b="1" dirty="0" err="1">
                <a:latin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Dùng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từ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ngữ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sinh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động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518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 err="1">
                <a:latin typeface="Times New Roman" pitchFamily="18" charset="0"/>
              </a:rPr>
              <a:t>Trò</a:t>
            </a:r>
            <a:r>
              <a:rPr lang="en-US" sz="7200" dirty="0">
                <a:latin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</a:rPr>
              <a:t>chơi</a:t>
            </a:r>
            <a:r>
              <a:rPr lang="en-US" sz="7200" dirty="0">
                <a:latin typeface="Times New Roman" pitchFamily="18" charset="0"/>
              </a:rPr>
              <a:t>: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05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65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chuông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984250" y="1371600"/>
            <a:ext cx="7034213" cy="579438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3200" b="1">
                <a:solidFill>
                  <a:srgbClr val="E9240F"/>
                </a:solidFill>
                <a:latin typeface="Times New Roman" pitchFamily="18" charset="0"/>
              </a:rPr>
              <a:t>Câu nào là câu kể Ai Thế nào 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2667000"/>
            <a:ext cx="65944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Hùng vui tính nhất lớp.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195388" y="3810000"/>
            <a:ext cx="6681787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Chú em nhổ cỏ.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184275" y="4953000"/>
            <a:ext cx="66929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Chị hai hái mận.</a:t>
            </a:r>
          </a:p>
        </p:txBody>
      </p:sp>
      <p:pic>
        <p:nvPicPr>
          <p:cNvPr id="63498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024188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1:</a:t>
            </a:r>
          </a:p>
        </p:txBody>
      </p:sp>
      <p:sp>
        <p:nvSpPr>
          <p:cNvPr id="63505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6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5697538" y="5410200"/>
            <a:ext cx="2286000" cy="1143000"/>
          </a:xfrm>
          <a:prstGeom prst="cloudCallout">
            <a:avLst>
              <a:gd name="adj1" fmla="val 87370"/>
              <a:gd name="adj2" fmla="val 3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</a:t>
            </a:r>
          </a:p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1143000" y="2667000"/>
            <a:ext cx="67341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Hùng vui tính nhất lớp.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6" grpId="0" animBg="1"/>
      <p:bldP spid="63497" grpId="0" animBg="1"/>
      <p:bldP spid="63499" grpId="0" animBg="1"/>
      <p:bldP spid="63499" grpId="1" animBg="1"/>
      <p:bldP spid="63500" grpId="0" animBg="1"/>
      <p:bldP spid="63500" grpId="1" animBg="1"/>
      <p:bldP spid="63501" grpId="0" animBg="1"/>
      <p:bldP spid="63501" grpId="1" animBg="1"/>
      <p:bldP spid="63502" grpId="0" animBg="1"/>
      <p:bldP spid="63502" grpId="1" animBg="1"/>
      <p:bldP spid="63503" grpId="0" animBg="1"/>
      <p:bldP spid="63503" grpId="1" animBg="1"/>
      <p:bldP spid="63504" grpId="0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3820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Vị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“Con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mèo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rất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khôn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.”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9405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Con mèo nhà em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219200" y="3810000"/>
            <a:ext cx="7010400" cy="519113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Con mèo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4953000"/>
            <a:ext cx="693420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Rất khôn</a:t>
            </a:r>
            <a:r>
              <a:rPr lang="en-US" sz="3200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66571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06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190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74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58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41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42900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2: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6579" name="Oval 19"/>
          <p:cNvSpPr>
            <a:spLocks noChangeArrowheads="1"/>
          </p:cNvSpPr>
          <p:nvPr/>
        </p:nvSpPr>
        <p:spPr bwMode="auto">
          <a:xfrm>
            <a:off x="422275" y="4876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6581" name="AutoShape 21"/>
          <p:cNvSpPr>
            <a:spLocks noChangeArrowheads="1"/>
          </p:cNvSpPr>
          <p:nvPr/>
        </p:nvSpPr>
        <p:spPr bwMode="auto">
          <a:xfrm>
            <a:off x="5486400" y="5486400"/>
            <a:ext cx="2362200" cy="1143000"/>
          </a:xfrm>
          <a:prstGeom prst="cloudCallout">
            <a:avLst>
              <a:gd name="adj1" fmla="val 84944"/>
              <a:gd name="adj2" fmla="val 20139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198563" y="4967288"/>
            <a:ext cx="6940550" cy="579437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rất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khôn</a:t>
            </a:r>
            <a:r>
              <a:rPr lang="en-US" sz="3200" b="1" dirty="0">
                <a:solidFill>
                  <a:srgbClr val="0000CC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665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665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6" grpId="0" animBg="1"/>
      <p:bldP spid="66568" grpId="0" animBg="1"/>
      <p:bldP spid="66569" grpId="0" animBg="1"/>
      <p:bldP spid="66569" grpId="1"/>
      <p:bldP spid="66572" grpId="0" animBg="1"/>
      <p:bldP spid="66572" grpId="1" animBg="1"/>
      <p:bldP spid="66573" grpId="0" animBg="1"/>
      <p:bldP spid="66573" grpId="1" animBg="1"/>
      <p:bldP spid="66574" grpId="0" animBg="1"/>
      <p:bldP spid="66574" grpId="1" animBg="1"/>
      <p:bldP spid="66575" grpId="0" animBg="1"/>
      <p:bldP spid="66575" grpId="1" animBg="1"/>
      <p:bldP spid="66576" grpId="0" animBg="1"/>
      <p:bldP spid="66576" grpId="1" animBg="1"/>
      <p:bldP spid="66577" grpId="0"/>
      <p:bldP spid="66578" grpId="0" animBg="1"/>
      <p:bldP spid="66579" grpId="0" animBg="1"/>
      <p:bldP spid="66579" grpId="1" animBg="1"/>
      <p:bldP spid="66580" grpId="0" animBg="1"/>
      <p:bldP spid="66581" grpId="0" animBg="1"/>
      <p:bldP spid="66582" grpId="0" animBg="1"/>
      <p:bldP spid="6658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79925" y="3051175"/>
            <a:ext cx="199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401763"/>
            <a:ext cx="7772400" cy="5302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solidFill>
                  <a:srgbClr val="DC1C57"/>
                </a:solidFill>
                <a:latin typeface="Times New Roman" pitchFamily="18" charset="0"/>
              </a:rPr>
              <a:t>Câu kể Ai thế nào? gồm mấy bộ phận?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0261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rgbClr val="071CB5"/>
                </a:solidFill>
                <a:latin typeface="Tahoma" pitchFamily="34" charset="0"/>
              </a:rPr>
              <a:t>Hai bộ phận (Chủ ngữ - Vị ngữ)</a:t>
            </a:r>
            <a:endParaRPr lang="en-US" sz="2400" b="1">
              <a:solidFill>
                <a:srgbClr val="071CB5"/>
              </a:solidFill>
              <a:latin typeface=".VnTime" pitchFamily="34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219200" y="3840163"/>
            <a:ext cx="62484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(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Chủ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) 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195388" y="4724400"/>
            <a:ext cx="62611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(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Vị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)</a:t>
            </a:r>
          </a:p>
        </p:txBody>
      </p:sp>
      <p:pic>
        <p:nvPicPr>
          <p:cNvPr id="7066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12553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97008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8130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365760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5021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3165475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3:</a:t>
            </a:r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352425" y="47244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0676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5627688" y="5562600"/>
            <a:ext cx="2362200" cy="1143000"/>
          </a:xfrm>
          <a:prstGeom prst="cloudCallout">
            <a:avLst>
              <a:gd name="adj1" fmla="val 78972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219200" y="2590800"/>
            <a:ext cx="63246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Hai bộ phận (Chủ ngữ -vị ngữ)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4" grpId="0" animBg="1"/>
      <p:bldP spid="70665" grpId="0" animBg="1"/>
      <p:bldP spid="70668" grpId="0" animBg="1"/>
      <p:bldP spid="70668" grpId="1" animBg="1"/>
      <p:bldP spid="70669" grpId="0" animBg="1"/>
      <p:bldP spid="70669" grpId="1" animBg="1"/>
      <p:bldP spid="70670" grpId="0" animBg="1"/>
      <p:bldP spid="70670" grpId="1" animBg="1"/>
      <p:bldP spid="70671" grpId="0" animBg="1"/>
      <p:bldP spid="70671" grpId="1" animBg="1"/>
      <p:bldP spid="70672" grpId="0" animBg="1"/>
      <p:bldP spid="70672" grpId="1" animBg="1"/>
      <p:bldP spid="70673" grpId="0"/>
      <p:bldP spid="70674" grpId="0" animBg="1"/>
      <p:bldP spid="70675" grpId="0" animBg="1"/>
      <p:bldP spid="70676" grpId="0" animBg="1"/>
      <p:bldP spid="70677" grpId="0" animBg="1"/>
      <p:bldP spid="70678" grpId="0" animBg="1"/>
      <p:bldP spid="706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844550" y="1219200"/>
            <a:ext cx="7772400" cy="8604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Ai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307138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Thế nào?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266825" y="3886200"/>
            <a:ext cx="62293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Cái gì?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95388" y="4991100"/>
            <a:ext cx="644842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Ai (cái gì, con gì) ? 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7578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8775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4:</a:t>
            </a:r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81000" y="3810000"/>
            <a:ext cx="685800" cy="6858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556250" y="5562600"/>
            <a:ext cx="2362200" cy="1143000"/>
          </a:xfrm>
          <a:prstGeom prst="cloudCallout">
            <a:avLst>
              <a:gd name="adj1" fmla="val 81949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</a:t>
            </a:r>
          </a:p>
          <a:p>
            <a:pPr algn="ctr" eaLnBrk="1" hangingPunct="1"/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219200" y="5029200"/>
            <a:ext cx="63309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CC0000"/>
                </a:solidFill>
              </a:rPr>
              <a:t>Ai (cái gì, con gì) ?</a:t>
            </a:r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07988" y="4953000"/>
            <a:ext cx="631825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2" grpId="0" animBg="1"/>
      <p:bldP spid="75784" grpId="0" animBg="1"/>
      <p:bldP spid="75785" grpId="0" animBg="1"/>
      <p:bldP spid="75788" grpId="0" animBg="1"/>
      <p:bldP spid="75788" grpId="1" animBg="1"/>
      <p:bldP spid="75789" grpId="0" animBg="1"/>
      <p:bldP spid="75789" grpId="1" animBg="1"/>
      <p:bldP spid="75790" grpId="0" animBg="1"/>
      <p:bldP spid="75790" grpId="1" animBg="1"/>
      <p:bldP spid="75791" grpId="0" animBg="1"/>
      <p:bldP spid="75791" grpId="1" animBg="1"/>
      <p:bldP spid="75792" grpId="0" animBg="1"/>
      <p:bldP spid="75792" grpId="1" animBg="1"/>
      <p:bldP spid="75793" grpId="0"/>
      <p:bldP spid="75794" grpId="0" animBg="1"/>
      <p:bldP spid="75795" grpId="0" animBg="1"/>
      <p:bldP spid="75796" grpId="0" animBg="1"/>
      <p:bldP spid="75796" grpId="1" animBg="1"/>
      <p:bldP spid="75797" grpId="0" animBg="1"/>
      <p:bldP spid="75798" grpId="0" animBg="1"/>
      <p:bldP spid="75799" grpId="0" animBg="1"/>
      <p:bldP spid="7579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055688" y="1219200"/>
            <a:ext cx="6329362" cy="100647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Vị ngữ trong câu kể Ai thế nào? trả lời cho câu hỏi nào ?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125538" y="2590800"/>
            <a:ext cx="61023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Ai ?</a:t>
            </a: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 </a:t>
            </a:r>
            <a:endParaRPr lang="en-US" sz="32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247775" y="3840163"/>
            <a:ext cx="58864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Thế nào?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219200" y="4983163"/>
            <a:ext cx="588486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Cái gì, con gì?</a:t>
            </a:r>
          </a:p>
        </p:txBody>
      </p:sp>
      <p:pic>
        <p:nvPicPr>
          <p:cNvPr id="76810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591175"/>
            <a:ext cx="1079500" cy="1266825"/>
          </a:xfrm>
          <a:prstGeom prst="rect">
            <a:avLst/>
          </a:prstGeom>
          <a:noFill/>
        </p:spPr>
      </p:pic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219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2057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2895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3733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4572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200400" y="304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5: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17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019800" y="5486400"/>
            <a:ext cx="2286000" cy="1143000"/>
          </a:xfrm>
          <a:prstGeom prst="cloudCallout">
            <a:avLst>
              <a:gd name="adj1" fmla="val 80417"/>
              <a:gd name="adj2" fmla="val 26111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 </a:t>
            </a: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381000" y="3751263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219200" y="3886200"/>
            <a:ext cx="598011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8" grpId="0" animBg="1"/>
      <p:bldP spid="76809" grpId="0" animBg="1"/>
      <p:bldP spid="76811" grpId="0" animBg="1"/>
      <p:bldP spid="76811" grpId="1" animBg="1"/>
      <p:bldP spid="76812" grpId="0" animBg="1"/>
      <p:bldP spid="76812" grpId="1" animBg="1"/>
      <p:bldP spid="76813" grpId="0" animBg="1"/>
      <p:bldP spid="76813" grpId="1" animBg="1"/>
      <p:bldP spid="76814" grpId="0" animBg="1"/>
      <p:bldP spid="76814" grpId="1" animBg="1"/>
      <p:bldP spid="76815" grpId="0" animBg="1"/>
      <p:bldP spid="76815" grpId="1" animBg="1"/>
      <p:bldP spid="76816" grpId="0"/>
      <p:bldP spid="76817" grpId="0" animBg="1"/>
      <p:bldP spid="76818" grpId="0" animBg="1"/>
      <p:bldP spid="76819" grpId="0" animBg="1"/>
      <p:bldP spid="76821" grpId="0" animBg="1"/>
      <p:bldP spid="768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FF00"/>
                </a:solidFill>
                <a:latin typeface="VNI-Cooper" pitchFamily="2" charset="0"/>
              </a:rPr>
              <a:t>Chuùc caùc em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FF00"/>
                </a:solidFill>
                <a:latin typeface="VNI-Cooper" pitchFamily="2" charset="0"/>
              </a:rPr>
              <a:t>Chaêm ngoan, hoïc gioûi</a:t>
            </a:r>
          </a:p>
        </p:txBody>
      </p:sp>
      <p:pic>
        <p:nvPicPr>
          <p:cNvPr id="77829" name="Picture 4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0" name="Picture 5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1" name="Picture 7" descr="FIREWRK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403725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 descr="images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667000" cy="2438400"/>
          </a:xfrm>
          <a:prstGeom prst="rect">
            <a:avLst/>
          </a:prstGeom>
          <a:noFill/>
        </p:spPr>
      </p:pic>
      <p:pic>
        <p:nvPicPr>
          <p:cNvPr id="77833" name="Picture 9" descr="Hoa phượ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</p:spPr>
      </p:pic>
      <p:pic>
        <p:nvPicPr>
          <p:cNvPr id="77834" name="Picture 10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981200" cy="1333500"/>
          </a:xfrm>
          <a:prstGeom prst="rect">
            <a:avLst/>
          </a:prstGeom>
          <a:noFill/>
        </p:spPr>
      </p:pic>
      <p:pic>
        <p:nvPicPr>
          <p:cNvPr id="77835" name="Picture 11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7162800" y="5524500"/>
            <a:ext cx="1981200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0" y="12954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95482" y="1066800"/>
            <a:ext cx="43434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95482" y="4114800"/>
            <a:ext cx="4810318" cy="1981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-685800" y="3124200"/>
            <a:ext cx="4038600" cy="1066800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Left Arrow 9"/>
          <p:cNvSpPr/>
          <p:nvPr/>
        </p:nvSpPr>
        <p:spPr>
          <a:xfrm rot="12625578">
            <a:off x="2142629" y="4462847"/>
            <a:ext cx="1452349" cy="45878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eft Arrow 10"/>
          <p:cNvSpPr/>
          <p:nvPr/>
        </p:nvSpPr>
        <p:spPr>
          <a:xfrm rot="8453483">
            <a:off x="2020364" y="2507123"/>
            <a:ext cx="1626763" cy="460375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81000" y="6096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Ôn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bài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cũ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1830388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1.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kể</a:t>
            </a:r>
            <a:r>
              <a:rPr lang="en-US" sz="3600" b="1" dirty="0"/>
              <a:t> </a:t>
            </a:r>
            <a:r>
              <a:rPr lang="en-US" sz="3600" b="1" i="1" dirty="0"/>
              <a:t>Ai </a:t>
            </a:r>
            <a:r>
              <a:rPr lang="en-US" sz="3600" b="1" i="1" dirty="0" err="1"/>
              <a:t>làm</a:t>
            </a:r>
            <a:r>
              <a:rPr lang="en-US" sz="3600" b="1" i="1" dirty="0"/>
              <a:t> </a:t>
            </a:r>
            <a:r>
              <a:rPr lang="en-US" sz="3600" b="1" i="1" dirty="0" err="1"/>
              <a:t>gì</a:t>
            </a:r>
            <a:r>
              <a:rPr lang="en-US" sz="3600" b="1" i="1" dirty="0"/>
              <a:t>? </a:t>
            </a:r>
            <a:r>
              <a:rPr lang="en-US" sz="3600" b="1" i="1" dirty="0" err="1"/>
              <a:t>c</a:t>
            </a:r>
            <a:r>
              <a:rPr lang="en-US" sz="3600" b="1" dirty="0" err="1"/>
              <a:t>ó</a:t>
            </a:r>
            <a:r>
              <a:rPr lang="en-US" sz="3600" b="1" dirty="0"/>
              <a:t> </a:t>
            </a:r>
            <a:r>
              <a:rPr lang="en-US" sz="3600" b="1" dirty="0" err="1"/>
              <a:t>mấy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phận</a:t>
            </a:r>
            <a:r>
              <a:rPr lang="en-US" sz="3600" b="1" dirty="0"/>
              <a:t>? </a:t>
            </a:r>
            <a:r>
              <a:rPr lang="en-US" sz="3600" b="1" dirty="0" err="1"/>
              <a:t>Đó</a:t>
            </a:r>
            <a:r>
              <a:rPr lang="en-US" sz="3600" b="1" dirty="0"/>
              <a:t> </a:t>
            </a:r>
            <a:r>
              <a:rPr lang="en-US" sz="3600" b="1" dirty="0" err="1"/>
              <a:t>là</a:t>
            </a:r>
            <a:r>
              <a:rPr lang="en-US" sz="3600" b="1" dirty="0"/>
              <a:t> </a:t>
            </a:r>
            <a:r>
              <a:rPr lang="en-US" sz="3600" b="1" dirty="0" err="1"/>
              <a:t>những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phận</a:t>
            </a:r>
            <a:r>
              <a:rPr lang="en-US" sz="3600" b="1" dirty="0"/>
              <a:t> </a:t>
            </a:r>
            <a:r>
              <a:rPr lang="en-US" sz="3600" b="1" dirty="0" err="1"/>
              <a:t>nào</a:t>
            </a:r>
            <a:r>
              <a:rPr lang="en-US" sz="3600" b="1" dirty="0"/>
              <a:t>?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3400" y="3157478"/>
            <a:ext cx="8305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kể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Ai </a:t>
            </a:r>
            <a:r>
              <a:rPr lang="en-US" sz="3600" b="1" i="1" dirty="0" err="1">
                <a:solidFill>
                  <a:srgbClr val="0070C0"/>
                </a:solidFill>
              </a:rPr>
              <a:t>làm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gì</a:t>
            </a:r>
            <a:r>
              <a:rPr lang="en-US" sz="3600" b="1" i="1" dirty="0">
                <a:solidFill>
                  <a:srgbClr val="0070C0"/>
                </a:solidFill>
              </a:rPr>
              <a:t>? </a:t>
            </a:r>
            <a:r>
              <a:rPr lang="en-US" sz="3600" b="1" i="1" dirty="0" err="1">
                <a:solidFill>
                  <a:srgbClr val="0070C0"/>
                </a:solidFill>
              </a:rPr>
              <a:t>c</a:t>
            </a:r>
            <a:r>
              <a:rPr lang="en-US" sz="3600" b="1" dirty="0" err="1">
                <a:solidFill>
                  <a:srgbClr val="0070C0"/>
                </a:solidFill>
              </a:rPr>
              <a:t>ó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hai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bộ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phận</a:t>
            </a:r>
            <a:r>
              <a:rPr lang="en-US" sz="3600" b="1" dirty="0">
                <a:solidFill>
                  <a:srgbClr val="0070C0"/>
                </a:solidFill>
              </a:rPr>
              <a:t>: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Chủ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Ai (</a:t>
            </a:r>
            <a:r>
              <a:rPr lang="en-US" sz="3600" b="1" dirty="0" err="1">
                <a:solidFill>
                  <a:srgbClr val="0070C0"/>
                </a:solidFill>
              </a:rPr>
              <a:t>cái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)?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Vị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</a:t>
            </a:r>
            <a:r>
              <a:rPr lang="en-US" sz="3600" b="1" dirty="0" err="1">
                <a:solidFill>
                  <a:srgbClr val="0070C0"/>
                </a:solidFill>
              </a:rPr>
              <a:t>Làm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36"/>
            <a:ext cx="9144000" cy="6861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15"/>
          <p:cNvSpPr txBox="1">
            <a:spLocks noChangeArrowheads="1"/>
          </p:cNvSpPr>
          <p:nvPr/>
        </p:nvSpPr>
        <p:spPr>
          <a:xfrm>
            <a:off x="0" y="838200"/>
            <a:ext cx="9144000" cy="35734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600" dirty="0">
                <a:latin typeface="Times New Roman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đường,cây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cối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xanh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um.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cửa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thớt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dần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Đàn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bước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chậm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rãi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hiền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quản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tượng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ngồi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vắt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vẻo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trẻ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khoẻ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mạnh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Thỉnh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thoảng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cúi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xuống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gì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66294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2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10668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1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9300" y="20812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37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4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7244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5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6629400" y="30480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6</a:t>
            </a: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670300" y="35290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7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2362200"/>
            <a:ext cx="4495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05400" y="2895600"/>
            <a:ext cx="3200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62000" y="3427412"/>
            <a:ext cx="563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62400" y="3886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4419600"/>
            <a:ext cx="6705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0000"/>
                </a:solidFill>
              </a:rPr>
              <a:t>CÂU KỂ AI THẾ NÀO?</a:t>
            </a:r>
          </a:p>
        </p:txBody>
      </p:sp>
    </p:spTree>
    <p:extLst>
      <p:ext uri="{BB962C8B-B14F-4D97-AF65-F5344CB8AC3E}">
        <p14:creationId xmlns:p14="http://schemas.microsoft.com/office/powerpoint/2010/main" val="71072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-228600" y="5334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4.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6.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7413" name="Line 38"/>
          <p:cNvSpPr>
            <a:spLocks noChangeShapeType="1"/>
          </p:cNvSpPr>
          <p:nvPr/>
        </p:nvSpPr>
        <p:spPr bwMode="auto">
          <a:xfrm flipH="1">
            <a:off x="4419600" y="2057400"/>
            <a:ext cx="46038" cy="2571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495800" y="1905000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2362200"/>
            <a:ext cx="1143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048000"/>
            <a:ext cx="1752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4462463"/>
            <a:ext cx="30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633663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330575"/>
            <a:ext cx="3581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046538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thế nào</a:t>
            </a:r>
            <a:r>
              <a:rPr lang="en-US" sz="2600" b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381000" y="48768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981200" y="3776663"/>
            <a:ext cx="1295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79713" y="4495800"/>
            <a:ext cx="14112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572000" y="455612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" y="8382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24600" y="455612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9144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1293812"/>
            <a:ext cx="1066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0247" grpId="0"/>
      <p:bldP spid="20" grpId="0"/>
      <p:bldP spid="21" grpId="0"/>
      <p:bldP spid="22" grpId="0"/>
      <p:bldP spid="23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-228600" y="6096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4.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6.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09600" y="228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b="1" i="1" dirty="0">
                <a:solidFill>
                  <a:srgbClr val="FF0066"/>
                </a:solidFill>
                <a:latin typeface="Century Schoolbook" pitchFamily="18" charset="0"/>
              </a:rPr>
              <a:t> </a:t>
            </a:r>
            <a:r>
              <a:rPr lang="en-US" sz="3600" b="1" i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6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Line 38"/>
          <p:cNvSpPr>
            <a:spLocks noChangeShapeType="1"/>
          </p:cNvSpPr>
          <p:nvPr/>
        </p:nvSpPr>
        <p:spPr bwMode="auto">
          <a:xfrm flipH="1">
            <a:off x="4341813" y="2209800"/>
            <a:ext cx="77787" cy="25463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572000" y="1984375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um?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81200" y="2438400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400" y="3163888"/>
            <a:ext cx="1066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3849688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45720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713038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409950"/>
            <a:ext cx="46148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125913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0" y="5105400"/>
            <a:ext cx="9144000" cy="120032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)?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191000" y="685800"/>
            <a:ext cx="1371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00800" y="685800"/>
            <a:ext cx="1828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457200" y="990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53200" y="1219200"/>
            <a:ext cx="1981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389" grpId="0" animBg="1"/>
      <p:bldP spid="10247" grpId="0"/>
      <p:bldP spid="20" grpId="0"/>
      <p:bldP spid="21" grpId="0"/>
      <p:bldP spid="22" grpId="0"/>
      <p:bldP spid="23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52400" y="609600"/>
            <a:ext cx="8991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0" name="Picture 16">
            <a:extLst>
              <a:ext uri="{FF2B5EF4-FFF2-40B4-BE49-F238E27FC236}">
                <a16:creationId xmlns:a16="http://schemas.microsoft.com/office/drawing/2014/main" id="{945C8B71-2FC8-4952-9558-FF8225264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888" y="5062883"/>
            <a:ext cx="6811962" cy="169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>
            <a:extLst>
              <a:ext uri="{FF2B5EF4-FFF2-40B4-BE49-F238E27FC236}">
                <a16:creationId xmlns:a16="http://schemas.microsoft.com/office/drawing/2014/main" id="{D4DBF325-989A-4878-BC93-F74161895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888" y="4613701"/>
            <a:ext cx="7235825" cy="96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>
            <a:extLst>
              <a:ext uri="{FF2B5EF4-FFF2-40B4-BE49-F238E27FC236}">
                <a16:creationId xmlns:a16="http://schemas.microsoft.com/office/drawing/2014/main" id="{E4FD311E-ACC1-4220-9657-0645BC8E4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63" y="3548671"/>
            <a:ext cx="1323975" cy="84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>
            <a:extLst>
              <a:ext uri="{FF2B5EF4-FFF2-40B4-BE49-F238E27FC236}">
                <a16:creationId xmlns:a16="http://schemas.microsoft.com/office/drawing/2014/main" id="{0AC9860D-64B4-4483-B884-6D946D5D6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3857611"/>
            <a:ext cx="2001838" cy="14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>
            <a:extLst>
              <a:ext uri="{FF2B5EF4-FFF2-40B4-BE49-F238E27FC236}">
                <a16:creationId xmlns:a16="http://schemas.microsoft.com/office/drawing/2014/main" id="{1BD773B4-7154-4F96-B201-BAE13B10C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0296"/>
            <a:ext cx="2176463" cy="178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>
            <a:extLst>
              <a:ext uri="{FF2B5EF4-FFF2-40B4-BE49-F238E27FC236}">
                <a16:creationId xmlns:a16="http://schemas.microsoft.com/office/drawing/2014/main" id="{624732D8-F7D2-4877-8729-358392762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338" y="1577145"/>
            <a:ext cx="5321300" cy="928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>
            <a:extLst>
              <a:ext uri="{FF2B5EF4-FFF2-40B4-BE49-F238E27FC236}">
                <a16:creationId xmlns:a16="http://schemas.microsoft.com/office/drawing/2014/main" id="{CC740E02-0E7C-4C60-96BC-33166FE38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338" y="1965352"/>
            <a:ext cx="6523037" cy="1719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>
            <a:extLst>
              <a:ext uri="{FF2B5EF4-FFF2-40B4-BE49-F238E27FC236}">
                <a16:creationId xmlns:a16="http://schemas.microsoft.com/office/drawing/2014/main" id="{DD75EE80-3A6A-4C54-9F2B-8950D834D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174710"/>
            <a:ext cx="1249363" cy="53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>
            <a:extLst>
              <a:ext uri="{FF2B5EF4-FFF2-40B4-BE49-F238E27FC236}">
                <a16:creationId xmlns:a16="http://schemas.microsoft.com/office/drawing/2014/main" id="{F4D7626B-7B78-49ED-B7CC-2E78B82F8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213" y="701137"/>
            <a:ext cx="1182687" cy="79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>
            <a:extLst>
              <a:ext uri="{FF2B5EF4-FFF2-40B4-BE49-F238E27FC236}">
                <a16:creationId xmlns:a16="http://schemas.microsoft.com/office/drawing/2014/main" id="{5274267D-CA5E-41E2-979D-91DB19E9C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5" y="304800"/>
            <a:ext cx="987425" cy="118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>
            <a:extLst>
              <a:ext uri="{FF2B5EF4-FFF2-40B4-BE49-F238E27FC236}">
                <a16:creationId xmlns:a16="http://schemas.microsoft.com/office/drawing/2014/main" id="{CC477477-6F38-466D-A121-8864FC24B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959265"/>
            <a:ext cx="2022475" cy="1272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>
            <a:extLst>
              <a:ext uri="{FF2B5EF4-FFF2-40B4-BE49-F238E27FC236}">
                <a16:creationId xmlns:a16="http://schemas.microsoft.com/office/drawing/2014/main" id="{E35F570B-1164-4DDE-826F-21D3796CC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1733647"/>
            <a:ext cx="1357313" cy="248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>
            <a:extLst>
              <a:ext uri="{FF2B5EF4-FFF2-40B4-BE49-F238E27FC236}">
                <a16:creationId xmlns:a16="http://schemas.microsoft.com/office/drawing/2014/main" id="{0CBF5D3B-A7EB-43C1-92C0-6569DB935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3186886"/>
            <a:ext cx="1800225" cy="139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ight Arrow 4">
            <a:extLst>
              <a:ext uri="{FF2B5EF4-FFF2-40B4-BE49-F238E27FC236}">
                <a16:creationId xmlns:a16="http://schemas.microsoft.com/office/drawing/2014/main" id="{E7B6EAF1-F29A-4D99-A6F8-766C80DF1C3F}"/>
              </a:ext>
            </a:extLst>
          </p:cNvPr>
          <p:cNvSpPr/>
          <p:nvPr/>
        </p:nvSpPr>
        <p:spPr>
          <a:xfrm>
            <a:off x="49787" y="100012"/>
            <a:ext cx="1800225" cy="9937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41"/>
          <p:cNvSpPr txBox="1">
            <a:spLocks noChangeArrowheads="1"/>
          </p:cNvSpPr>
          <p:nvPr/>
        </p:nvSpPr>
        <p:spPr bwMode="auto">
          <a:xfrm>
            <a:off x="0" y="3810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228600" y="9144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0" y="4051518"/>
            <a:ext cx="911858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AutoNum type="alphaL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endParaRPr lang="en-US" sz="32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8382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8382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21516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942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.VnTime</vt:lpstr>
      <vt:lpstr>.VnTimeH</vt:lpstr>
      <vt:lpstr>Arial</vt:lpstr>
      <vt:lpstr>Calibri</vt:lpstr>
      <vt:lpstr>Century Schoolbook</vt:lpstr>
      <vt:lpstr>Comic Sans MS</vt:lpstr>
      <vt:lpstr>Tahoma</vt:lpstr>
      <vt:lpstr>Times New Roman</vt:lpstr>
      <vt:lpstr>VNI-Avo</vt:lpstr>
      <vt:lpstr>VNI-Cooper</vt:lpstr>
      <vt:lpstr>Wingdings</vt:lpstr>
      <vt:lpstr>Office Theme</vt:lpstr>
      <vt:lpstr>PowerPoint Presentation</vt:lpstr>
      <vt:lpstr>PowerPoint Presentation</vt:lpstr>
      <vt:lpstr>PowerPoint Presentation</vt:lpstr>
      <vt:lpstr>CÂU KỂ AI THẾ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Thiên Phúc J.S.C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Tuấn</dc:creator>
  <cp:lastModifiedBy>Windows 10</cp:lastModifiedBy>
  <cp:revision>50</cp:revision>
  <dcterms:created xsi:type="dcterms:W3CDTF">2018-01-17T15:09:57Z</dcterms:created>
  <dcterms:modified xsi:type="dcterms:W3CDTF">2020-04-07T11:31:36Z</dcterms:modified>
</cp:coreProperties>
</file>