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58" r:id="rId5"/>
    <p:sldId id="290" r:id="rId6"/>
    <p:sldId id="291" r:id="rId7"/>
    <p:sldId id="293" r:id="rId8"/>
    <p:sldId id="279" r:id="rId9"/>
    <p:sldId id="263" r:id="rId10"/>
    <p:sldId id="266" r:id="rId11"/>
    <p:sldId id="269" r:id="rId12"/>
    <p:sldId id="270" r:id="rId13"/>
    <p:sldId id="285" r:id="rId14"/>
    <p:sldId id="292" r:id="rId15"/>
    <p:sldId id="275" r:id="rId16"/>
    <p:sldId id="276" r:id="rId17"/>
    <p:sldId id="297" r:id="rId18"/>
    <p:sldId id="277" r:id="rId19"/>
    <p:sldId id="287" r:id="rId20"/>
    <p:sldId id="294" r:id="rId21"/>
    <p:sldId id="295" r:id="rId22"/>
    <p:sldId id="296" r:id="rId23"/>
    <p:sldId id="288" r:id="rId24"/>
    <p:sldId id="278" r:id="rId2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67F3-8105-4C2C-8E51-7A65741BDD54}" type="datetimeFigureOut">
              <a:rPr lang="vi-VN" smtClean="0"/>
              <a:pPr/>
              <a:t>23/04/2019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29D8-1ED3-4F8B-B1B9-04BA827A0B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67F3-8105-4C2C-8E51-7A65741BDD54}" type="datetimeFigureOut">
              <a:rPr lang="vi-VN" smtClean="0"/>
              <a:pPr/>
              <a:t>23/04/2019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29D8-1ED3-4F8B-B1B9-04BA827A0B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67F3-8105-4C2C-8E51-7A65741BDD54}" type="datetimeFigureOut">
              <a:rPr lang="vi-VN" smtClean="0"/>
              <a:pPr/>
              <a:t>23/04/2019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29D8-1ED3-4F8B-B1B9-04BA827A0B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67F3-8105-4C2C-8E51-7A65741BDD54}" type="datetimeFigureOut">
              <a:rPr lang="vi-VN" smtClean="0"/>
              <a:pPr/>
              <a:t>23/04/2019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29D8-1ED3-4F8B-B1B9-04BA827A0B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67F3-8105-4C2C-8E51-7A65741BDD54}" type="datetimeFigureOut">
              <a:rPr lang="vi-VN" smtClean="0"/>
              <a:pPr/>
              <a:t>23/04/2019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29D8-1ED3-4F8B-B1B9-04BA827A0B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67F3-8105-4C2C-8E51-7A65741BDD54}" type="datetimeFigureOut">
              <a:rPr lang="vi-VN" smtClean="0"/>
              <a:pPr/>
              <a:t>23/04/2019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29D8-1ED3-4F8B-B1B9-04BA827A0B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67F3-8105-4C2C-8E51-7A65741BDD54}" type="datetimeFigureOut">
              <a:rPr lang="vi-VN" smtClean="0"/>
              <a:pPr/>
              <a:t>23/04/2019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29D8-1ED3-4F8B-B1B9-04BA827A0B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67F3-8105-4C2C-8E51-7A65741BDD54}" type="datetimeFigureOut">
              <a:rPr lang="vi-VN" smtClean="0"/>
              <a:pPr/>
              <a:t>23/04/2019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29D8-1ED3-4F8B-B1B9-04BA827A0B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67F3-8105-4C2C-8E51-7A65741BDD54}" type="datetimeFigureOut">
              <a:rPr lang="vi-VN" smtClean="0"/>
              <a:pPr/>
              <a:t>23/04/2019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29D8-1ED3-4F8B-B1B9-04BA827A0B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67F3-8105-4C2C-8E51-7A65741BDD54}" type="datetimeFigureOut">
              <a:rPr lang="vi-VN" smtClean="0"/>
              <a:pPr/>
              <a:t>23/04/2019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29D8-1ED3-4F8B-B1B9-04BA827A0B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67F3-8105-4C2C-8E51-7A65741BDD54}" type="datetimeFigureOut">
              <a:rPr lang="vi-VN" smtClean="0"/>
              <a:pPr/>
              <a:t>23/04/2019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29D8-1ED3-4F8B-B1B9-04BA827A0B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E67F3-8105-4C2C-8E51-7A65741BDD54}" type="datetimeFigureOut">
              <a:rPr lang="vi-VN" smtClean="0"/>
              <a:pPr/>
              <a:t>23/04/2019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29D8-1ED3-4F8B-B1B9-04BA827A0B11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yPC\Downloads\Ph&#243;ng%20s&#7921;%20quy%20tr&#236;nh%20l&#224;m%20G&#7889;m%20B&#225;t%20Tr&#224;ng%20-%20YouTube.av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8">
            <a:extLst>
              <a:ext uri="{FF2B5EF4-FFF2-40B4-BE49-F238E27FC236}">
                <a16:creationId xmlns:a16="http://schemas.microsoft.com/office/drawing/2014/main" id="{818A7A5E-2F57-40AE-AB3D-91AB32E6C72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2065" name="Group 159">
              <a:extLst>
                <a:ext uri="{FF2B5EF4-FFF2-40B4-BE49-F238E27FC236}">
                  <a16:creationId xmlns:a16="http://schemas.microsoft.com/office/drawing/2014/main" id="{CE2546A0-6A98-492C-B62B-C9BBD54CAE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2075" name="Picture 160" descr="ttrtrtr1151380670">
                <a:extLst>
                  <a:ext uri="{FF2B5EF4-FFF2-40B4-BE49-F238E27FC236}">
                    <a16:creationId xmlns:a16="http://schemas.microsoft.com/office/drawing/2014/main" id="{0B877366-7B37-4EF4-9584-CC1BE6668EE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6" name="Picture 161" descr="ttrtrtr1151380670">
                <a:extLst>
                  <a:ext uri="{FF2B5EF4-FFF2-40B4-BE49-F238E27FC236}">
                    <a16:creationId xmlns:a16="http://schemas.microsoft.com/office/drawing/2014/main" id="{DBECC8BA-B46D-4807-BC7E-DFFE9BECE7F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7" name="Picture 162" descr="ttrtrtr1151380670">
                <a:extLst>
                  <a:ext uri="{FF2B5EF4-FFF2-40B4-BE49-F238E27FC236}">
                    <a16:creationId xmlns:a16="http://schemas.microsoft.com/office/drawing/2014/main" id="{C18F5C73-A218-4D23-9C34-196B5EDFCD1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8" name="Picture 163" descr="ttrtrtr1151380670">
                <a:extLst>
                  <a:ext uri="{FF2B5EF4-FFF2-40B4-BE49-F238E27FC236}">
                    <a16:creationId xmlns:a16="http://schemas.microsoft.com/office/drawing/2014/main" id="{7B82E52B-BD66-48E0-B55B-99BDD8EC3CA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6" name="Group 164">
              <a:extLst>
                <a:ext uri="{FF2B5EF4-FFF2-40B4-BE49-F238E27FC236}">
                  <a16:creationId xmlns:a16="http://schemas.microsoft.com/office/drawing/2014/main" id="{1D2ED6A9-681C-4CCD-A5E6-79A5DD767F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067" name="Picture 165" descr="flower[1][1][1][1]">
                <a:extLst>
                  <a:ext uri="{FF2B5EF4-FFF2-40B4-BE49-F238E27FC236}">
                    <a16:creationId xmlns:a16="http://schemas.microsoft.com/office/drawing/2014/main" id="{EEDA44DE-21AB-4769-8B64-40D73268919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8" name="Picture 166" descr="flower[1][1][1][1]">
                <a:extLst>
                  <a:ext uri="{FF2B5EF4-FFF2-40B4-BE49-F238E27FC236}">
                    <a16:creationId xmlns:a16="http://schemas.microsoft.com/office/drawing/2014/main" id="{504CDC53-D650-43C4-A628-A63629D6A6F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9" name="Picture 167" descr="flower[1][1][1][1]">
                <a:extLst>
                  <a:ext uri="{FF2B5EF4-FFF2-40B4-BE49-F238E27FC236}">
                    <a16:creationId xmlns:a16="http://schemas.microsoft.com/office/drawing/2014/main" id="{604E56C2-B095-4B38-B2A6-2EA4E4DD97A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0" name="Picture 168" descr="flower[1][1][1][1]">
                <a:extLst>
                  <a:ext uri="{FF2B5EF4-FFF2-40B4-BE49-F238E27FC236}">
                    <a16:creationId xmlns:a16="http://schemas.microsoft.com/office/drawing/2014/main" id="{1597E088-D5B5-4255-836D-DB49D8CC4BE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1" name="Picture 169" descr="012">
                <a:extLst>
                  <a:ext uri="{FF2B5EF4-FFF2-40B4-BE49-F238E27FC236}">
                    <a16:creationId xmlns:a16="http://schemas.microsoft.com/office/drawing/2014/main" id="{404D0AA3-66AA-4A52-9BE3-BAF15662A40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2" name="Picture 170" descr="012">
                <a:extLst>
                  <a:ext uri="{FF2B5EF4-FFF2-40B4-BE49-F238E27FC236}">
                    <a16:creationId xmlns:a16="http://schemas.microsoft.com/office/drawing/2014/main" id="{68987DD7-789C-457F-A25C-F7F296ABC75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3" name="Picture 171" descr="012">
                <a:extLst>
                  <a:ext uri="{FF2B5EF4-FFF2-40B4-BE49-F238E27FC236}">
                    <a16:creationId xmlns:a16="http://schemas.microsoft.com/office/drawing/2014/main" id="{A3E602FB-F5FA-4520-8FE1-3EF92B5D139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4" name="Picture 172" descr="012">
                <a:extLst>
                  <a:ext uri="{FF2B5EF4-FFF2-40B4-BE49-F238E27FC236}">
                    <a16:creationId xmlns:a16="http://schemas.microsoft.com/office/drawing/2014/main" id="{78E0A5CB-F3CE-4194-BB75-BD09BC62E71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51" name="Picture 173" descr="465af31824312">
            <a:extLst>
              <a:ext uri="{FF2B5EF4-FFF2-40B4-BE49-F238E27FC236}">
                <a16:creationId xmlns:a16="http://schemas.microsoft.com/office/drawing/2014/main" id="{35D6638C-9413-4343-8585-CCFC8D1DDE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0535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74" descr="465af31824312">
            <a:extLst>
              <a:ext uri="{FF2B5EF4-FFF2-40B4-BE49-F238E27FC236}">
                <a16:creationId xmlns:a16="http://schemas.microsoft.com/office/drawing/2014/main" id="{D5170B99-2454-4DFB-BC09-DC5A4F059E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4114800"/>
            <a:ext cx="111283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75" descr="Picture7">
            <a:extLst>
              <a:ext uri="{FF2B5EF4-FFF2-40B4-BE49-F238E27FC236}">
                <a16:creationId xmlns:a16="http://schemas.microsoft.com/office/drawing/2014/main" id="{192BBB68-AC8B-463A-8C05-E1E8004A16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006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76" descr="Picture7">
            <a:extLst>
              <a:ext uri="{FF2B5EF4-FFF2-40B4-BE49-F238E27FC236}">
                <a16:creationId xmlns:a16="http://schemas.microsoft.com/office/drawing/2014/main" id="{858FD8F9-FCA2-42AF-87B1-61909820B6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77" descr="Picture7">
            <a:extLst>
              <a:ext uri="{FF2B5EF4-FFF2-40B4-BE49-F238E27FC236}">
                <a16:creationId xmlns:a16="http://schemas.microsoft.com/office/drawing/2014/main" id="{4FA3AF8C-69FD-4A25-9DAB-DEED97F6F9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78" descr="Picture7">
            <a:extLst>
              <a:ext uri="{FF2B5EF4-FFF2-40B4-BE49-F238E27FC236}">
                <a16:creationId xmlns:a16="http://schemas.microsoft.com/office/drawing/2014/main" id="{5E0BD4AD-62C9-4C02-8530-1A018534A3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9" descr="Picture7">
            <a:extLst>
              <a:ext uri="{FF2B5EF4-FFF2-40B4-BE49-F238E27FC236}">
                <a16:creationId xmlns:a16="http://schemas.microsoft.com/office/drawing/2014/main" id="{89BAC292-7D9B-4BF1-BB15-E39F7CA41A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530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80" descr="465af31824312">
            <a:extLst>
              <a:ext uri="{FF2B5EF4-FFF2-40B4-BE49-F238E27FC236}">
                <a16:creationId xmlns:a16="http://schemas.microsoft.com/office/drawing/2014/main" id="{86BFD596-8999-4221-A438-E7F3C5ECA5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0535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81" descr="465af31824312">
            <a:extLst>
              <a:ext uri="{FF2B5EF4-FFF2-40B4-BE49-F238E27FC236}">
                <a16:creationId xmlns:a16="http://schemas.microsoft.com/office/drawing/2014/main" id="{91E357FF-CF8F-48D1-9A87-07466779D2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7680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82" descr="465af31824312">
            <a:extLst>
              <a:ext uri="{FF2B5EF4-FFF2-40B4-BE49-F238E27FC236}">
                <a16:creationId xmlns:a16="http://schemas.microsoft.com/office/drawing/2014/main" id="{C5EF40B9-7C5A-4B26-95A8-58A8300238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0535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84" descr="465af31824312">
            <a:extLst>
              <a:ext uri="{FF2B5EF4-FFF2-40B4-BE49-F238E27FC236}">
                <a16:creationId xmlns:a16="http://schemas.microsoft.com/office/drawing/2014/main" id="{9AEAF8CC-D254-4DA1-8D0F-82F690FBCF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0535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85" descr="465af31824312">
            <a:extLst>
              <a:ext uri="{FF2B5EF4-FFF2-40B4-BE49-F238E27FC236}">
                <a16:creationId xmlns:a16="http://schemas.microsoft.com/office/drawing/2014/main" id="{94B56E2C-D76C-47F3-9CB0-A8275B8510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7680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WordArt 6">
            <a:extLst>
              <a:ext uri="{FF2B5EF4-FFF2-40B4-BE49-F238E27FC236}">
                <a16:creationId xmlns:a16="http://schemas.microsoft.com/office/drawing/2014/main" id="{82C14B47-3477-41D4-9001-0005D3298B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7288" y="990600"/>
            <a:ext cx="6843712" cy="579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TRƯỜNG TIỂU HỌC ĐÔ THỊ VIỆT HƯNG</a:t>
            </a:r>
            <a:endParaRPr 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BDF5EA-76F7-48A2-9581-8066D124513A}"/>
              </a:ext>
            </a:extLst>
          </p:cNvPr>
          <p:cNvSpPr txBox="1"/>
          <p:nvPr/>
        </p:nvSpPr>
        <p:spPr>
          <a:xfrm>
            <a:off x="533400" y="3505200"/>
            <a:ext cx="82296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VỀ DỰ GIỜ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441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 descr="http://media5.picsearch.com/is?sX7IMhkx6bXZA5-O5HmKLPqTfyxxnmHduTb5M5PEXGc&amp;height=2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352800"/>
            <a:ext cx="6324600" cy="3352800"/>
          </a:xfrm>
          <a:prstGeom prst="rect">
            <a:avLst/>
          </a:prstGeom>
          <a:noFill/>
        </p:spPr>
      </p:pic>
      <p:pic>
        <p:nvPicPr>
          <p:cNvPr id="2050" name="Picture 2" descr="http://media5.picsearch.com/is?MD1yKterVRcAiwsqzJ7eEGFVNy4OApIHyjkHnnyyV8Q&amp;height=2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0"/>
            <a:ext cx="41148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media1.picsearch.com/is?JbiU2yR0Ex-27n80Zx4KZwGlu7f1_Y1QObmb-iEpp_A&amp;height=3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28" name="AutoShape 4" descr="http://media1.picsearch.com/is?JbiU2yR0Ex-27n80Zx4KZwGlu7f1_Y1QObmb-iEpp_A&amp;height=3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30" name="AutoShape 6" descr="http://media1.picsearch.com/is?JbiU2yR0Ex-27n80Zx4KZwGlu7f1_Y1QObmb-iEpp_A&amp;height=3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7" name="Picture 4" descr="Trong hình ảnh có thể có: trong nh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81534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6" descr="Picture 036"/>
          <p:cNvPicPr>
            <a:picLocks noChangeAspect="1" noChangeArrowheads="1"/>
          </p:cNvPicPr>
          <p:nvPr/>
        </p:nvPicPr>
        <p:blipFill>
          <a:blip r:embed="rId2" cstate="print"/>
          <a:srcRect l="10355" t="13892" r="17259"/>
          <a:stretch>
            <a:fillRect/>
          </a:stretch>
        </p:blipFill>
        <p:spPr bwMode="auto">
          <a:xfrm>
            <a:off x="152400" y="228600"/>
            <a:ext cx="4419600" cy="4800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082" name="Picture 10" descr="Gốm sứ gia dụng và trang trí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"/>
            <a:ext cx="4419600" cy="3200400"/>
          </a:xfrm>
          <a:prstGeom prst="rect">
            <a:avLst/>
          </a:prstGeom>
          <a:noFill/>
        </p:spPr>
      </p:pic>
      <p:pic>
        <p:nvPicPr>
          <p:cNvPr id="9" name="Picture 8" descr="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733800"/>
            <a:ext cx="41910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rong hình ảnh có thể có: 1 người, trong nh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24400" cy="28194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3200"/>
            <a:ext cx="3733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Nghệ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nhân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tranh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thêu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baseline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Nguyễn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Quốc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Sự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220" name="Picture 4" descr="http://imagevietnam.vnanet.vn/Upload/2017/5/17/17052017160020357-COVER-55_re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0"/>
            <a:ext cx="3733800" cy="27432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29200" y="2743200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Nghệ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nhân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Quốc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gia</a:t>
            </a:r>
            <a:endParaRPr kumimoji="0" lang="en-US" sz="20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baseline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Nguyễn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Trần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Hiệp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222" name="Picture 6" descr="Nghệ nhân Trần Độ: Ngược dòng tìm gốm cổ - ảnh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657600"/>
            <a:ext cx="4191000" cy="2543176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67000" y="6096000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Nghệ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nhân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Trần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Độ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óng sự quy trình làm Gốm Bát Tràng - YouTub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90600" y="609600"/>
            <a:ext cx="74676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hao dat va tao dang cho g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2514600" cy="21336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5" name="Picture 8" descr="Nung g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28600"/>
            <a:ext cx="2514600" cy="2143125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6" name="Picture 5" descr="Ve hoa v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28600"/>
            <a:ext cx="2362200" cy="20193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7" name="Picture 6" descr="Cac san pham g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429000"/>
            <a:ext cx="2667000" cy="21336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8" name="Picture 10" descr="Trang m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3352800"/>
            <a:ext cx="2362200" cy="20955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9" name="Picture 9" descr="Phoi go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3352800"/>
            <a:ext cx="2362200" cy="2081213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2514600"/>
            <a:ext cx="2057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57600" y="2590800"/>
            <a:ext cx="2057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705600" y="2514600"/>
            <a:ext cx="2057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3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81000" y="5791200"/>
            <a:ext cx="2057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4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581400" y="5638800"/>
            <a:ext cx="2057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5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705600" y="5638800"/>
            <a:ext cx="2057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6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hao dat va tao dang cho g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2514600" cy="21336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5" name="Picture 8" descr="Nung g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886200"/>
            <a:ext cx="2514600" cy="2143125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6" name="Picture 5" descr="Ve hoa v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52400"/>
            <a:ext cx="2362200" cy="22479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7" name="Picture 6" descr="Cac san pham g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886200"/>
            <a:ext cx="2667000" cy="21336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8" name="Picture 10" descr="Trang m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962400"/>
            <a:ext cx="2362200" cy="20955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9" name="Picture 9" descr="Phoi go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152400"/>
            <a:ext cx="2362200" cy="2233613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8600" y="2438400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đất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dáng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gốm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57600" y="2590800"/>
            <a:ext cx="2057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gốm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781800" y="2590800"/>
            <a:ext cx="2057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Vẽ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văn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4800" y="6248400"/>
            <a:ext cx="2057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Tráng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men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505200" y="6172200"/>
            <a:ext cx="2057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gốm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172200" y="6172200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sản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phẩm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gốm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2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2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200"/>
                            </p:stCondLst>
                            <p:childTnLst>
                              <p:par>
                                <p:cTn id="5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200"/>
                            </p:stCondLst>
                            <p:childTnLst>
                              <p:par>
                                <p:cTn id="6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2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200"/>
                            </p:stCondLst>
                            <p:childTnLst>
                              <p:par>
                                <p:cTn id="7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200"/>
                            </p:stCondLst>
                            <p:childTnLst>
                              <p:par>
                                <p:cTn id="7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60" name="Picture 16" descr="Canh cho phi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3581400" cy="22098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43720" name="Picture 8" descr="ANd9GcR7TZaJODWlTGcKsYCRiGIHVpwEsvoQyXIyXvLtgH3fBJFMpzby-eDyxd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76600"/>
            <a:ext cx="3581400" cy="24384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85359" name="Picture 15" descr="Canh cho phien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62000"/>
            <a:ext cx="3657600" cy="22098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85358" name="Picture 14" descr="Canh cho phien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05200"/>
            <a:ext cx="3657600" cy="23622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04800" y="228600"/>
            <a:ext cx="5105400" cy="8382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38100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2954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2133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29718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38100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sao?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ongDon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  <p:pic>
        <p:nvPicPr>
          <p:cNvPr id="4099" name="Picture 3" descr="1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447800"/>
            <a:ext cx="381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838200" y="381000"/>
            <a:ext cx="7724775" cy="685800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</a:rPr>
              <a:t>Nhiệt liệt chào mừng các thầy cô giáo về dự giờ</a:t>
            </a:r>
          </a:p>
          <a:p>
            <a:pPr algn="ctr"/>
            <a:r>
              <a:rPr lang="vi-VN" sz="3600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 !</a:t>
            </a:r>
          </a:p>
        </p:txBody>
      </p:sp>
      <p:sp>
        <p:nvSpPr>
          <p:cNvPr id="1030" name="WordArt 5"/>
          <p:cNvSpPr>
            <a:spLocks noChangeArrowheads="1" noChangeShapeType="1" noTextEdit="1"/>
          </p:cNvSpPr>
          <p:nvPr/>
        </p:nvSpPr>
        <p:spPr bwMode="auto">
          <a:xfrm>
            <a:off x="1981200" y="2667000"/>
            <a:ext cx="5410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66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.VnCooperH"/>
              </a:rPr>
              <a:t>  ĐỊA LÍ</a:t>
            </a:r>
          </a:p>
          <a:p>
            <a:pPr algn="ctr">
              <a:defRPr/>
            </a:pPr>
            <a:r>
              <a:rPr lang="en-US" sz="3600" b="1" kern="10" dirty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66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.VnCooperH"/>
              </a:rPr>
              <a:t>LỚP</a:t>
            </a:r>
            <a:r>
              <a:rPr lang="en-US" sz="3600" kern="10" dirty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66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.VnCooperH"/>
              </a:rPr>
              <a:t> 4</a:t>
            </a:r>
          </a:p>
        </p:txBody>
      </p:sp>
      <p:pic>
        <p:nvPicPr>
          <p:cNvPr id="4102" name="Picture 6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90500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082632" y="3968"/>
            <a:ext cx="190500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2819400"/>
            <a:ext cx="1028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52400"/>
            <a:ext cx="1028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838200"/>
            <a:ext cx="1028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038600"/>
            <a:ext cx="1028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5486400"/>
            <a:ext cx="1028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5943600"/>
            <a:ext cx="1028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191000"/>
            <a:ext cx="1028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971800"/>
            <a:ext cx="1028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04800" y="3962400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vi-VN" sz="3600" b="1" i="1">
              <a:solidFill>
                <a:srgbClr val="FF3300"/>
              </a:solidFill>
              <a:latin typeface=".Vn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m long phien cho buo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620000" cy="5048250"/>
          </a:xfrm>
          <a:prstGeom prst="rect">
            <a:avLst/>
          </a:prstGeom>
          <a:noFill/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676400" y="5562600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static.new.tuoitre.vn/tto/i/s1280/2017/02/03/cho-vieng-6-1486132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200400"/>
            <a:ext cx="4495800" cy="3124200"/>
          </a:xfrm>
          <a:prstGeom prst="rect">
            <a:avLst/>
          </a:prstGeom>
          <a:noFill/>
        </p:spPr>
      </p:pic>
      <p:pic>
        <p:nvPicPr>
          <p:cNvPr id="34818" name="Picture 2" descr="Tại chợ, nhiều chủ gian hàng quảng cáo những món đồ cổ với giá tiền triệu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4286250" cy="3048001"/>
          </a:xfrm>
          <a:prstGeom prst="rect">
            <a:avLst/>
          </a:prstGeom>
          <a:noFill/>
        </p:spPr>
      </p:pic>
      <p:pic>
        <p:nvPicPr>
          <p:cNvPr id="34820" name="Picture 4" descr="Mới chập tối mùng 7 dòng người kéo từ Hà Nội và các tỉnh lân cận đã ken cứng chợ Viê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0"/>
            <a:ext cx="565785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edia3.picsearch.com/is?lZRigfotoCQ6Km8Tgvwyf3Fijwobdm-F6_sPa5fCvio&amp;height=2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3810000"/>
            <a:ext cx="2743200" cy="2162176"/>
          </a:xfrm>
          <a:prstGeom prst="rect">
            <a:avLst/>
          </a:prstGeom>
          <a:noFill/>
        </p:spPr>
      </p:pic>
      <p:pic>
        <p:nvPicPr>
          <p:cNvPr id="2050" name="Picture 2" descr="http://baomoi-photo-1.zadn.vn/17/06/26/16/22612491/1_210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0"/>
            <a:ext cx="4762500" cy="3571875"/>
          </a:xfrm>
          <a:prstGeom prst="rect">
            <a:avLst/>
          </a:prstGeom>
          <a:noFill/>
        </p:spPr>
      </p:pic>
      <p:pic>
        <p:nvPicPr>
          <p:cNvPr id="2054" name="Picture 6" descr="http://media2.picsearch.com/is?75gtzNPXvsPNg3tYgxVs2L3BXpYEr6zjz_LzLj_5mMY&amp;height=2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3810000" cy="3581400"/>
          </a:xfrm>
          <a:prstGeom prst="rect">
            <a:avLst/>
          </a:prstGeom>
          <a:noFill/>
        </p:spPr>
      </p:pic>
      <p:pic>
        <p:nvPicPr>
          <p:cNvPr id="2056" name="Picture 8" descr="http://media3.picsearch.com/is?TOXGBd6tWZgJ7rKIIeIQXBreoCElYVTBgn96eExfk18&amp;height=2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733800"/>
            <a:ext cx="2743200" cy="2162176"/>
          </a:xfrm>
          <a:prstGeom prst="rect">
            <a:avLst/>
          </a:prstGeom>
          <a:noFill/>
        </p:spPr>
      </p:pic>
      <p:pic>
        <p:nvPicPr>
          <p:cNvPr id="2058" name="Picture 10" descr="http://media3.picsearch.com/is?BiJfpNkd6gr77-rvsPAXCkFkXr26mZzhhqrXstPgCpk&amp;height=2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3657600"/>
            <a:ext cx="2333625" cy="2162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0"/>
          <p:cNvSpPr txBox="1">
            <a:spLocks noChangeArrowheads="1"/>
          </p:cNvSpPr>
          <p:nvPr/>
        </p:nvSpPr>
        <p:spPr bwMode="auto">
          <a:xfrm>
            <a:off x="1066800" y="85248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FFFF"/>
                </a:solidFill>
                <a:latin typeface="Times New Roman" pitchFamily="18" charset="0"/>
              </a:rPr>
              <a:t>Địa lí: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3555" name="Text Box 20"/>
          <p:cNvSpPr txBox="1">
            <a:spLocks noChangeArrowheads="1"/>
          </p:cNvSpPr>
          <p:nvPr/>
        </p:nvSpPr>
        <p:spPr bwMode="auto">
          <a:xfrm>
            <a:off x="414338" y="1127125"/>
            <a:ext cx="7924800" cy="5354638"/>
          </a:xfrm>
          <a:prstGeom prst="rect">
            <a:avLst/>
          </a:prstGeom>
          <a:noFill/>
          <a:ln w="57150">
            <a:solidFill>
              <a:srgbClr val="FFFFCC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  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Bắc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nghề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thủ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phẩm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nổi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tiếng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ngoài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nghề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thủ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phát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triển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nghề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</a:p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  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phiên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Bắc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diễn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mua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tấp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nập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hóa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phẩm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xuất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địa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phương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.  </a:t>
            </a:r>
          </a:p>
        </p:txBody>
      </p:sp>
      <p:sp>
        <p:nvSpPr>
          <p:cNvPr id="245766" name="AutoShape 6"/>
          <p:cNvSpPr>
            <a:spLocks noChangeArrowheads="1"/>
          </p:cNvSpPr>
          <p:nvPr/>
        </p:nvSpPr>
        <p:spPr bwMode="auto">
          <a:xfrm>
            <a:off x="2619375" y="166688"/>
            <a:ext cx="3505200" cy="946150"/>
          </a:xfrm>
          <a:prstGeom prst="irregularSeal1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</a:rPr>
              <a:t>Ghi nhớ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04800" y="228600"/>
            <a:ext cx="3505200" cy="8382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38100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8458200" cy="14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3505200"/>
            <a:ext cx="845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81600" y="2819400"/>
            <a:ext cx="3962400" cy="381000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endParaRPr 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ANd9GcTvTE5XcqHSf6wBE9f13eV4TFgKu8zboltyvudleycblHkaGJNE-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11903662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29000"/>
            <a:ext cx="4032250" cy="2663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6172200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chiếu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181600" y="6248400"/>
            <a:ext cx="396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hoàn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3400" y="2667000"/>
            <a:ext cx="3962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gỗ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81000" y="2667000"/>
            <a:ext cx="3962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gốm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" name="Picture 4" descr="http://media2.picsearch.com/is?beG2rSs7KqJJDVb5AlcSd2Bn1OthJjGT6B-A_jE0658&amp;height=2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0"/>
            <a:ext cx="4191000" cy="2743200"/>
          </a:xfrm>
          <a:prstGeom prst="rect">
            <a:avLst/>
          </a:prstGeom>
          <a:noFill/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181600" y="2590800"/>
            <a:ext cx="3962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khảm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trai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" name="Picture 2" descr="http://media4.picsearch.com/is?kkSzlsz6xFa03mSMDS-oC933eLx63d5dOnooKhkIvbU&amp;height=2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352800"/>
            <a:ext cx="4038600" cy="2743200"/>
          </a:xfrm>
          <a:prstGeom prst="rect">
            <a:avLst/>
          </a:prstGeom>
          <a:noFill/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28600" y="6096000"/>
            <a:ext cx="39624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thêu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953000" y="6142038"/>
            <a:ext cx="3962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Chạm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bạc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2" name="Picture 21" descr="Làng khéo tay hay nghề Đồng Xâm  - ảnh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3276600"/>
            <a:ext cx="4267200" cy="2895600"/>
          </a:xfrm>
          <a:prstGeom prst="rect">
            <a:avLst/>
          </a:prstGeom>
          <a:noFill/>
        </p:spPr>
      </p:pic>
      <p:pic>
        <p:nvPicPr>
          <p:cNvPr id="18434" name="Picture 2" descr="Ít người trẻ còn say mê với nghề của làng gố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4571999" cy="2743200"/>
          </a:xfrm>
          <a:prstGeom prst="rect">
            <a:avLst/>
          </a:prstGeom>
          <a:noFill/>
        </p:spPr>
      </p:pic>
      <p:pic>
        <p:nvPicPr>
          <p:cNvPr id="18436" name="Picture 4" descr="http://www.vietnamtourism.com/imguploads/tourist/2014/VNDatNuocConNguoi/04Kientrucmythuat/06Cacnghethucong/07Nghekimhoa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6800" y="3276600"/>
            <a:ext cx="4267200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9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0" grpId="0"/>
      <p:bldP spid="12" grpId="0"/>
      <p:bldP spid="12" grpId="1"/>
      <p:bldP spid="16" grpId="0"/>
      <p:bldP spid="18" grpId="0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590800" y="2590800"/>
            <a:ext cx="4191000" cy="1447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ĐB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V="1">
            <a:off x="4686300" y="1371600"/>
            <a:ext cx="381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43400" y="838200"/>
            <a:ext cx="1143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gỗ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514600" y="1752600"/>
            <a:ext cx="10668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638800" y="762000"/>
            <a:ext cx="914400" cy="1905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477000" y="2057400"/>
            <a:ext cx="8382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1"/>
            <a:endCxn id="72" idx="3"/>
          </p:cNvCxnSpPr>
          <p:nvPr/>
        </p:nvCxnSpPr>
        <p:spPr>
          <a:xfrm flipH="1" flipV="1">
            <a:off x="2209800" y="2395210"/>
            <a:ext cx="994758" cy="4076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524000" y="3505200"/>
            <a:ext cx="1143000" cy="876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286000" y="3962400"/>
            <a:ext cx="1524000" cy="1295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67" idx="0"/>
          </p:cNvCxnSpPr>
          <p:nvPr/>
        </p:nvCxnSpPr>
        <p:spPr>
          <a:xfrm flipH="1">
            <a:off x="3009900" y="4038600"/>
            <a:ext cx="1718658" cy="2133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5334000" y="3962400"/>
            <a:ext cx="1524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943600" y="3886200"/>
            <a:ext cx="1066800" cy="1752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553200" y="3581400"/>
            <a:ext cx="12954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8" idx="6"/>
          </p:cNvCxnSpPr>
          <p:nvPr/>
        </p:nvCxnSpPr>
        <p:spPr>
          <a:xfrm>
            <a:off x="6781800" y="3314700"/>
            <a:ext cx="1066800" cy="114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019800" y="228600"/>
            <a:ext cx="1752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29400" y="1524000"/>
            <a:ext cx="1752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Gốm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Folded Corner 59"/>
          <p:cNvSpPr/>
          <p:nvPr/>
        </p:nvSpPr>
        <p:spPr>
          <a:xfrm>
            <a:off x="7924800" y="2590800"/>
            <a:ext cx="685800" cy="1828800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endParaRPr lang="vi-V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62800" y="4724400"/>
            <a:ext cx="1752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lụa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24600" y="5638800"/>
            <a:ext cx="1752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cói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343400" y="5181600"/>
            <a:ext cx="1752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thêu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05000" y="6172200"/>
            <a:ext cx="22098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90600" y="5257800"/>
            <a:ext cx="22098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0" y="1219200"/>
            <a:ext cx="2514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200" y="2133600"/>
            <a:ext cx="1752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bạc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Folded Corner 72"/>
          <p:cNvSpPr/>
          <p:nvPr/>
        </p:nvSpPr>
        <p:spPr>
          <a:xfrm>
            <a:off x="838200" y="3352800"/>
            <a:ext cx="685800" cy="1828800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vi-V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19200" y="304800"/>
            <a:ext cx="16002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95600" y="0"/>
            <a:ext cx="16002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 flipV="1">
            <a:off x="2362200" y="762000"/>
            <a:ext cx="1447800" cy="1905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54" idx="2"/>
          </p:cNvCxnSpPr>
          <p:nvPr/>
        </p:nvCxnSpPr>
        <p:spPr>
          <a:xfrm flipH="1" flipV="1">
            <a:off x="3695700" y="461665"/>
            <a:ext cx="647700" cy="21291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8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5" grpId="0" animBg="1"/>
      <p:bldP spid="56" grpId="0" animBg="1"/>
      <p:bldP spid="60" grpId="0" animBg="1"/>
      <p:bldP spid="61" grpId="0" animBg="1"/>
      <p:bldP spid="62" grpId="0" animBg="1"/>
      <p:bldP spid="66" grpId="0" animBg="1"/>
      <p:bldP spid="67" grpId="0" animBg="1"/>
      <p:bldP spid="69" grpId="0" animBg="1"/>
      <p:bldP spid="70" grpId="0" animBg="1"/>
      <p:bldP spid="72" grpId="0" animBg="1"/>
      <p:bldP spid="73" grpId="0" animBg="1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0"/>
          <p:cNvSpPr txBox="1">
            <a:spLocks noChangeArrowheads="1"/>
          </p:cNvSpPr>
          <p:nvPr/>
        </p:nvSpPr>
        <p:spPr bwMode="auto">
          <a:xfrm>
            <a:off x="457200" y="0"/>
            <a:ext cx="3214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C330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itchFamily="18" charset="0"/>
              </a:rPr>
              <a:t>nghề</a:t>
            </a:r>
            <a:r>
              <a:rPr lang="en-US" sz="24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itchFamily="18" charset="0"/>
              </a:rPr>
              <a:t>thủ</a:t>
            </a:r>
            <a:r>
              <a:rPr lang="en-US" sz="24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itchFamily="18" charset="0"/>
              </a:rPr>
              <a:t>công</a:t>
            </a:r>
            <a:r>
              <a:rPr lang="en-US" sz="24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CC3300"/>
                </a:solidFill>
                <a:latin typeface="Times New Roman" pitchFamily="18" charset="0"/>
              </a:rPr>
              <a:t>truyền</a:t>
            </a:r>
            <a:r>
              <a:rPr lang="en-US" sz="24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itchFamily="18" charset="0"/>
              </a:rPr>
              <a:t>thồng</a:t>
            </a:r>
            <a:endParaRPr lang="en-US" sz="24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657600" y="95250"/>
            <a:ext cx="0" cy="67627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4876800" y="762000"/>
            <a:ext cx="350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Phúc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–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Nội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1143000" y="838200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Dệt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lụa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4800600" y="144780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Tràng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Nội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914400" y="1371600"/>
            <a:ext cx="2028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Gốm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sứ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4800600" y="1981200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Kim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Thanh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Hóa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914400" y="1981200"/>
            <a:ext cx="2028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Chiếu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cói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4800600" y="2514600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Xâm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Bình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838200" y="2590800"/>
            <a:ext cx="2028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Chạm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bạc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724400" y="3124200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Bắc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Ninh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38200" y="3124200"/>
            <a:ext cx="2027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Đồ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gỗ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0" y="1358900"/>
            <a:ext cx="9144001" cy="12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0" y="1981200"/>
            <a:ext cx="89757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0" y="2514600"/>
            <a:ext cx="89757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0" y="3124200"/>
            <a:ext cx="89757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0" y="3657600"/>
            <a:ext cx="89757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4800600" y="3657600"/>
            <a:ext cx="2903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Chuyên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Mĩ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Nội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838200" y="3657600"/>
            <a:ext cx="2027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Khảm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trai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68275" y="6130925"/>
            <a:ext cx="89757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398463" y="6130925"/>
            <a:ext cx="20288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………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3810000" y="0"/>
            <a:ext cx="533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C3300"/>
                </a:solidFill>
                <a:latin typeface="Times New Roman" pitchFamily="18" charset="0"/>
              </a:rPr>
              <a:t>Tên</a:t>
            </a:r>
            <a:r>
              <a:rPr lang="en-US" sz="24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itchFamily="18" charset="0"/>
              </a:rPr>
              <a:t>làng</a:t>
            </a:r>
            <a:r>
              <a:rPr lang="en-US" sz="24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itchFamily="18" charset="0"/>
              </a:rPr>
              <a:t>nghề</a:t>
            </a:r>
            <a:endParaRPr lang="en-US" sz="24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0" y="4191000"/>
            <a:ext cx="89757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0" y="4800600"/>
            <a:ext cx="89757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0" y="5410200"/>
            <a:ext cx="91440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762000" y="4191000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Đá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mỹ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nghệ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914400" y="48768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Tranh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gian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838200" y="5486400"/>
            <a:ext cx="2255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Mây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tre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đan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4876800" y="4191000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Ninh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Ninh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Bình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4800600" y="4876800"/>
            <a:ext cx="2903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Hồ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Bắc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Ninh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4800600" y="5486400"/>
            <a:ext cx="350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Tăng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Tiến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Bắc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Giang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4419600" y="6096000"/>
            <a:ext cx="20288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………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0" y="762000"/>
            <a:ext cx="91440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"/>
                            </p:stCondLst>
                            <p:childTnLst>
                              <p:par>
                                <p:cTn id="6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7" grpId="0"/>
      <p:bldP spid="28" grpId="0"/>
      <p:bldP spid="30" grpId="0"/>
      <p:bldP spid="33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04800" y="228600"/>
            <a:ext cx="5105400" cy="8382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38100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2057400"/>
            <a:ext cx="9067800" cy="13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Picture%2006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90600"/>
            <a:ext cx="6400800" cy="4191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" name="Picture 10" descr="Xem hì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90600"/>
            <a:ext cx="6553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Bàn ghế mây nhựa NT 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990600"/>
            <a:ext cx="6553200" cy="4191000"/>
          </a:xfrm>
          <a:prstGeom prst="rect">
            <a:avLst/>
          </a:prstGeom>
          <a:noFill/>
        </p:spPr>
      </p:pic>
      <p:pic>
        <p:nvPicPr>
          <p:cNvPr id="8" name="Picture 6" descr="https://sc02.alicdn.com/kf/HTB1NVhKSFXXXXcVXVXXq6xXFXXXS/Fruit-and-vegetable-use-2017-new-desig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990600"/>
            <a:ext cx="2895600" cy="419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" name="Picture 8" descr="https://sc02.alicdn.com/kf/HTB1JCdzKpXXXXXFXpXXq6xXFXXXY/2014-hot-sale-cheap-rattan-bamboo-gif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990600"/>
            <a:ext cx="3810000" cy="419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" name="Picture 4" descr="https://upload.wikimedia.org/wikipedia/commons/6/68/H%C3%A1i_d%E1%BB%AB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914400"/>
            <a:ext cx="6629400" cy="4343400"/>
          </a:xfrm>
          <a:prstGeom prst="rect">
            <a:avLst/>
          </a:prstGeom>
          <a:noFill/>
        </p:spPr>
      </p:pic>
      <p:pic>
        <p:nvPicPr>
          <p:cNvPr id="11" name="Picture 2" descr="http://tranhchuthap.vn/images/detailed/4/dlh-yf3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914400"/>
            <a:ext cx="67056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436</Words>
  <Application>Microsoft Office PowerPoint</Application>
  <PresentationFormat>On-screen Show (4:3)</PresentationFormat>
  <Paragraphs>85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.VnArial</vt:lpstr>
      <vt:lpstr>.VnCooperH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Nghề làm nón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00000001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MyPC</dc:creator>
  <cp:lastModifiedBy>Phuong Luong Y</cp:lastModifiedBy>
  <cp:revision>97</cp:revision>
  <dcterms:created xsi:type="dcterms:W3CDTF">2017-08-07T04:09:36Z</dcterms:created>
  <dcterms:modified xsi:type="dcterms:W3CDTF">2019-04-23T01:34:06Z</dcterms:modified>
</cp:coreProperties>
</file>