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notesMasterIdLst>
    <p:notesMasterId r:id="rId23"/>
  </p:notesMasterIdLst>
  <p:sldIdLst>
    <p:sldId id="375" r:id="rId2"/>
    <p:sldId id="390" r:id="rId3"/>
    <p:sldId id="343" r:id="rId4"/>
    <p:sldId id="386" r:id="rId5"/>
    <p:sldId id="344" r:id="rId6"/>
    <p:sldId id="345" r:id="rId7"/>
    <p:sldId id="389" r:id="rId8"/>
    <p:sldId id="346" r:id="rId9"/>
    <p:sldId id="347" r:id="rId10"/>
    <p:sldId id="349" r:id="rId11"/>
    <p:sldId id="385" r:id="rId12"/>
    <p:sldId id="393" r:id="rId13"/>
    <p:sldId id="381" r:id="rId14"/>
    <p:sldId id="395" r:id="rId15"/>
    <p:sldId id="396" r:id="rId16"/>
    <p:sldId id="397" r:id="rId17"/>
    <p:sldId id="350" r:id="rId18"/>
    <p:sldId id="394" r:id="rId19"/>
    <p:sldId id="399" r:id="rId20"/>
    <p:sldId id="400" r:id="rId21"/>
    <p:sldId id="348" r:id="rId22"/>
  </p:sldIdLst>
  <p:sldSz cx="9144000" cy="5143500" type="screen16x9"/>
  <p:notesSz cx="9144000" cy="6858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6600"/>
    <a:srgbClr val="CC0099"/>
    <a:srgbClr val="FF6600"/>
    <a:srgbClr val="00FF00"/>
    <a:srgbClr val="EBF3FF"/>
    <a:srgbClr val="FFFF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2" autoAdjust="0"/>
    <p:restoredTop sz="72365" autoAdjust="0"/>
  </p:normalViewPr>
  <p:slideViewPr>
    <p:cSldViewPr snapToGrid="0">
      <p:cViewPr varScale="1">
        <p:scale>
          <a:sx n="60" d="100"/>
          <a:sy n="60" d="100"/>
        </p:scale>
        <p:origin x="892" y="48"/>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EFD42F7-718C-4B98-AAEC-167E6DDD60A7}" type="datetimeFigureOut">
              <a:rPr lang="en-US" smtClean="0"/>
              <a:t>4/16/2023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10538356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7D367E-554B-4FB8-A3E5-8D8C90181557}"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011126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C16E22-001E-40AD-8B63-BCBF2D0E1166}" type="slidenum">
              <a:rPr lang="zh-CN" altLang="en-US" smtClean="0">
                <a:solidFill>
                  <a:prstClr val="black"/>
                </a:solidFill>
                <a:latin typeface="Calibri"/>
                <a:ea typeface="宋体"/>
              </a:rPr>
              <a:pPr/>
              <a:t>12</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91416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B2AA4F-B828-4D7C-AFD3-893933DAFCB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21084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04657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6518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30996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C16E22-001E-40AD-8B63-BCBF2D0E1166}" type="slidenum">
              <a:rPr lang="zh-CN" altLang="en-US" smtClean="0">
                <a:solidFill>
                  <a:prstClr val="black"/>
                </a:solidFill>
                <a:latin typeface="Calibri"/>
                <a:ea typeface="宋体"/>
              </a:rPr>
              <a:pPr/>
              <a:t>18</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705864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91750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90841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C16E22-001E-40AD-8B63-BCBF2D0E1166}" type="slidenum">
              <a:rPr lang="zh-CN" altLang="en-US" smtClean="0">
                <a:solidFill>
                  <a:prstClr val="black"/>
                </a:solidFill>
                <a:latin typeface="Calibri"/>
                <a:ea typeface="宋体"/>
              </a:rPr>
              <a:pPr/>
              <a:t>21</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5512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C16E22-001E-40AD-8B63-BCBF2D0E1166}" type="slidenum">
              <a:rPr lang="zh-CN" altLang="en-US" smtClean="0">
                <a:solidFill>
                  <a:prstClr val="black"/>
                </a:solidFill>
                <a:latin typeface="Calibri"/>
                <a:ea typeface="宋体"/>
              </a:rPr>
              <a:pPr/>
              <a:t>3</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412310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C16E22-001E-40AD-8B63-BCBF2D0E1166}" type="slidenum">
              <a:rPr lang="zh-CN" altLang="en-US" smtClean="0">
                <a:solidFill>
                  <a:prstClr val="black"/>
                </a:solidFill>
                <a:latin typeface="Calibri"/>
                <a:ea typeface="宋体"/>
              </a:rPr>
              <a:pPr/>
              <a:t>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4008777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C16E22-001E-40AD-8B63-BCBF2D0E1166}" type="slidenum">
              <a:rPr lang="zh-CN" altLang="en-US" smtClean="0">
                <a:solidFill>
                  <a:prstClr val="black"/>
                </a:solidFill>
                <a:latin typeface="Calibri"/>
                <a:ea typeface="宋体"/>
              </a:rPr>
              <a:pPr/>
              <a:t>6</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37275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2764d995e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2764d995e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324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C16E22-001E-40AD-8B63-BCBF2D0E1166}" type="slidenum">
              <a:rPr lang="zh-CN" altLang="en-US" smtClean="0">
                <a:solidFill>
                  <a:prstClr val="black"/>
                </a:solidFill>
                <a:latin typeface="Calibri"/>
                <a:ea typeface="宋体"/>
              </a:rPr>
              <a:pPr/>
              <a:t>8</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8196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C16E22-001E-40AD-8B63-BCBF2D0E1166}"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408834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C16E22-001E-40AD-8B63-BCBF2D0E1166}" type="slidenum">
              <a:rPr lang="zh-CN" altLang="en-US" smtClean="0">
                <a:solidFill>
                  <a:prstClr val="black"/>
                </a:solidFill>
                <a:latin typeface="Calibri"/>
                <a:ea typeface="宋体"/>
              </a:rPr>
              <a:pPr/>
              <a:t>10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3111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a2764d995e_0_1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a2764d995e_0_1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353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48D152-C4B2-4485-8AB6-F7984FA50F5B}"/>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F6D7734E-712B-4A43-B3C1-CCDBCD7E5E3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45080C1-ED9C-4E92-9234-1E0E329CF700}"/>
              </a:ext>
            </a:extLst>
          </p:cNvPr>
          <p:cNvSpPr>
            <a:spLocks noGrp="1"/>
          </p:cNvSpPr>
          <p:nvPr>
            <p:ph type="dt" sz="half" idx="10"/>
          </p:nvPr>
        </p:nvSpPr>
        <p:spPr/>
        <p:txBody>
          <a:bodyPr/>
          <a:lstStyle/>
          <a:p>
            <a:fld id="{B7A2F98D-7F1D-4DCD-924F-26C2D340858F}"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A8DB05B-2556-4076-97F5-17D346384B9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F49F3C1-24A6-43EE-BB5D-53AFD8B918BD}"/>
              </a:ext>
            </a:extLst>
          </p:cNvPr>
          <p:cNvSpPr>
            <a:spLocks noGrp="1"/>
          </p:cNvSpPr>
          <p:nvPr>
            <p:ph type="sldNum" sz="quarter" idx="12"/>
          </p:nvPr>
        </p:nvSpPr>
        <p:spPr/>
        <p:txBody>
          <a:bodyPr/>
          <a:lstStyle/>
          <a:p>
            <a:fld id="{83DF5D00-A027-474F-8ED8-1A4C4C90960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1614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25AF4B-BA28-4691-BCEA-5A2F0FC0D2D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A695EE9-1C69-4FB4-B9C7-F5544A8C7AA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8EF9964-F417-45FF-8E2F-BC651B48A9B6}"/>
              </a:ext>
            </a:extLst>
          </p:cNvPr>
          <p:cNvSpPr>
            <a:spLocks noGrp="1"/>
          </p:cNvSpPr>
          <p:nvPr>
            <p:ph type="dt" sz="half" idx="10"/>
          </p:nvPr>
        </p:nvSpPr>
        <p:spPr/>
        <p:txBody>
          <a:bodyPr/>
          <a:lstStyle/>
          <a:p>
            <a:fld id="{B7A2F98D-7F1D-4DCD-924F-26C2D340858F}"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FBD152D-B8C3-4A02-9276-FC06B52511E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1F1236AC-0335-4630-A9AC-A434162A17AD}"/>
              </a:ext>
            </a:extLst>
          </p:cNvPr>
          <p:cNvSpPr>
            <a:spLocks noGrp="1"/>
          </p:cNvSpPr>
          <p:nvPr>
            <p:ph type="sldNum" sz="quarter" idx="12"/>
          </p:nvPr>
        </p:nvSpPr>
        <p:spPr/>
        <p:txBody>
          <a:bodyPr/>
          <a:lstStyle/>
          <a:p>
            <a:fld id="{83DF5D00-A027-474F-8ED8-1A4C4C90960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35493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EC1BC09-F212-4CD4-8607-A93AAE0D85AE}"/>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AC8CDB1-A866-4D2D-A758-068A6540128D}"/>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EDCD12C-25A8-4902-8ABB-3EAB8C8A1D87}"/>
              </a:ext>
            </a:extLst>
          </p:cNvPr>
          <p:cNvSpPr>
            <a:spLocks noGrp="1"/>
          </p:cNvSpPr>
          <p:nvPr>
            <p:ph type="dt" sz="half" idx="10"/>
          </p:nvPr>
        </p:nvSpPr>
        <p:spPr/>
        <p:txBody>
          <a:bodyPr/>
          <a:lstStyle/>
          <a:p>
            <a:fld id="{B7A2F98D-7F1D-4DCD-924F-26C2D340858F}"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51A16D0-F55F-4433-86F8-83326579268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8A2A62E-A167-4991-832B-1F30E60ECB70}"/>
              </a:ext>
            </a:extLst>
          </p:cNvPr>
          <p:cNvSpPr>
            <a:spLocks noGrp="1"/>
          </p:cNvSpPr>
          <p:nvPr>
            <p:ph type="sldNum" sz="quarter" idx="12"/>
          </p:nvPr>
        </p:nvSpPr>
        <p:spPr/>
        <p:txBody>
          <a:bodyPr/>
          <a:lstStyle/>
          <a:p>
            <a:fld id="{83DF5D00-A027-474F-8ED8-1A4C4C90960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70310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1509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137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5558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1820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5779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8385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5158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0519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28AB56-F35A-4B09-8A95-BD47D213515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3B1C137-09E0-4DB4-9735-8B5EE072256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2033DCD-8A16-4264-8D69-3ED403EF86C7}"/>
              </a:ext>
            </a:extLst>
          </p:cNvPr>
          <p:cNvSpPr>
            <a:spLocks noGrp="1"/>
          </p:cNvSpPr>
          <p:nvPr>
            <p:ph type="dt" sz="half" idx="10"/>
          </p:nvPr>
        </p:nvSpPr>
        <p:spPr/>
        <p:txBody>
          <a:bodyPr/>
          <a:lstStyle/>
          <a:p>
            <a:fld id="{B7A2F98D-7F1D-4DCD-924F-26C2D340858F}"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BE23FEE-FB85-4F8B-9DED-CC524F49DB9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9B33CEC2-54B7-45FB-95F6-CEE9EA30DF4E}"/>
              </a:ext>
            </a:extLst>
          </p:cNvPr>
          <p:cNvSpPr>
            <a:spLocks noGrp="1"/>
          </p:cNvSpPr>
          <p:nvPr>
            <p:ph type="sldNum" sz="quarter" idx="12"/>
          </p:nvPr>
        </p:nvSpPr>
        <p:spPr/>
        <p:txBody>
          <a:bodyPr/>
          <a:lstStyle/>
          <a:p>
            <a:fld id="{83DF5D00-A027-474F-8ED8-1A4C4C90960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40245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userDrawn="1">
  <p:cSld name="Caption">
    <p:spTree>
      <p:nvGrpSpPr>
        <p:cNvPr id="1" name="Shape 191"/>
        <p:cNvGrpSpPr/>
        <p:nvPr/>
      </p:nvGrpSpPr>
      <p:grpSpPr>
        <a:xfrm>
          <a:off x="0" y="0"/>
          <a:ext cx="0" cy="0"/>
          <a:chOff x="0" y="0"/>
          <a:chExt cx="0" cy="0"/>
        </a:xfrm>
      </p:grpSpPr>
      <p:sp>
        <p:nvSpPr>
          <p:cNvPr id="211" name="Google Shape;211;p10"/>
          <p:cNvSpPr txBox="1">
            <a:spLocks noGrp="1"/>
          </p:cNvSpPr>
          <p:nvPr>
            <p:ph type="subTitle" idx="1"/>
          </p:nvPr>
        </p:nvSpPr>
        <p:spPr>
          <a:xfrm>
            <a:off x="720000" y="3741000"/>
            <a:ext cx="3476700" cy="862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724309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80"/>
        <p:cNvGrpSpPr/>
        <p:nvPr/>
      </p:nvGrpSpPr>
      <p:grpSpPr>
        <a:xfrm>
          <a:off x="0" y="0"/>
          <a:ext cx="0" cy="0"/>
          <a:chOff x="0" y="0"/>
          <a:chExt cx="0" cy="0"/>
        </a:xfrm>
      </p:grpSpPr>
      <p:sp>
        <p:nvSpPr>
          <p:cNvPr id="82" name="Google Shape;82;p5"/>
          <p:cNvSpPr txBox="1">
            <a:spLocks noGrp="1"/>
          </p:cNvSpPr>
          <p:nvPr>
            <p:ph type="subTitle" idx="2"/>
          </p:nvPr>
        </p:nvSpPr>
        <p:spPr>
          <a:xfrm>
            <a:off x="1354413" y="2490150"/>
            <a:ext cx="2518500" cy="104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 name="Google Shape;84;p5"/>
          <p:cNvSpPr txBox="1">
            <a:spLocks noGrp="1"/>
          </p:cNvSpPr>
          <p:nvPr>
            <p:ph type="subTitle" idx="4"/>
          </p:nvPr>
        </p:nvSpPr>
        <p:spPr>
          <a:xfrm>
            <a:off x="5271088" y="2490150"/>
            <a:ext cx="2518500" cy="104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5683552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684822" y="781487"/>
            <a:ext cx="3767428" cy="3635729"/>
          </a:xfrm>
          <a:custGeom>
            <a:avLst/>
            <a:gdLst>
              <a:gd name="connsiteX0" fmla="*/ 1060709 w 5023237"/>
              <a:gd name="connsiteY0" fmla="*/ 412 h 4847639"/>
              <a:gd name="connsiteX1" fmla="*/ 1141302 w 5023237"/>
              <a:gd name="connsiteY1" fmla="*/ 5495 h 4847639"/>
              <a:gd name="connsiteX2" fmla="*/ 2102254 w 5023237"/>
              <a:gd name="connsiteY2" fmla="*/ 320666 h 4847639"/>
              <a:gd name="connsiteX3" fmla="*/ 3095122 w 5023237"/>
              <a:gd name="connsiteY3" fmla="*/ 411767 h 4847639"/>
              <a:gd name="connsiteX4" fmla="*/ 4071439 w 5023237"/>
              <a:gd name="connsiteY4" fmla="*/ 730228 h 4847639"/>
              <a:gd name="connsiteX5" fmla="*/ 4841734 w 5023237"/>
              <a:gd name="connsiteY5" fmla="*/ 810121 h 4847639"/>
              <a:gd name="connsiteX6" fmla="*/ 5020382 w 5023237"/>
              <a:gd name="connsiteY6" fmla="*/ 1176509 h 4847639"/>
              <a:gd name="connsiteX7" fmla="*/ 4757353 w 5023237"/>
              <a:gd name="connsiteY7" fmla="*/ 2104566 h 4847639"/>
              <a:gd name="connsiteX8" fmla="*/ 4674594 w 5023237"/>
              <a:gd name="connsiteY8" fmla="*/ 3241371 h 4847639"/>
              <a:gd name="connsiteX9" fmla="*/ 4349673 w 5023237"/>
              <a:gd name="connsiteY9" fmla="*/ 4083256 h 4847639"/>
              <a:gd name="connsiteX10" fmla="*/ 4205774 w 5023237"/>
              <a:gd name="connsiteY10" fmla="*/ 4830226 h 4847639"/>
              <a:gd name="connsiteX11" fmla="*/ 3132725 w 5023237"/>
              <a:gd name="connsiteY11" fmla="*/ 4588272 h 4847639"/>
              <a:gd name="connsiteX12" fmla="*/ 1675990 w 5023237"/>
              <a:gd name="connsiteY12" fmla="*/ 4337067 h 4847639"/>
              <a:gd name="connsiteX13" fmla="*/ 510319 w 5023237"/>
              <a:gd name="connsiteY13" fmla="*/ 4002360 h 4847639"/>
              <a:gd name="connsiteX14" fmla="*/ 44397 w 5023237"/>
              <a:gd name="connsiteY14" fmla="*/ 3926886 h 4847639"/>
              <a:gd name="connsiteX15" fmla="*/ 47639 w 5023237"/>
              <a:gd name="connsiteY15" fmla="*/ 3611604 h 4847639"/>
              <a:gd name="connsiteX16" fmla="*/ 297471 w 5023237"/>
              <a:gd name="connsiteY16" fmla="*/ 3045308 h 4847639"/>
              <a:gd name="connsiteX17" fmla="*/ 399819 w 5023237"/>
              <a:gd name="connsiteY17" fmla="*/ 2192216 h 4847639"/>
              <a:gd name="connsiteX18" fmla="*/ 730904 w 5023237"/>
              <a:gd name="connsiteY18" fmla="*/ 1096440 h 4847639"/>
              <a:gd name="connsiteX19" fmla="*/ 730676 w 5023237"/>
              <a:gd name="connsiteY19" fmla="*/ 197074 h 4847639"/>
              <a:gd name="connsiteX20" fmla="*/ 1060709 w 5023237"/>
              <a:gd name="connsiteY20" fmla="*/ 412 h 484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3237" h="4847639">
                <a:moveTo>
                  <a:pt x="1060709" y="412"/>
                </a:moveTo>
                <a:cubicBezTo>
                  <a:pt x="1085903" y="1163"/>
                  <a:pt x="1112728" y="2920"/>
                  <a:pt x="1141302" y="5495"/>
                </a:cubicBezTo>
                <a:cubicBezTo>
                  <a:pt x="1369898" y="26094"/>
                  <a:pt x="1776616" y="252955"/>
                  <a:pt x="2102254" y="320666"/>
                </a:cubicBezTo>
                <a:cubicBezTo>
                  <a:pt x="2427891" y="388378"/>
                  <a:pt x="2766925" y="343507"/>
                  <a:pt x="3095122" y="411767"/>
                </a:cubicBezTo>
                <a:cubicBezTo>
                  <a:pt x="3423319" y="480026"/>
                  <a:pt x="3780337" y="663836"/>
                  <a:pt x="4071439" y="730228"/>
                </a:cubicBezTo>
                <a:cubicBezTo>
                  <a:pt x="4362541" y="796620"/>
                  <a:pt x="4683577" y="735742"/>
                  <a:pt x="4841734" y="810121"/>
                </a:cubicBezTo>
                <a:cubicBezTo>
                  <a:pt x="4999891" y="884501"/>
                  <a:pt x="5034445" y="960768"/>
                  <a:pt x="5020382" y="1176509"/>
                </a:cubicBezTo>
                <a:cubicBezTo>
                  <a:pt x="5006318" y="1392250"/>
                  <a:pt x="4814985" y="1760423"/>
                  <a:pt x="4757353" y="2104566"/>
                </a:cubicBezTo>
                <a:cubicBezTo>
                  <a:pt x="4699723" y="2448710"/>
                  <a:pt x="4742540" y="2911589"/>
                  <a:pt x="4674594" y="3241371"/>
                </a:cubicBezTo>
                <a:cubicBezTo>
                  <a:pt x="4606648" y="3571152"/>
                  <a:pt x="4427810" y="3818446"/>
                  <a:pt x="4349673" y="4083256"/>
                </a:cubicBezTo>
                <a:cubicBezTo>
                  <a:pt x="4271537" y="4348065"/>
                  <a:pt x="4408599" y="4746057"/>
                  <a:pt x="4205774" y="4830226"/>
                </a:cubicBezTo>
                <a:cubicBezTo>
                  <a:pt x="4002949" y="4914395"/>
                  <a:pt x="3554356" y="4670465"/>
                  <a:pt x="3132725" y="4588272"/>
                </a:cubicBezTo>
                <a:cubicBezTo>
                  <a:pt x="2711095" y="4506079"/>
                  <a:pt x="2113058" y="4434719"/>
                  <a:pt x="1675990" y="4337067"/>
                </a:cubicBezTo>
                <a:cubicBezTo>
                  <a:pt x="1238922" y="4239415"/>
                  <a:pt x="782251" y="4070723"/>
                  <a:pt x="510319" y="4002360"/>
                </a:cubicBezTo>
                <a:cubicBezTo>
                  <a:pt x="238387" y="3933997"/>
                  <a:pt x="121511" y="3992012"/>
                  <a:pt x="44397" y="3926886"/>
                </a:cubicBezTo>
                <a:cubicBezTo>
                  <a:pt x="-32716" y="3861759"/>
                  <a:pt x="5460" y="3758533"/>
                  <a:pt x="47639" y="3611604"/>
                </a:cubicBezTo>
                <a:cubicBezTo>
                  <a:pt x="89818" y="3464675"/>
                  <a:pt x="238775" y="3281872"/>
                  <a:pt x="297471" y="3045308"/>
                </a:cubicBezTo>
                <a:cubicBezTo>
                  <a:pt x="356168" y="2808743"/>
                  <a:pt x="327580" y="2517027"/>
                  <a:pt x="399819" y="2192216"/>
                </a:cubicBezTo>
                <a:cubicBezTo>
                  <a:pt x="472059" y="1867405"/>
                  <a:pt x="675762" y="1428963"/>
                  <a:pt x="730904" y="1096440"/>
                </a:cubicBezTo>
                <a:cubicBezTo>
                  <a:pt x="786047" y="763916"/>
                  <a:pt x="665251" y="377510"/>
                  <a:pt x="730676" y="197074"/>
                </a:cubicBezTo>
                <a:cubicBezTo>
                  <a:pt x="787922" y="39193"/>
                  <a:pt x="884354" y="-4845"/>
                  <a:pt x="1060709" y="41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4566088" y="2691451"/>
            <a:ext cx="1649381" cy="1546647"/>
          </a:xfrm>
          <a:custGeom>
            <a:avLst/>
            <a:gdLst>
              <a:gd name="connsiteX0" fmla="*/ 1476780 w 2199174"/>
              <a:gd name="connsiteY0" fmla="*/ 390 h 2062196"/>
              <a:gd name="connsiteX1" fmla="*/ 1578419 w 2199174"/>
              <a:gd name="connsiteY1" fmla="*/ 21352 h 2062196"/>
              <a:gd name="connsiteX2" fmla="*/ 1986744 w 2199174"/>
              <a:gd name="connsiteY2" fmla="*/ 363502 h 2062196"/>
              <a:gd name="connsiteX3" fmla="*/ 2194070 w 2199174"/>
              <a:gd name="connsiteY3" fmla="*/ 829354 h 2062196"/>
              <a:gd name="connsiteX4" fmla="*/ 2099048 w 2199174"/>
              <a:gd name="connsiteY4" fmla="*/ 1455367 h 2062196"/>
              <a:gd name="connsiteX5" fmla="*/ 1709663 w 2199174"/>
              <a:gd name="connsiteY5" fmla="*/ 1985254 h 2062196"/>
              <a:gd name="connsiteX6" fmla="*/ 999938 w 2199174"/>
              <a:gd name="connsiteY6" fmla="*/ 2043689 h 2062196"/>
              <a:gd name="connsiteX7" fmla="*/ 375151 w 2199174"/>
              <a:gd name="connsiteY7" fmla="*/ 1834757 h 2062196"/>
              <a:gd name="connsiteX8" fmla="*/ 43896 w 2199174"/>
              <a:gd name="connsiteY8" fmla="*/ 1131607 h 2062196"/>
              <a:gd name="connsiteX9" fmla="*/ 16571 w 2199174"/>
              <a:gd name="connsiteY9" fmla="*/ 669000 h 2062196"/>
              <a:gd name="connsiteX10" fmla="*/ 170198 w 2199174"/>
              <a:gd name="connsiteY10" fmla="*/ 450062 h 2062196"/>
              <a:gd name="connsiteX11" fmla="*/ 655356 w 2199174"/>
              <a:gd name="connsiteY11" fmla="*/ 117789 h 2062196"/>
              <a:gd name="connsiteX12" fmla="*/ 1161038 w 2199174"/>
              <a:gd name="connsiteY12" fmla="*/ 44990 h 2062196"/>
              <a:gd name="connsiteX13" fmla="*/ 1476780 w 2199174"/>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4" h="2062196">
                <a:moveTo>
                  <a:pt x="1476780" y="390"/>
                </a:moveTo>
                <a:cubicBezTo>
                  <a:pt x="1510341" y="1918"/>
                  <a:pt x="1544014" y="8081"/>
                  <a:pt x="1578419" y="21352"/>
                </a:cubicBezTo>
                <a:cubicBezTo>
                  <a:pt x="1716037" y="74437"/>
                  <a:pt x="1884136" y="228835"/>
                  <a:pt x="1986744" y="363502"/>
                </a:cubicBezTo>
                <a:cubicBezTo>
                  <a:pt x="2089353" y="498169"/>
                  <a:pt x="2175353" y="647376"/>
                  <a:pt x="2194070" y="829354"/>
                </a:cubicBezTo>
                <a:cubicBezTo>
                  <a:pt x="2212788" y="1011331"/>
                  <a:pt x="2179782" y="1262717"/>
                  <a:pt x="2099048" y="1455367"/>
                </a:cubicBezTo>
                <a:cubicBezTo>
                  <a:pt x="2018313" y="1648017"/>
                  <a:pt x="1892848" y="1887200"/>
                  <a:pt x="1709663" y="1985254"/>
                </a:cubicBezTo>
                <a:cubicBezTo>
                  <a:pt x="1526478" y="2083307"/>
                  <a:pt x="1222356" y="2068772"/>
                  <a:pt x="999938" y="2043689"/>
                </a:cubicBezTo>
                <a:cubicBezTo>
                  <a:pt x="777519" y="2018606"/>
                  <a:pt x="534492" y="1986771"/>
                  <a:pt x="375151" y="1834757"/>
                </a:cubicBezTo>
                <a:cubicBezTo>
                  <a:pt x="215811" y="1682743"/>
                  <a:pt x="103659" y="1325899"/>
                  <a:pt x="43896" y="1131607"/>
                </a:cubicBezTo>
                <a:cubicBezTo>
                  <a:pt x="-15867" y="937314"/>
                  <a:pt x="-3563" y="782459"/>
                  <a:pt x="16571" y="669000"/>
                </a:cubicBezTo>
                <a:cubicBezTo>
                  <a:pt x="36706" y="555541"/>
                  <a:pt x="63734" y="541931"/>
                  <a:pt x="170198" y="450062"/>
                </a:cubicBezTo>
                <a:cubicBezTo>
                  <a:pt x="276662" y="358194"/>
                  <a:pt x="490216" y="185301"/>
                  <a:pt x="655356" y="117789"/>
                </a:cubicBezTo>
                <a:cubicBezTo>
                  <a:pt x="820496" y="50277"/>
                  <a:pt x="1007194" y="61063"/>
                  <a:pt x="1161038" y="44990"/>
                </a:cubicBezTo>
                <a:cubicBezTo>
                  <a:pt x="1276420" y="32935"/>
                  <a:pt x="1376096" y="-4194"/>
                  <a:pt x="1476780"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6820911" y="2669489"/>
            <a:ext cx="1649381" cy="1546647"/>
          </a:xfrm>
          <a:custGeom>
            <a:avLst/>
            <a:gdLst>
              <a:gd name="connsiteX0" fmla="*/ 1476781 w 2199175"/>
              <a:gd name="connsiteY0" fmla="*/ 390 h 2062196"/>
              <a:gd name="connsiteX1" fmla="*/ 1578420 w 2199175"/>
              <a:gd name="connsiteY1" fmla="*/ 21352 h 2062196"/>
              <a:gd name="connsiteX2" fmla="*/ 1986745 w 2199175"/>
              <a:gd name="connsiteY2" fmla="*/ 363502 h 2062196"/>
              <a:gd name="connsiteX3" fmla="*/ 2194071 w 2199175"/>
              <a:gd name="connsiteY3" fmla="*/ 829354 h 2062196"/>
              <a:gd name="connsiteX4" fmla="*/ 2099048 w 2199175"/>
              <a:gd name="connsiteY4" fmla="*/ 1455367 h 2062196"/>
              <a:gd name="connsiteX5" fmla="*/ 1709664 w 2199175"/>
              <a:gd name="connsiteY5" fmla="*/ 1985254 h 2062196"/>
              <a:gd name="connsiteX6" fmla="*/ 999938 w 2199175"/>
              <a:gd name="connsiteY6" fmla="*/ 2043689 h 2062196"/>
              <a:gd name="connsiteX7" fmla="*/ 375152 w 2199175"/>
              <a:gd name="connsiteY7" fmla="*/ 1834757 h 2062196"/>
              <a:gd name="connsiteX8" fmla="*/ 43897 w 2199175"/>
              <a:gd name="connsiteY8" fmla="*/ 1131607 h 2062196"/>
              <a:gd name="connsiteX9" fmla="*/ 16572 w 2199175"/>
              <a:gd name="connsiteY9" fmla="*/ 669000 h 2062196"/>
              <a:gd name="connsiteX10" fmla="*/ 170198 w 2199175"/>
              <a:gd name="connsiteY10" fmla="*/ 450062 h 2062196"/>
              <a:gd name="connsiteX11" fmla="*/ 655357 w 2199175"/>
              <a:gd name="connsiteY11" fmla="*/ 117789 h 2062196"/>
              <a:gd name="connsiteX12" fmla="*/ 1161039 w 2199175"/>
              <a:gd name="connsiteY12" fmla="*/ 44990 h 2062196"/>
              <a:gd name="connsiteX13" fmla="*/ 1476781 w 2199175"/>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5" h="2062196">
                <a:moveTo>
                  <a:pt x="1476781" y="390"/>
                </a:moveTo>
                <a:cubicBezTo>
                  <a:pt x="1510342" y="1918"/>
                  <a:pt x="1544016" y="8081"/>
                  <a:pt x="1578420" y="21352"/>
                </a:cubicBezTo>
                <a:cubicBezTo>
                  <a:pt x="1716037" y="74437"/>
                  <a:pt x="1884137" y="228835"/>
                  <a:pt x="1986745" y="363502"/>
                </a:cubicBezTo>
                <a:cubicBezTo>
                  <a:pt x="2089353" y="498169"/>
                  <a:pt x="2175354" y="647376"/>
                  <a:pt x="2194071" y="829354"/>
                </a:cubicBezTo>
                <a:cubicBezTo>
                  <a:pt x="2212789" y="1011331"/>
                  <a:pt x="2179783" y="1262717"/>
                  <a:pt x="2099048" y="1455367"/>
                </a:cubicBezTo>
                <a:cubicBezTo>
                  <a:pt x="2018314" y="1648017"/>
                  <a:pt x="1892849" y="1887200"/>
                  <a:pt x="1709664" y="1985254"/>
                </a:cubicBezTo>
                <a:cubicBezTo>
                  <a:pt x="1526479" y="2083307"/>
                  <a:pt x="1222357" y="2068772"/>
                  <a:pt x="999938" y="2043689"/>
                </a:cubicBezTo>
                <a:cubicBezTo>
                  <a:pt x="777520" y="2018606"/>
                  <a:pt x="534492" y="1986771"/>
                  <a:pt x="375152" y="1834757"/>
                </a:cubicBezTo>
                <a:cubicBezTo>
                  <a:pt x="215812" y="1682743"/>
                  <a:pt x="103660" y="1325899"/>
                  <a:pt x="43897" y="1131607"/>
                </a:cubicBezTo>
                <a:cubicBezTo>
                  <a:pt x="-15867" y="937314"/>
                  <a:pt x="-3562" y="782459"/>
                  <a:pt x="16572" y="669000"/>
                </a:cubicBezTo>
                <a:cubicBezTo>
                  <a:pt x="36706" y="555541"/>
                  <a:pt x="63735" y="541931"/>
                  <a:pt x="170198" y="450062"/>
                </a:cubicBezTo>
                <a:cubicBezTo>
                  <a:pt x="276662" y="358194"/>
                  <a:pt x="490217" y="185301"/>
                  <a:pt x="655357" y="117789"/>
                </a:cubicBezTo>
                <a:cubicBezTo>
                  <a:pt x="820497" y="50277"/>
                  <a:pt x="1007195" y="61063"/>
                  <a:pt x="1161039" y="44990"/>
                </a:cubicBezTo>
                <a:cubicBezTo>
                  <a:pt x="1276421" y="32935"/>
                  <a:pt x="1376097" y="-4194"/>
                  <a:pt x="1476781"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18954377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D53FC1-A16D-4FEC-A6F2-CCA20D881A11}"/>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F70913C8-F63F-454C-A9E8-E4B275D424A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B65EA67-F0F3-40BD-901A-720FB03AE6D0}"/>
              </a:ext>
            </a:extLst>
          </p:cNvPr>
          <p:cNvSpPr>
            <a:spLocks noGrp="1"/>
          </p:cNvSpPr>
          <p:nvPr>
            <p:ph type="dt" sz="half" idx="10"/>
          </p:nvPr>
        </p:nvSpPr>
        <p:spPr/>
        <p:txBody>
          <a:bodyPr/>
          <a:lstStyle/>
          <a:p>
            <a:fld id="{B7A2F98D-7F1D-4DCD-924F-26C2D340858F}"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F33441F-DC2E-4E68-991A-66B13A977A9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901E7A5-4D7B-4392-BEF8-9AEAA59DA84A}"/>
              </a:ext>
            </a:extLst>
          </p:cNvPr>
          <p:cNvSpPr>
            <a:spLocks noGrp="1"/>
          </p:cNvSpPr>
          <p:nvPr>
            <p:ph type="sldNum" sz="quarter" idx="12"/>
          </p:nvPr>
        </p:nvSpPr>
        <p:spPr/>
        <p:txBody>
          <a:bodyPr/>
          <a:lstStyle/>
          <a:p>
            <a:fld id="{83DF5D00-A027-474F-8ED8-1A4C4C90960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87622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D101FC-F014-4F2F-B58D-4E3F6A10157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D4BCDD-2FCB-4345-AD1C-DB95FB87B86A}"/>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6343BFA9-4BD7-44CA-9266-8F4938B9F391}"/>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9503314-F8FB-4730-B984-72E25E3BC675}"/>
              </a:ext>
            </a:extLst>
          </p:cNvPr>
          <p:cNvSpPr>
            <a:spLocks noGrp="1"/>
          </p:cNvSpPr>
          <p:nvPr>
            <p:ph type="dt" sz="half" idx="10"/>
          </p:nvPr>
        </p:nvSpPr>
        <p:spPr/>
        <p:txBody>
          <a:bodyPr/>
          <a:lstStyle/>
          <a:p>
            <a:fld id="{B7A2F98D-7F1D-4DCD-924F-26C2D340858F}"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DA0827A-8584-418A-B3D4-1EBD5325FA5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3420361-30F3-404C-8D22-C93D6B386681}"/>
              </a:ext>
            </a:extLst>
          </p:cNvPr>
          <p:cNvSpPr>
            <a:spLocks noGrp="1"/>
          </p:cNvSpPr>
          <p:nvPr>
            <p:ph type="sldNum" sz="quarter" idx="12"/>
          </p:nvPr>
        </p:nvSpPr>
        <p:spPr/>
        <p:txBody>
          <a:bodyPr/>
          <a:lstStyle/>
          <a:p>
            <a:fld id="{83DF5D00-A027-474F-8ED8-1A4C4C90960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91113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C3D9C-1F17-4457-A571-A3E3A2190D3C}"/>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59A863C-74FC-4024-84A5-E1AFDB306FB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F9D3C64-0D02-468A-B054-DDB0466CBD11}"/>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F1C9DF0-B261-46E6-A3B6-D77E810776D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CF278A53-4073-4533-A638-3100E03A8096}"/>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E02231-FFE2-46E8-960E-6457E64A0EDD}"/>
              </a:ext>
            </a:extLst>
          </p:cNvPr>
          <p:cNvSpPr>
            <a:spLocks noGrp="1"/>
          </p:cNvSpPr>
          <p:nvPr>
            <p:ph type="dt" sz="half" idx="10"/>
          </p:nvPr>
        </p:nvSpPr>
        <p:spPr/>
        <p:txBody>
          <a:bodyPr/>
          <a:lstStyle/>
          <a:p>
            <a:fld id="{B7A2F98D-7F1D-4DCD-924F-26C2D340858F}"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C5BD9B61-C6AF-42B9-976F-EC58DE8C73D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2A1003AC-5DAB-4837-AFBC-2D2911B7A127}"/>
              </a:ext>
            </a:extLst>
          </p:cNvPr>
          <p:cNvSpPr>
            <a:spLocks noGrp="1"/>
          </p:cNvSpPr>
          <p:nvPr>
            <p:ph type="sldNum" sz="quarter" idx="12"/>
          </p:nvPr>
        </p:nvSpPr>
        <p:spPr/>
        <p:txBody>
          <a:bodyPr/>
          <a:lstStyle/>
          <a:p>
            <a:fld id="{83DF5D00-A027-474F-8ED8-1A4C4C90960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42350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8D58E-34EB-43B3-A829-A04CC5A8F6E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89FF04B-E975-4022-AC1B-AB917A576EC9}"/>
              </a:ext>
            </a:extLst>
          </p:cNvPr>
          <p:cNvSpPr>
            <a:spLocks noGrp="1"/>
          </p:cNvSpPr>
          <p:nvPr>
            <p:ph type="dt" sz="half" idx="10"/>
          </p:nvPr>
        </p:nvSpPr>
        <p:spPr/>
        <p:txBody>
          <a:bodyPr/>
          <a:lstStyle/>
          <a:p>
            <a:fld id="{B7A2F98D-7F1D-4DCD-924F-26C2D340858F}"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1DA1D81F-D48D-4582-A5A6-00C41650F25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7FDCF5D0-676B-4688-8748-CD3F30F58C4E}"/>
              </a:ext>
            </a:extLst>
          </p:cNvPr>
          <p:cNvSpPr>
            <a:spLocks noGrp="1"/>
          </p:cNvSpPr>
          <p:nvPr>
            <p:ph type="sldNum" sz="quarter" idx="12"/>
          </p:nvPr>
        </p:nvSpPr>
        <p:spPr/>
        <p:txBody>
          <a:bodyPr/>
          <a:lstStyle/>
          <a:p>
            <a:fld id="{83DF5D00-A027-474F-8ED8-1A4C4C90960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02423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AE41019-6A29-405B-A11A-FBB10FE30B7B}"/>
              </a:ext>
            </a:extLst>
          </p:cNvPr>
          <p:cNvSpPr>
            <a:spLocks noGrp="1"/>
          </p:cNvSpPr>
          <p:nvPr>
            <p:ph type="dt" sz="half" idx="10"/>
          </p:nvPr>
        </p:nvSpPr>
        <p:spPr/>
        <p:txBody>
          <a:bodyPr/>
          <a:lstStyle/>
          <a:p>
            <a:fld id="{B7A2F98D-7F1D-4DCD-924F-26C2D340858F}"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FEAE3EEB-2867-434A-A6B2-EDEFBD085FA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AE310FFE-FA3E-4441-94DB-FB72AD59C235}"/>
              </a:ext>
            </a:extLst>
          </p:cNvPr>
          <p:cNvSpPr>
            <a:spLocks noGrp="1"/>
          </p:cNvSpPr>
          <p:nvPr>
            <p:ph type="sldNum" sz="quarter" idx="12"/>
          </p:nvPr>
        </p:nvSpPr>
        <p:spPr/>
        <p:txBody>
          <a:bodyPr/>
          <a:lstStyle/>
          <a:p>
            <a:fld id="{83DF5D00-A027-474F-8ED8-1A4C4C90960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27946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9DA22-6C4E-41C9-BADD-E9700902F0F7}"/>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11F27C2F-3463-4FB0-9F4D-48AC86D74B7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2981326-C6E1-47A8-87EA-15934420B0D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a:extLst>
              <a:ext uri="{FF2B5EF4-FFF2-40B4-BE49-F238E27FC236}">
                <a16:creationId xmlns:a16="http://schemas.microsoft.com/office/drawing/2014/main" id="{A52A4341-C82B-418B-80D8-0449BDBA391B}"/>
              </a:ext>
            </a:extLst>
          </p:cNvPr>
          <p:cNvSpPr>
            <a:spLocks noGrp="1"/>
          </p:cNvSpPr>
          <p:nvPr>
            <p:ph type="dt" sz="half" idx="10"/>
          </p:nvPr>
        </p:nvSpPr>
        <p:spPr/>
        <p:txBody>
          <a:bodyPr/>
          <a:lstStyle/>
          <a:p>
            <a:fld id="{B7A2F98D-7F1D-4DCD-924F-26C2D340858F}"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F9DEAF3-1459-4C8A-A340-68452FCA8FB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DFF9EBBA-4A46-4F70-8B9C-C412549C5F95}"/>
              </a:ext>
            </a:extLst>
          </p:cNvPr>
          <p:cNvSpPr>
            <a:spLocks noGrp="1"/>
          </p:cNvSpPr>
          <p:nvPr>
            <p:ph type="sldNum" sz="quarter" idx="12"/>
          </p:nvPr>
        </p:nvSpPr>
        <p:spPr/>
        <p:txBody>
          <a:bodyPr/>
          <a:lstStyle/>
          <a:p>
            <a:fld id="{83DF5D00-A027-474F-8ED8-1A4C4C90960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20257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90FD8E-92F5-4EF0-B21E-F177F8ECA8D7}"/>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6D04B117-F8E6-4B21-9752-D8E8D07F919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469770E2-5050-4B11-8975-477F30AC1A6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a:extLst>
              <a:ext uri="{FF2B5EF4-FFF2-40B4-BE49-F238E27FC236}">
                <a16:creationId xmlns:a16="http://schemas.microsoft.com/office/drawing/2014/main" id="{83D660D5-ADB7-40D2-8380-5304772768F3}"/>
              </a:ext>
            </a:extLst>
          </p:cNvPr>
          <p:cNvSpPr>
            <a:spLocks noGrp="1"/>
          </p:cNvSpPr>
          <p:nvPr>
            <p:ph type="dt" sz="half" idx="10"/>
          </p:nvPr>
        </p:nvSpPr>
        <p:spPr/>
        <p:txBody>
          <a:bodyPr/>
          <a:lstStyle/>
          <a:p>
            <a:fld id="{B7A2F98D-7F1D-4DCD-924F-26C2D340858F}"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3A99F46-41D3-455F-813F-49790B2C694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1DE0E9E2-7CF2-45D4-A6D2-B85559C67F75}"/>
              </a:ext>
            </a:extLst>
          </p:cNvPr>
          <p:cNvSpPr>
            <a:spLocks noGrp="1"/>
          </p:cNvSpPr>
          <p:nvPr>
            <p:ph type="sldNum" sz="quarter" idx="12"/>
          </p:nvPr>
        </p:nvSpPr>
        <p:spPr/>
        <p:txBody>
          <a:bodyPr/>
          <a:lstStyle/>
          <a:p>
            <a:fld id="{83DF5D00-A027-474F-8ED8-1A4C4C90960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4655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97BFF79-EC54-4EDF-A806-225378CB9B04}"/>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FA13932-1FCB-453A-B331-191D1AE7AE3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9E6DAC-DA95-4A7A-8C50-1E2E0890F41D}"/>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7A2F98D-7F1D-4DCD-924F-26C2D340858F}"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890D1172-C729-4E10-B713-514EAD156499}"/>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23EA66A0-FF01-452C-8295-75CD5A329AEC}"/>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83DF5D00-A027-474F-8ED8-1A4C4C90960A}"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TextBox 6"/>
          <p:cNvSpPr txBox="1"/>
          <p:nvPr userDrawn="1"/>
        </p:nvSpPr>
        <p:spPr>
          <a:xfrm>
            <a:off x="-58615" y="5005754"/>
            <a:ext cx="1301262" cy="169277"/>
          </a:xfrm>
          <a:prstGeom prst="rect">
            <a:avLst/>
          </a:prstGeom>
          <a:noFill/>
        </p:spPr>
        <p:txBody>
          <a:bodyPr wrap="square" rtlCol="0">
            <a:spAutoFit/>
          </a:bodyPr>
          <a:lstStyle/>
          <a:p>
            <a:r>
              <a:rPr lang="en-US" sz="500" dirty="0">
                <a:latin typeface="Arial-Rounded" panose="020B0500000000000000" pitchFamily="34" charset="0"/>
                <a:ea typeface="Arial-Rounded" panose="020B0500000000000000" pitchFamily="34" charset="0"/>
                <a:cs typeface="Arial-Rounded" panose="020B0500000000000000" pitchFamily="34" charset="0"/>
              </a:rPr>
              <a:t>V.H</a:t>
            </a:r>
          </a:p>
        </p:txBody>
      </p:sp>
      <p:pic>
        <p:nvPicPr>
          <p:cNvPr id="8" name="Picture 7"/>
          <p:cNvPicPr>
            <a:picLocks noChangeAspect="1"/>
          </p:cNvPicPr>
          <p:nvPr userDrawn="1"/>
        </p:nvPicPr>
        <p:blipFill>
          <a:blip r:embed="rId24"/>
          <a:stretch>
            <a:fillRect/>
          </a:stretch>
        </p:blipFill>
        <p:spPr>
          <a:xfrm>
            <a:off x="0" y="-56198"/>
            <a:ext cx="9144000" cy="5260657"/>
          </a:xfrm>
          <a:prstGeom prst="rect">
            <a:avLst/>
          </a:prstGeom>
        </p:spPr>
      </p:pic>
    </p:spTree>
    <p:extLst>
      <p:ext uri="{BB962C8B-B14F-4D97-AF65-F5344CB8AC3E}">
        <p14:creationId xmlns:p14="http://schemas.microsoft.com/office/powerpoint/2010/main" val="39496609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91" r:id="rId20"/>
    <p:sldLayoutId id="2147483792" r:id="rId21"/>
    <p:sldLayoutId id="2147483793" r:id="rId22"/>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1.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microsoft.com/office/2007/relationships/hdphoto" Target="../media/hdphoto4.wdp"/><Relationship Id="rId5" Type="http://schemas.openxmlformats.org/officeDocument/2006/relationships/image" Target="../media/image2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54" y="23376"/>
            <a:ext cx="9060896" cy="50967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523048" y="970338"/>
            <a:ext cx="6097916" cy="33936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78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178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390645" y="2949304"/>
            <a:ext cx="6362717" cy="2100577"/>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4009"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4009"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4009"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556" y="630299"/>
            <a:ext cx="972533" cy="99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1876180" y="3385653"/>
            <a:ext cx="5261936" cy="759177"/>
          </a:xfrm>
          <a:prstGeom prst="rect">
            <a:avLst/>
          </a:prstGeom>
          <a:noFill/>
        </p:spPr>
        <p:txBody>
          <a:bodyPr wrap="none" lIns="67873" tIns="33938" rIns="67873" bIns="33938">
            <a:spAutoFit/>
          </a:bodyPr>
          <a:lstStyle/>
          <a:p>
            <a:pPr algn="ctr">
              <a:defRPr/>
            </a:pPr>
            <a:r>
              <a:rPr lang="en-US" sz="4488"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4488"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0740" y="536314"/>
            <a:ext cx="8722519" cy="4264600"/>
          </a:xfrm>
          <a:prstGeom prst="rect">
            <a:avLst/>
          </a:prstGeom>
          <a:noFill/>
        </p:spPr>
        <p:txBody>
          <a:bodyPr wrap="square" lIns="78074" tIns="39038" rIns="78074" bIns="39038" rtlCol="0">
            <a:spAutoFit/>
          </a:bodyPr>
          <a:lstStyle/>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Ngày xưa, dưới chân núi Hồng Lĩnh có một xóm nhỏ, người dân sống bằng nghề đánh cá. Cuộc sống đang yên lành, b</a:t>
            </a:r>
            <a:r>
              <a:rPr lang="en-GB" sz="1600" b="1" dirty="0">
                <a:latin typeface="Arial-Rounded" panose="020B0500000000000000" pitchFamily="34" charset="0"/>
                <a:ea typeface="Arial-Rounded" panose="020B0500000000000000" pitchFamily="34" charset="0"/>
                <a:cs typeface="Arial-Rounded" panose="020B0500000000000000" pitchFamily="34" charset="0"/>
              </a:rPr>
              <a:t>ỗ</a:t>
            </a:r>
            <a:r>
              <a:rPr lang="vi-VN" sz="1600" b="1" dirty="0">
                <a:latin typeface="Arial-Rounded" panose="020B0500000000000000" pitchFamily="34" charset="0"/>
                <a:ea typeface="Arial-Rounded" panose="020B0500000000000000" pitchFamily="34" charset="0"/>
                <a:cs typeface="Arial-Rounded" panose="020B0500000000000000" pitchFamily="34" charset="0"/>
              </a:rPr>
              <a:t>ng một trận bão khủng khiếp cuốn đi tất cả thuyền bè</a:t>
            </a:r>
            <a:r>
              <a:rPr lang="en-GB" sz="1600" b="1" dirty="0">
                <a:latin typeface="Arial-Rounded" panose="020B0500000000000000" pitchFamily="34" charset="0"/>
                <a:ea typeface="Arial-Rounded" panose="020B0500000000000000" pitchFamily="34" charset="0"/>
                <a:cs typeface="Arial-Rounded" panose="020B0500000000000000" pitchFamily="34" charset="0"/>
              </a:rPr>
              <a:t>.</a:t>
            </a:r>
            <a:r>
              <a:rPr lang="vi-VN" sz="1600" b="1" dirty="0">
                <a:latin typeface="Arial-Rounded" panose="020B0500000000000000" pitchFamily="34" charset="0"/>
                <a:ea typeface="Arial-Rounded" panose="020B0500000000000000" pitchFamily="34" charset="0"/>
                <a:cs typeface="Arial-Rounded" panose="020B0500000000000000" pitchFamily="34" charset="0"/>
              </a:rPr>
              <a:t> Dân xóm chơi hết đường sinh sống, đ</a:t>
            </a:r>
            <a:r>
              <a:rPr lang="en-GB" sz="1600" b="1" dirty="0">
                <a:latin typeface="Arial-Rounded" panose="020B0500000000000000" pitchFamily="34" charset="0"/>
                <a:ea typeface="Arial-Rounded" panose="020B0500000000000000" pitchFamily="34" charset="0"/>
                <a:cs typeface="Arial-Rounded" panose="020B0500000000000000" pitchFamily="34" charset="0"/>
              </a:rPr>
              <a:t>à</a:t>
            </a:r>
            <a:r>
              <a:rPr lang="vi-VN" sz="1600" b="1" dirty="0">
                <a:latin typeface="Arial-Rounded" panose="020B0500000000000000" pitchFamily="34" charset="0"/>
                <a:ea typeface="Arial-Rounded" panose="020B0500000000000000" pitchFamily="34" charset="0"/>
                <a:cs typeface="Arial-Rounded" panose="020B0500000000000000" pitchFamily="34" charset="0"/>
              </a:rPr>
              <a:t>nh lên núi kiếm củi đem ra chợ bán. Nhưng sườn núi phía họ ở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dựng</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đứng</a:t>
            </a:r>
            <a:r>
              <a:rPr lang="vi-VN" sz="1600" b="1" dirty="0">
                <a:latin typeface="Arial-Rounded" panose="020B0500000000000000" pitchFamily="34" charset="0"/>
                <a:ea typeface="Arial-Rounded" panose="020B0500000000000000" pitchFamily="34" charset="0"/>
                <a:cs typeface="Arial-Rounded" panose="020B0500000000000000" pitchFamily="34" charset="0"/>
              </a:rPr>
              <a:t>, bà con phải đi đường vòng rất xa. </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Bấy giờ trong xóm có một ông lão nghèo, Người ta gọi ông là cố Đương vì hễ gặp việc gì khó, ông đều đảm đương g</a:t>
            </a:r>
            <a:r>
              <a:rPr lang="en-GB" sz="1600" b="1" dirty="0">
                <a:latin typeface="Arial-Rounded" panose="020B0500000000000000" pitchFamily="34" charset="0"/>
                <a:ea typeface="Arial-Rounded" panose="020B0500000000000000" pitchFamily="34" charset="0"/>
                <a:cs typeface="Arial-Rounded" panose="020B0500000000000000" pitchFamily="34" charset="0"/>
              </a:rPr>
              <a:t>á</a:t>
            </a:r>
            <a:r>
              <a:rPr lang="vi-VN" sz="1600" b="1" dirty="0">
                <a:latin typeface="Arial-Rounded" panose="020B0500000000000000" pitchFamily="34" charset="0"/>
                <a:ea typeface="Arial-Rounded" panose="020B0500000000000000" pitchFamily="34" charset="0"/>
                <a:cs typeface="Arial-Rounded" panose="020B0500000000000000" pitchFamily="34" charset="0"/>
              </a:rPr>
              <a:t>nh vác. Thấy lên núi phải đi đường vòng, ông bàn với mọi người ghép đ</a:t>
            </a:r>
            <a:r>
              <a:rPr lang="en-GB" sz="1600" b="1" dirty="0">
                <a:latin typeface="Arial-Rounded" panose="020B0500000000000000" pitchFamily="34" charset="0"/>
                <a:ea typeface="Arial-Rounded" panose="020B0500000000000000" pitchFamily="34" charset="0"/>
                <a:cs typeface="Arial-Rounded" panose="020B0500000000000000" pitchFamily="34" charset="0"/>
              </a:rPr>
              <a:t>á</a:t>
            </a:r>
            <a:r>
              <a:rPr lang="vi-VN" sz="1600" b="1" dirty="0">
                <a:latin typeface="Arial-Rounded" panose="020B0500000000000000" pitchFamily="34" charset="0"/>
                <a:ea typeface="Arial-Rounded" panose="020B0500000000000000" pitchFamily="34" charset="0"/>
                <a:cs typeface="Arial-Rounded" panose="020B0500000000000000" pitchFamily="34" charset="0"/>
              </a:rPr>
              <a:t> thành bậc th</a:t>
            </a:r>
            <a:r>
              <a:rPr lang="en-GB" sz="1600" b="1" dirty="0">
                <a:latin typeface="Arial-Rounded" panose="020B0500000000000000" pitchFamily="34" charset="0"/>
                <a:ea typeface="Arial-Rounded" panose="020B0500000000000000" pitchFamily="34" charset="0"/>
                <a:cs typeface="Arial-Rounded" panose="020B0500000000000000" pitchFamily="34" charset="0"/>
              </a:rPr>
              <a:t>a</a:t>
            </a:r>
            <a:r>
              <a:rPr lang="vi-VN" sz="1600" b="1" dirty="0">
                <a:latin typeface="Arial-Rounded" panose="020B0500000000000000" pitchFamily="34" charset="0"/>
                <a:ea typeface="Arial-Rounded" panose="020B0500000000000000" pitchFamily="34" charset="0"/>
                <a:cs typeface="Arial-Rounded" panose="020B0500000000000000" pitchFamily="34" charset="0"/>
              </a:rPr>
              <a:t>ng vượt dốc để có được con đường ngắn như mong muốn. Ai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nấy</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đều</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lắc</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đầu</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bảo việc ấy khó lắm, không làm được.</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Nhưng cổ Đương vẫn tìm cách làm đường. Công việc nặng nhọc không khiến ông sờn lòng. Thấy ông đ</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ói</a:t>
            </a:r>
            <a:r>
              <a:rPr lang="vi-VN" sz="1600" b="1" dirty="0">
                <a:latin typeface="Arial-Rounded" panose="020B0500000000000000" pitchFamily="34" charset="0"/>
                <a:ea typeface="Arial-Rounded" panose="020B0500000000000000" pitchFamily="34" charset="0"/>
                <a:cs typeface="Arial-Rounded" panose="020B0500000000000000" pitchFamily="34" charset="0"/>
              </a:rPr>
              <a:t>, những con vượn ở gần đó mang hoa quả đến cho ông. Chim chóc thay nhau ca hát để ông quên mệt. Về sau, nhiều người trong xóm tình nguyện đến làm cùng. </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Sau năm lần sim ra quả, con đường lên núi đã hoàn thành. Nhờ đó, mọi người có thể lên xuống núi dễ dàng. Cả xóm biết ơn cố Đư</a:t>
            </a:r>
            <a:r>
              <a:rPr lang="en-GB" sz="1600" b="1" dirty="0">
                <a:latin typeface="Arial-Rounded" panose="020B0500000000000000" pitchFamily="34" charset="0"/>
                <a:ea typeface="Arial-Rounded" panose="020B0500000000000000" pitchFamily="34" charset="0"/>
                <a:cs typeface="Arial-Rounded" panose="020B0500000000000000" pitchFamily="34" charset="0"/>
              </a:rPr>
              <a:t>ơ</a:t>
            </a:r>
            <a:r>
              <a:rPr lang="vi-VN" sz="1600" b="1" dirty="0">
                <a:latin typeface="Arial-Rounded" panose="020B0500000000000000" pitchFamily="34" charset="0"/>
                <a:ea typeface="Arial-Rounded" panose="020B0500000000000000" pitchFamily="34" charset="0"/>
                <a:cs typeface="Arial-Rounded" panose="020B0500000000000000" pitchFamily="34" charset="0"/>
              </a:rPr>
              <a:t>ng, tặng thêm cho ông một tên mới là cố Ghép. Ngày nay, con đường vượt núi gọi là Tru</a:t>
            </a:r>
            <a:r>
              <a:rPr lang="en-GB" sz="1600" b="1" dirty="0">
                <a:latin typeface="Arial-Rounded" panose="020B0500000000000000" pitchFamily="34" charset="0"/>
                <a:ea typeface="Arial-Rounded" panose="020B0500000000000000" pitchFamily="34" charset="0"/>
                <a:cs typeface="Arial-Rounded" panose="020B0500000000000000" pitchFamily="34" charset="0"/>
              </a:rPr>
              <a:t>ô</a:t>
            </a:r>
            <a:r>
              <a:rPr lang="vi-VN" sz="1600" b="1" dirty="0">
                <a:latin typeface="Arial-Rounded" panose="020B0500000000000000" pitchFamily="34" charset="0"/>
                <a:ea typeface="Arial-Rounded" panose="020B0500000000000000" pitchFamily="34" charset="0"/>
                <a:cs typeface="Arial-Rounded" panose="020B0500000000000000" pitchFamily="34" charset="0"/>
              </a:rPr>
              <a:t>ng Ghép vẫn còn ở phía nam dãy núi Hồng Lĩnh. </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i="1" dirty="0">
                <a:latin typeface="Arial-Rounded" panose="020B0500000000000000" pitchFamily="34" charset="0"/>
                <a:ea typeface="Arial-Rounded" panose="020B0500000000000000" pitchFamily="34" charset="0"/>
                <a:cs typeface="Arial-Rounded" panose="020B0500000000000000" pitchFamily="34" charset="0"/>
              </a:rPr>
              <a:t>(Theo Nguyễn Đổng Chi)</a:t>
            </a:r>
          </a:p>
        </p:txBody>
      </p:sp>
      <p:sp>
        <p:nvSpPr>
          <p:cNvPr id="6" name="Rounded Rectangle 5"/>
          <p:cNvSpPr/>
          <p:nvPr/>
        </p:nvSpPr>
        <p:spPr>
          <a:xfrm>
            <a:off x="54034" y="59140"/>
            <a:ext cx="2132179" cy="406512"/>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68214" tIns="34106" rIns="68214" bIns="34106" rtlCol="0" anchor="ctr"/>
          <a:lstStyle/>
          <a:p>
            <a:pPr algn="ctr"/>
            <a:r>
              <a:rPr lang="en-US" sz="2100" b="1" dirty="0" err="1">
                <a:solidFill>
                  <a:prstClr val="black"/>
                </a:solidFill>
                <a:latin typeface="Arial-Rounded" pitchFamily="34" charset="0"/>
                <a:ea typeface="Arial-Rounded" pitchFamily="34" charset="0"/>
                <a:cs typeface="Arial-Rounded" pitchFamily="34" charset="0"/>
              </a:rPr>
              <a:t>Đọc</a:t>
            </a:r>
            <a:r>
              <a:rPr lang="en-US" sz="2100" b="1" dirty="0">
                <a:solidFill>
                  <a:prstClr val="black"/>
                </a:solidFill>
                <a:latin typeface="Arial-Rounded" pitchFamily="34" charset="0"/>
                <a:ea typeface="Arial-Rounded" pitchFamily="34" charset="0"/>
                <a:cs typeface="Arial-Rounded" pitchFamily="34" charset="0"/>
              </a:rPr>
              <a:t> </a:t>
            </a:r>
            <a:r>
              <a:rPr lang="en-US" sz="2100" b="1" dirty="0" err="1">
                <a:solidFill>
                  <a:prstClr val="black"/>
                </a:solidFill>
                <a:latin typeface="Arial-Rounded" pitchFamily="34" charset="0"/>
                <a:ea typeface="Arial-Rounded" pitchFamily="34" charset="0"/>
                <a:cs typeface="Arial-Rounded" pitchFamily="34" charset="0"/>
              </a:rPr>
              <a:t>toàn</a:t>
            </a:r>
            <a:r>
              <a:rPr lang="en-US" sz="2100" b="1" dirty="0">
                <a:solidFill>
                  <a:prstClr val="black"/>
                </a:solidFill>
                <a:latin typeface="Arial-Rounded" pitchFamily="34" charset="0"/>
                <a:ea typeface="Arial-Rounded" pitchFamily="34" charset="0"/>
                <a:cs typeface="Arial-Rounded" pitchFamily="34" charset="0"/>
              </a:rPr>
              <a:t> </a:t>
            </a:r>
            <a:r>
              <a:rPr lang="en-US" sz="2100" b="1" dirty="0" err="1">
                <a:solidFill>
                  <a:prstClr val="black"/>
                </a:solidFill>
                <a:latin typeface="Arial-Rounded" pitchFamily="34" charset="0"/>
                <a:ea typeface="Arial-Rounded" pitchFamily="34" charset="0"/>
                <a:cs typeface="Arial-Rounded" pitchFamily="34" charset="0"/>
              </a:rPr>
              <a:t>bài</a:t>
            </a:r>
            <a:endParaRPr lang="en-US" sz="2100" b="1" dirty="0">
              <a:solidFill>
                <a:prstClr val="black"/>
              </a:solidFill>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a:blip r:embed="rId3"/>
          <a:stretch>
            <a:fillRect/>
          </a:stretch>
        </p:blipFill>
        <p:spPr>
          <a:xfrm>
            <a:off x="2611329" y="115654"/>
            <a:ext cx="4535817" cy="420660"/>
          </a:xfrm>
          <a:prstGeom prst="rect">
            <a:avLst/>
          </a:prstGeom>
        </p:spPr>
      </p:pic>
    </p:spTree>
    <p:extLst>
      <p:ext uri="{BB962C8B-B14F-4D97-AF65-F5344CB8AC3E}">
        <p14:creationId xmlns:p14="http://schemas.microsoft.com/office/powerpoint/2010/main" val="3288780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pic>
        <p:nvPicPr>
          <p:cNvPr id="3" name="Picture 2">
            <a:extLst>
              <a:ext uri="{FF2B5EF4-FFF2-40B4-BE49-F238E27FC236}">
                <a16:creationId xmlns:a16="http://schemas.microsoft.com/office/drawing/2014/main" id="{4904DE10-9C29-430E-8F0A-10C9C4E5DC06}"/>
              </a:ext>
            </a:extLst>
          </p:cNvPr>
          <p:cNvPicPr>
            <a:picLocks noChangeAspect="1"/>
          </p:cNvPicPr>
          <p:nvPr/>
        </p:nvPicPr>
        <p:blipFill>
          <a:blip r:embed="rId3"/>
          <a:stretch>
            <a:fillRect/>
          </a:stretch>
        </p:blipFill>
        <p:spPr>
          <a:xfrm>
            <a:off x="1120290" y="1169523"/>
            <a:ext cx="6151397" cy="2595108"/>
          </a:xfrm>
          <a:prstGeom prst="rect">
            <a:avLst/>
          </a:prstGeom>
        </p:spPr>
      </p:pic>
    </p:spTree>
    <p:extLst>
      <p:ext uri="{BB962C8B-B14F-4D97-AF65-F5344CB8AC3E}">
        <p14:creationId xmlns:p14="http://schemas.microsoft.com/office/powerpoint/2010/main" val="37618686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0741" y="447538"/>
            <a:ext cx="8722519" cy="4264600"/>
          </a:xfrm>
          <a:prstGeom prst="rect">
            <a:avLst/>
          </a:prstGeom>
          <a:noFill/>
        </p:spPr>
        <p:txBody>
          <a:bodyPr wrap="square" lIns="78074" tIns="39038" rIns="78074" bIns="39038" rtlCol="0">
            <a:spAutoFit/>
          </a:bodyPr>
          <a:lstStyle/>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Ngày xưa, dưới chân núi Hồng Lĩnh có một xóm nhỏ, người dân sống bằng nghề đánh cá. Cuộc sống đang yên lành, b</a:t>
            </a:r>
            <a:r>
              <a:rPr lang="en-GB" sz="1600" b="1" dirty="0">
                <a:latin typeface="Arial-Rounded" panose="020B0500000000000000" pitchFamily="34" charset="0"/>
                <a:ea typeface="Arial-Rounded" panose="020B0500000000000000" pitchFamily="34" charset="0"/>
                <a:cs typeface="Arial-Rounded" panose="020B0500000000000000" pitchFamily="34" charset="0"/>
              </a:rPr>
              <a:t>ỗ</a:t>
            </a:r>
            <a:r>
              <a:rPr lang="vi-VN" sz="1600" b="1" dirty="0">
                <a:latin typeface="Arial-Rounded" panose="020B0500000000000000" pitchFamily="34" charset="0"/>
                <a:ea typeface="Arial-Rounded" panose="020B0500000000000000" pitchFamily="34" charset="0"/>
                <a:cs typeface="Arial-Rounded" panose="020B0500000000000000" pitchFamily="34" charset="0"/>
              </a:rPr>
              <a:t>ng một trận bão khủng khiếp cuốn đi tất cả thuyền bè</a:t>
            </a:r>
            <a:r>
              <a:rPr lang="en-GB" sz="1600" b="1" dirty="0">
                <a:latin typeface="Arial-Rounded" panose="020B0500000000000000" pitchFamily="34" charset="0"/>
                <a:ea typeface="Arial-Rounded" panose="020B0500000000000000" pitchFamily="34" charset="0"/>
                <a:cs typeface="Arial-Rounded" panose="020B0500000000000000" pitchFamily="34" charset="0"/>
              </a:rPr>
              <a:t>.</a:t>
            </a:r>
            <a:r>
              <a:rPr lang="vi-VN" sz="1600" b="1" dirty="0">
                <a:latin typeface="Arial-Rounded" panose="020B0500000000000000" pitchFamily="34" charset="0"/>
                <a:ea typeface="Arial-Rounded" panose="020B0500000000000000" pitchFamily="34" charset="0"/>
                <a:cs typeface="Arial-Rounded" panose="020B0500000000000000" pitchFamily="34" charset="0"/>
              </a:rPr>
              <a:t> Dân xóm chơi hết đường sinh sống, đ</a:t>
            </a:r>
            <a:r>
              <a:rPr lang="en-GB" sz="1600" b="1" dirty="0">
                <a:latin typeface="Arial-Rounded" panose="020B0500000000000000" pitchFamily="34" charset="0"/>
                <a:ea typeface="Arial-Rounded" panose="020B0500000000000000" pitchFamily="34" charset="0"/>
                <a:cs typeface="Arial-Rounded" panose="020B0500000000000000" pitchFamily="34" charset="0"/>
              </a:rPr>
              <a:t>à</a:t>
            </a:r>
            <a:r>
              <a:rPr lang="vi-VN" sz="1600" b="1" dirty="0">
                <a:latin typeface="Arial-Rounded" panose="020B0500000000000000" pitchFamily="34" charset="0"/>
                <a:ea typeface="Arial-Rounded" panose="020B0500000000000000" pitchFamily="34" charset="0"/>
                <a:cs typeface="Arial-Rounded" panose="020B0500000000000000" pitchFamily="34" charset="0"/>
              </a:rPr>
              <a:t>nh lên núi kiếm củi đem ra chợ bán. Nhưng sườn núi phía họ ở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dựng</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đứng</a:t>
            </a:r>
            <a:r>
              <a:rPr lang="vi-VN" sz="1600" b="1" dirty="0">
                <a:latin typeface="Arial-Rounded" panose="020B0500000000000000" pitchFamily="34" charset="0"/>
                <a:ea typeface="Arial-Rounded" panose="020B0500000000000000" pitchFamily="34" charset="0"/>
                <a:cs typeface="Arial-Rounded" panose="020B0500000000000000" pitchFamily="34" charset="0"/>
              </a:rPr>
              <a:t>, bà con phải đi đường vòng rất xa. </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Bấy giờ trong xóm có một ông lão nghèo, Người ta gọi ông là cố Đương vì hễ gặp việc gì khó, ông đều đảm đương g</a:t>
            </a:r>
            <a:r>
              <a:rPr lang="en-GB" sz="1600" b="1" dirty="0">
                <a:latin typeface="Arial-Rounded" panose="020B0500000000000000" pitchFamily="34" charset="0"/>
                <a:ea typeface="Arial-Rounded" panose="020B0500000000000000" pitchFamily="34" charset="0"/>
                <a:cs typeface="Arial-Rounded" panose="020B0500000000000000" pitchFamily="34" charset="0"/>
              </a:rPr>
              <a:t>á</a:t>
            </a:r>
            <a:r>
              <a:rPr lang="vi-VN" sz="1600" b="1" dirty="0">
                <a:latin typeface="Arial-Rounded" panose="020B0500000000000000" pitchFamily="34" charset="0"/>
                <a:ea typeface="Arial-Rounded" panose="020B0500000000000000" pitchFamily="34" charset="0"/>
                <a:cs typeface="Arial-Rounded" panose="020B0500000000000000" pitchFamily="34" charset="0"/>
              </a:rPr>
              <a:t>nh vác. Thấy lên núi phải đi đường vòng, ông bàn với mọi người ghép đ</a:t>
            </a:r>
            <a:r>
              <a:rPr lang="en-GB" sz="1600" b="1" dirty="0">
                <a:latin typeface="Arial-Rounded" panose="020B0500000000000000" pitchFamily="34" charset="0"/>
                <a:ea typeface="Arial-Rounded" panose="020B0500000000000000" pitchFamily="34" charset="0"/>
                <a:cs typeface="Arial-Rounded" panose="020B0500000000000000" pitchFamily="34" charset="0"/>
              </a:rPr>
              <a:t>á</a:t>
            </a:r>
            <a:r>
              <a:rPr lang="vi-VN" sz="1600" b="1" dirty="0">
                <a:latin typeface="Arial-Rounded" panose="020B0500000000000000" pitchFamily="34" charset="0"/>
                <a:ea typeface="Arial-Rounded" panose="020B0500000000000000" pitchFamily="34" charset="0"/>
                <a:cs typeface="Arial-Rounded" panose="020B0500000000000000" pitchFamily="34" charset="0"/>
              </a:rPr>
              <a:t> thành bậc th</a:t>
            </a:r>
            <a:r>
              <a:rPr lang="en-GB" sz="1600" b="1" dirty="0">
                <a:latin typeface="Arial-Rounded" panose="020B0500000000000000" pitchFamily="34" charset="0"/>
                <a:ea typeface="Arial-Rounded" panose="020B0500000000000000" pitchFamily="34" charset="0"/>
                <a:cs typeface="Arial-Rounded" panose="020B0500000000000000" pitchFamily="34" charset="0"/>
              </a:rPr>
              <a:t>a</a:t>
            </a:r>
            <a:r>
              <a:rPr lang="vi-VN" sz="1600" b="1" dirty="0">
                <a:latin typeface="Arial-Rounded" panose="020B0500000000000000" pitchFamily="34" charset="0"/>
                <a:ea typeface="Arial-Rounded" panose="020B0500000000000000" pitchFamily="34" charset="0"/>
                <a:cs typeface="Arial-Rounded" panose="020B0500000000000000" pitchFamily="34" charset="0"/>
              </a:rPr>
              <a:t>ng vượt dốc để có được con đường ngắn như mong muốn. Ai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nấy</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đều</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lắc</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đầu</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bảo việc ấy khó lắm, không làm được.</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Nhưng cổ Đương vẫn tìm cách làm đường. Công việc nặng nhọc không khiến ông sờn lòng. Thấy ông đ</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ói</a:t>
            </a:r>
            <a:r>
              <a:rPr lang="vi-VN" sz="1600" b="1" dirty="0">
                <a:latin typeface="Arial-Rounded" panose="020B0500000000000000" pitchFamily="34" charset="0"/>
                <a:ea typeface="Arial-Rounded" panose="020B0500000000000000" pitchFamily="34" charset="0"/>
                <a:cs typeface="Arial-Rounded" panose="020B0500000000000000" pitchFamily="34" charset="0"/>
              </a:rPr>
              <a:t>, những con vượn ở gần đó mang hoa quả đến cho ông. Chim chóc thay nhau ca hát để ông quên mệt. Về sau, nhiều người trong xóm tình nguyện đến làm cùng. </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Sau năm lần sim ra quả, con đường lên núi đã hoàn thành. Nhờ đó, mọi người có thể lên xuống núi dễ dàng. Cả xóm biết ơn cố Đư</a:t>
            </a:r>
            <a:r>
              <a:rPr lang="en-GB" sz="1600" b="1" dirty="0">
                <a:latin typeface="Arial-Rounded" panose="020B0500000000000000" pitchFamily="34" charset="0"/>
                <a:ea typeface="Arial-Rounded" panose="020B0500000000000000" pitchFamily="34" charset="0"/>
                <a:cs typeface="Arial-Rounded" panose="020B0500000000000000" pitchFamily="34" charset="0"/>
              </a:rPr>
              <a:t>ơ</a:t>
            </a:r>
            <a:r>
              <a:rPr lang="vi-VN" sz="1600" b="1" dirty="0">
                <a:latin typeface="Arial-Rounded" panose="020B0500000000000000" pitchFamily="34" charset="0"/>
                <a:ea typeface="Arial-Rounded" panose="020B0500000000000000" pitchFamily="34" charset="0"/>
                <a:cs typeface="Arial-Rounded" panose="020B0500000000000000" pitchFamily="34" charset="0"/>
              </a:rPr>
              <a:t>ng, tặng thêm cho ông một tên mới là cố Ghép. Ngày nay, con đường vượt núi gọi là Tru</a:t>
            </a:r>
            <a:r>
              <a:rPr lang="en-GB" sz="1600" b="1" dirty="0">
                <a:latin typeface="Arial-Rounded" panose="020B0500000000000000" pitchFamily="34" charset="0"/>
                <a:ea typeface="Arial-Rounded" panose="020B0500000000000000" pitchFamily="34" charset="0"/>
                <a:cs typeface="Arial-Rounded" panose="020B0500000000000000" pitchFamily="34" charset="0"/>
              </a:rPr>
              <a:t>ô</a:t>
            </a:r>
            <a:r>
              <a:rPr lang="vi-VN" sz="1600" b="1" dirty="0">
                <a:latin typeface="Arial-Rounded" panose="020B0500000000000000" pitchFamily="34" charset="0"/>
                <a:ea typeface="Arial-Rounded" panose="020B0500000000000000" pitchFamily="34" charset="0"/>
                <a:cs typeface="Arial-Rounded" panose="020B0500000000000000" pitchFamily="34" charset="0"/>
              </a:rPr>
              <a:t>ng Ghép vẫn còn ở phía nam dãy núi Hồng Lĩnh. </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i="1" dirty="0">
                <a:latin typeface="Arial-Rounded" panose="020B0500000000000000" pitchFamily="34" charset="0"/>
                <a:ea typeface="Arial-Rounded" panose="020B0500000000000000" pitchFamily="34" charset="0"/>
                <a:cs typeface="Arial-Rounded" panose="020B0500000000000000" pitchFamily="34" charset="0"/>
              </a:rPr>
              <a:t>(Theo Nguyễn Đổng Chi)</a:t>
            </a:r>
          </a:p>
        </p:txBody>
      </p:sp>
      <p:sp>
        <p:nvSpPr>
          <p:cNvPr id="6" name="Rounded Rectangle 5"/>
          <p:cNvSpPr/>
          <p:nvPr/>
        </p:nvSpPr>
        <p:spPr>
          <a:xfrm>
            <a:off x="210741" y="41026"/>
            <a:ext cx="2132179" cy="406512"/>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68214" tIns="34106" rIns="68214" bIns="34106" rtlCol="0" anchor="ctr"/>
          <a:lstStyle/>
          <a:p>
            <a:pPr algn="ctr"/>
            <a:r>
              <a:rPr lang="en-US" sz="2100" b="1" dirty="0" err="1">
                <a:solidFill>
                  <a:prstClr val="black"/>
                </a:solidFill>
                <a:latin typeface="Arial-Rounded" pitchFamily="34" charset="0"/>
                <a:ea typeface="Arial-Rounded" pitchFamily="34" charset="0"/>
                <a:cs typeface="Arial-Rounded" pitchFamily="34" charset="0"/>
              </a:rPr>
              <a:t>Đọc</a:t>
            </a:r>
            <a:r>
              <a:rPr lang="en-US" sz="2100" b="1" dirty="0">
                <a:solidFill>
                  <a:prstClr val="black"/>
                </a:solidFill>
                <a:latin typeface="Arial-Rounded" pitchFamily="34" charset="0"/>
                <a:ea typeface="Arial-Rounded" pitchFamily="34" charset="0"/>
                <a:cs typeface="Arial-Rounded" pitchFamily="34" charset="0"/>
              </a:rPr>
              <a:t> </a:t>
            </a:r>
            <a:r>
              <a:rPr lang="en-US" sz="2100" b="1" dirty="0" err="1">
                <a:solidFill>
                  <a:prstClr val="black"/>
                </a:solidFill>
                <a:latin typeface="Arial-Rounded" pitchFamily="34" charset="0"/>
                <a:ea typeface="Arial-Rounded" pitchFamily="34" charset="0"/>
                <a:cs typeface="Arial-Rounded" pitchFamily="34" charset="0"/>
              </a:rPr>
              <a:t>toàn</a:t>
            </a:r>
            <a:r>
              <a:rPr lang="en-US" sz="2100" b="1" dirty="0">
                <a:solidFill>
                  <a:prstClr val="black"/>
                </a:solidFill>
                <a:latin typeface="Arial-Rounded" pitchFamily="34" charset="0"/>
                <a:ea typeface="Arial-Rounded" pitchFamily="34" charset="0"/>
                <a:cs typeface="Arial-Rounded" pitchFamily="34" charset="0"/>
              </a:rPr>
              <a:t> </a:t>
            </a:r>
            <a:r>
              <a:rPr lang="en-US" sz="2100" b="1" dirty="0" err="1">
                <a:solidFill>
                  <a:prstClr val="black"/>
                </a:solidFill>
                <a:latin typeface="Arial-Rounded" pitchFamily="34" charset="0"/>
                <a:ea typeface="Arial-Rounded" pitchFamily="34" charset="0"/>
                <a:cs typeface="Arial-Rounded" pitchFamily="34" charset="0"/>
              </a:rPr>
              <a:t>bài</a:t>
            </a:r>
            <a:endParaRPr lang="en-US" sz="2100" b="1" dirty="0">
              <a:solidFill>
                <a:prstClr val="black"/>
              </a:solidFill>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a:blip r:embed="rId3"/>
          <a:stretch>
            <a:fillRect/>
          </a:stretch>
        </p:blipFill>
        <p:spPr>
          <a:xfrm>
            <a:off x="2611329" y="115654"/>
            <a:ext cx="4535817" cy="420660"/>
          </a:xfrm>
          <a:prstGeom prst="rect">
            <a:avLst/>
          </a:prstGeom>
        </p:spPr>
      </p:pic>
    </p:spTree>
    <p:extLst>
      <p:ext uri="{BB962C8B-B14F-4D97-AF65-F5344CB8AC3E}">
        <p14:creationId xmlns:p14="http://schemas.microsoft.com/office/powerpoint/2010/main" val="30413178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34">
            <a:extLst>
              <a:ext uri="{FF2B5EF4-FFF2-40B4-BE49-F238E27FC236}">
                <a16:creationId xmlns:a16="http://schemas.microsoft.com/office/drawing/2014/main" id="{268E5095-21D6-47EB-91FB-DD8F4888AFEA}"/>
              </a:ext>
            </a:extLst>
          </p:cNvPr>
          <p:cNvSpPr/>
          <p:nvPr/>
        </p:nvSpPr>
        <p:spPr>
          <a:xfrm>
            <a:off x="2721039" y="1503387"/>
            <a:ext cx="797979" cy="551256"/>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2">
              <a:lumMod val="20000"/>
              <a:lumOff val="8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0071">
              <a:defRPr/>
            </a:pPr>
            <a:endParaRPr lang="en-US" sz="1122">
              <a:solidFill>
                <a:prstClr val="white"/>
              </a:solidFill>
              <a:latin typeface="微软雅黑" panose="020F0502020204030204"/>
              <a:ea typeface="微软雅黑"/>
            </a:endParaRPr>
          </a:p>
        </p:txBody>
      </p:sp>
      <p:sp>
        <p:nvSpPr>
          <p:cNvPr id="13" name="TextBox 12">
            <a:extLst>
              <a:ext uri="{FF2B5EF4-FFF2-40B4-BE49-F238E27FC236}">
                <a16:creationId xmlns:a16="http://schemas.microsoft.com/office/drawing/2014/main" id="{FD60909D-C140-4836-8623-FAAF1237BD27}"/>
              </a:ext>
            </a:extLst>
          </p:cNvPr>
          <p:cNvSpPr txBox="1"/>
          <p:nvPr/>
        </p:nvSpPr>
        <p:spPr>
          <a:xfrm>
            <a:off x="458851" y="469970"/>
            <a:ext cx="4524375" cy="830997"/>
          </a:xfrm>
          <a:custGeom>
            <a:avLst/>
            <a:gdLst>
              <a:gd name="connsiteX0" fmla="*/ 0 w 4524375"/>
              <a:gd name="connsiteY0" fmla="*/ 0 h 830997"/>
              <a:gd name="connsiteX1" fmla="*/ 4524375 w 4524375"/>
              <a:gd name="connsiteY1" fmla="*/ 0 h 830997"/>
              <a:gd name="connsiteX2" fmla="*/ 4524375 w 4524375"/>
              <a:gd name="connsiteY2" fmla="*/ 830997 h 830997"/>
              <a:gd name="connsiteX3" fmla="*/ 0 w 4524375"/>
              <a:gd name="connsiteY3" fmla="*/ 830997 h 830997"/>
              <a:gd name="connsiteX4" fmla="*/ 0 w 4524375"/>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375" h="830997" fill="none" extrusionOk="0">
                <a:moveTo>
                  <a:pt x="0" y="0"/>
                </a:moveTo>
                <a:cubicBezTo>
                  <a:pt x="752071" y="5222"/>
                  <a:pt x="3940809" y="24918"/>
                  <a:pt x="4524375" y="0"/>
                </a:cubicBezTo>
                <a:cubicBezTo>
                  <a:pt x="4591109" y="288481"/>
                  <a:pt x="4510913" y="519308"/>
                  <a:pt x="4524375" y="830997"/>
                </a:cubicBezTo>
                <a:cubicBezTo>
                  <a:pt x="2557647" y="666236"/>
                  <a:pt x="1738676" y="949147"/>
                  <a:pt x="0" y="830997"/>
                </a:cubicBezTo>
                <a:cubicBezTo>
                  <a:pt x="40680" y="496552"/>
                  <a:pt x="60630" y="94687"/>
                  <a:pt x="0" y="0"/>
                </a:cubicBezTo>
                <a:close/>
              </a:path>
              <a:path w="4524375" h="830997" stroke="0" extrusionOk="0">
                <a:moveTo>
                  <a:pt x="0" y="0"/>
                </a:moveTo>
                <a:cubicBezTo>
                  <a:pt x="1561846" y="11849"/>
                  <a:pt x="2940019" y="-161459"/>
                  <a:pt x="4524375" y="0"/>
                </a:cubicBezTo>
                <a:cubicBezTo>
                  <a:pt x="4565673" y="365209"/>
                  <a:pt x="4578277" y="657770"/>
                  <a:pt x="4524375" y="830997"/>
                </a:cubicBezTo>
                <a:cubicBezTo>
                  <a:pt x="2445643" y="685137"/>
                  <a:pt x="1457658" y="752673"/>
                  <a:pt x="0" y="830997"/>
                </a:cubicBezTo>
                <a:cubicBezTo>
                  <a:pt x="-37538" y="663941"/>
                  <a:pt x="-52553" y="308606"/>
                  <a:pt x="0" y="0"/>
                </a:cubicBezTo>
                <a:close/>
              </a:path>
            </a:pathLst>
          </a:custGeom>
          <a:solidFill>
            <a:schemeClr val="bg1"/>
          </a:solidFill>
          <a:ln w="38100">
            <a:solidFill>
              <a:srgbClr val="1FAE98"/>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defTabSz="683841" fontAlgn="base">
              <a:spcBef>
                <a:spcPct val="0"/>
              </a:spcBef>
              <a:spcAft>
                <a:spcPct val="0"/>
              </a:spcAft>
              <a:defRPr/>
            </a:pPr>
            <a:r>
              <a:rPr lang="en-GB" sz="24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1.  </a:t>
            </a:r>
            <a:r>
              <a:rPr lang="vi-VN" sz="2400" b="1" dirty="0">
                <a:latin typeface="Arial-Rounded" panose="020B0500000000000000" pitchFamily="34" charset="0"/>
                <a:ea typeface="Arial-Rounded" panose="020B0500000000000000" pitchFamily="34" charset="0"/>
                <a:cs typeface="Arial-Rounded" panose="020B0500000000000000" pitchFamily="34" charset="0"/>
              </a:rPr>
              <a:t>Người dân xóm chài gặp phải những khó khăn gì?</a:t>
            </a:r>
          </a:p>
        </p:txBody>
      </p:sp>
      <p:pic>
        <p:nvPicPr>
          <p:cNvPr id="14" name="Picture 13">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6855155" y="1009948"/>
            <a:ext cx="2333625" cy="4071708"/>
          </a:xfrm>
          <a:prstGeom prst="rect">
            <a:avLst/>
          </a:prstGeom>
        </p:spPr>
      </p:pic>
      <p:sp>
        <p:nvSpPr>
          <p:cNvPr id="15" name="Rounded Rectangular Callout 54">
            <a:extLst>
              <a:ext uri="{FF2B5EF4-FFF2-40B4-BE49-F238E27FC236}">
                <a16:creationId xmlns:a16="http://schemas.microsoft.com/office/drawing/2014/main" id="{EE2DEB50-3CA2-4420-9BAE-EA351FC398CF}"/>
              </a:ext>
            </a:extLst>
          </p:cNvPr>
          <p:cNvSpPr/>
          <p:nvPr/>
        </p:nvSpPr>
        <p:spPr>
          <a:xfrm>
            <a:off x="5379720" y="225176"/>
            <a:ext cx="3200400" cy="1057958"/>
          </a:xfrm>
          <a:prstGeom prst="wedgeRoundRectCallout">
            <a:avLst>
              <a:gd name="adj1" fmla="val -1377"/>
              <a:gd name="adj2" fmla="val 79256"/>
              <a:gd name="adj3" fmla="val 16667"/>
            </a:avLst>
          </a:prstGeom>
          <a:solidFill>
            <a:schemeClr val="accent4">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1 </a:t>
            </a:r>
            <a:r>
              <a:rPr lang="en-US"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7" name="TextBox 16">
            <a:extLst>
              <a:ext uri="{FF2B5EF4-FFF2-40B4-BE49-F238E27FC236}">
                <a16:creationId xmlns:a16="http://schemas.microsoft.com/office/drawing/2014/main" id="{FD60909D-C140-4836-8623-FAAF1237BD27}"/>
              </a:ext>
            </a:extLst>
          </p:cNvPr>
          <p:cNvSpPr txBox="1"/>
          <p:nvPr/>
        </p:nvSpPr>
        <p:spPr>
          <a:xfrm>
            <a:off x="559953" y="2007490"/>
            <a:ext cx="6510698" cy="2677656"/>
          </a:xfrm>
          <a:custGeom>
            <a:avLst/>
            <a:gdLst>
              <a:gd name="connsiteX0" fmla="*/ 0 w 6510698"/>
              <a:gd name="connsiteY0" fmla="*/ 0 h 2677656"/>
              <a:gd name="connsiteX1" fmla="*/ 6510698 w 6510698"/>
              <a:gd name="connsiteY1" fmla="*/ 0 h 2677656"/>
              <a:gd name="connsiteX2" fmla="*/ 6510698 w 6510698"/>
              <a:gd name="connsiteY2" fmla="*/ 2677656 h 2677656"/>
              <a:gd name="connsiteX3" fmla="*/ 0 w 6510698"/>
              <a:gd name="connsiteY3" fmla="*/ 2677656 h 2677656"/>
              <a:gd name="connsiteX4" fmla="*/ 0 w 6510698"/>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0698" h="2677656" fill="none" extrusionOk="0">
                <a:moveTo>
                  <a:pt x="0" y="0"/>
                </a:moveTo>
                <a:cubicBezTo>
                  <a:pt x="1874816" y="5222"/>
                  <a:pt x="4487209" y="24918"/>
                  <a:pt x="6510698" y="0"/>
                </a:cubicBezTo>
                <a:cubicBezTo>
                  <a:pt x="6349453" y="443471"/>
                  <a:pt x="6466938" y="2294398"/>
                  <a:pt x="6510698" y="2677656"/>
                </a:cubicBezTo>
                <a:cubicBezTo>
                  <a:pt x="4438417" y="2512895"/>
                  <a:pt x="2249826" y="2795806"/>
                  <a:pt x="0" y="2677656"/>
                </a:cubicBezTo>
                <a:cubicBezTo>
                  <a:pt x="-55725" y="2302615"/>
                  <a:pt x="17072" y="757238"/>
                  <a:pt x="0" y="0"/>
                </a:cubicBezTo>
                <a:close/>
              </a:path>
              <a:path w="6510698" h="2677656" stroke="0" extrusionOk="0">
                <a:moveTo>
                  <a:pt x="0" y="0"/>
                </a:moveTo>
                <a:cubicBezTo>
                  <a:pt x="2951824" y="11849"/>
                  <a:pt x="5031267" y="-161459"/>
                  <a:pt x="6510698" y="0"/>
                </a:cubicBezTo>
                <a:cubicBezTo>
                  <a:pt x="6513828" y="477733"/>
                  <a:pt x="6409522" y="1625713"/>
                  <a:pt x="6510698" y="2677656"/>
                </a:cubicBezTo>
                <a:cubicBezTo>
                  <a:pt x="4721079" y="2531796"/>
                  <a:pt x="2322310" y="2599332"/>
                  <a:pt x="0" y="2677656"/>
                </a:cubicBezTo>
                <a:cubicBezTo>
                  <a:pt x="74291" y="1655518"/>
                  <a:pt x="168006" y="1298673"/>
                  <a:pt x="0" y="0"/>
                </a:cubicBezTo>
                <a:close/>
              </a:path>
            </a:pathLst>
          </a:custGeom>
          <a:solidFill>
            <a:schemeClr val="bg1"/>
          </a:solidFill>
          <a:ln w="38100">
            <a:solidFill>
              <a:schemeClr val="accent6">
                <a:lumMod val="50000"/>
              </a:schemeClr>
            </a:solidFill>
            <a:prstDash val="solid"/>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GB" sz="2400" b="1"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b="1" dirty="0">
                <a:latin typeface="Arial-Rounded" panose="020B0500000000000000" pitchFamily="34" charset="0"/>
                <a:ea typeface="Arial-Rounded" panose="020B0500000000000000" pitchFamily="34" charset="0"/>
                <a:cs typeface="Arial-Rounded" panose="020B0500000000000000" pitchFamily="34" charset="0"/>
              </a:rPr>
              <a:t>Cuộc sống đang yên lành bỗng người dân xóm chài gặp phải một trận bão khủng khiếp cuốn đi tất cả thuyền bè. Người dân đành phải lên núi kiếm củi đem ra chợ bán để sinh sống qua ngày. Tuy nhiên, sườn núi phía họ ở dựng đứng, bà con phải đi đường vòng rất xa.</a:t>
            </a:r>
            <a:endPar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183213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20">
            <a:extLst>
              <a:ext uri="{FF2B5EF4-FFF2-40B4-BE49-F238E27FC236}">
                <a16:creationId xmlns:a16="http://schemas.microsoft.com/office/drawing/2014/main" id="{D569EFEC-33BE-F004-BC13-7E3BD9EF029B}"/>
              </a:ext>
            </a:extLst>
          </p:cNvPr>
          <p:cNvSpPr/>
          <p:nvPr/>
        </p:nvSpPr>
        <p:spPr>
          <a:xfrm>
            <a:off x="671832" y="2044126"/>
            <a:ext cx="5834844" cy="2438400"/>
          </a:xfrm>
          <a:prstGeom prst="roundRect">
            <a:avLst>
              <a:gd name="adj" fmla="val 27377"/>
            </a:avLst>
          </a:prstGeom>
          <a:solidFill>
            <a:schemeClr val="bg1"/>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Cố Đương đã ghép đá thành những bậc thang vượt dốc để có được con đường ngắn như mong muốn, giúp bà con không phải đi đường vòng.</a:t>
            </a:r>
          </a:p>
        </p:txBody>
      </p:sp>
      <p:sp>
        <p:nvSpPr>
          <p:cNvPr id="13" name="Freeform: Shape 19">
            <a:extLst>
              <a:ext uri="{FF2B5EF4-FFF2-40B4-BE49-F238E27FC236}">
                <a16:creationId xmlns:a16="http://schemas.microsoft.com/office/drawing/2014/main" id="{B139F73D-BC3F-467F-93D1-274A643D3FE0}"/>
              </a:ext>
            </a:extLst>
          </p:cNvPr>
          <p:cNvSpPr/>
          <p:nvPr/>
        </p:nvSpPr>
        <p:spPr>
          <a:xfrm>
            <a:off x="619307" y="743304"/>
            <a:ext cx="6416283" cy="1109308"/>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631">
              <a:lnSpc>
                <a:spcPct val="110000"/>
              </a:lnSpc>
            </a:pPr>
            <a:endParaRPr lang="en-GB"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defTabSz="680631">
              <a:lnSpc>
                <a:spcPct val="110000"/>
              </a:lnSpc>
            </a:pPr>
            <a:r>
              <a:rPr lang="en-GB"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Cố Đương đã làm gì để giúp bà con trong xóm? </a:t>
            </a:r>
            <a:b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vi-VN" sz="21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2" descr="Pregunta GIFs - Get the best gif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63300" y="2816731"/>
            <a:ext cx="2005608" cy="20056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Summary of KHÓA HỌC ILLUSTRATOR | THIẾT KẾ LOGO OLYMPI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3300" y="2857699"/>
            <a:ext cx="2015631" cy="20156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1654187" y="322644"/>
            <a:ext cx="4535817" cy="420660"/>
          </a:xfrm>
          <a:prstGeom prst="rect">
            <a:avLst/>
          </a:prstGeom>
        </p:spPr>
      </p:pic>
      <p:grpSp>
        <p:nvGrpSpPr>
          <p:cNvPr id="11" name="Group 10"/>
          <p:cNvGrpSpPr/>
          <p:nvPr/>
        </p:nvGrpSpPr>
        <p:grpSpPr>
          <a:xfrm>
            <a:off x="6763300" y="1656799"/>
            <a:ext cx="2102659" cy="1430621"/>
            <a:chOff x="9067711" y="2062878"/>
            <a:chExt cx="2717235" cy="2063646"/>
          </a:xfrm>
        </p:grpSpPr>
        <p:sp>
          <p:nvSpPr>
            <p:cNvPr id="12" name="Oval Callout 11"/>
            <p:cNvSpPr/>
            <p:nvPr/>
          </p:nvSpPr>
          <p:spPr>
            <a:xfrm>
              <a:off x="9067711" y="2062878"/>
              <a:ext cx="2717235" cy="1600158"/>
            </a:xfrm>
            <a:prstGeom prst="wedgeEllipseCallou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9167260" y="2306278"/>
              <a:ext cx="2590375" cy="1820246"/>
            </a:xfrm>
            <a:prstGeom prst="rect">
              <a:avLst/>
            </a:prstGeom>
            <a:noFill/>
          </p:spPr>
          <p:txBody>
            <a:bodyPr wrap="square" rtlCol="0">
              <a:spAutoFit/>
            </a:bodyPr>
            <a:lstStyle/>
            <a:p>
              <a:pPr algn="ctr"/>
              <a:r>
                <a:rPr lang="en-GB"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2 </a:t>
              </a:r>
              <a:r>
                <a:rPr lang="en-GB"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nhé</a:t>
              </a: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US" sz="2800" dirty="0">
                <a:solidFill>
                  <a:prstClr val="black"/>
                </a:solidFill>
              </a:endParaRPr>
            </a:p>
          </p:txBody>
        </p:sp>
      </p:grpSp>
    </p:spTree>
    <p:extLst>
      <p:ext uri="{BB962C8B-B14F-4D97-AF65-F5344CB8AC3E}">
        <p14:creationId xmlns:p14="http://schemas.microsoft.com/office/powerpoint/2010/main" val="12684288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20">
            <a:extLst>
              <a:ext uri="{FF2B5EF4-FFF2-40B4-BE49-F238E27FC236}">
                <a16:creationId xmlns:a16="http://schemas.microsoft.com/office/drawing/2014/main" id="{D569EFEC-33BE-F004-BC13-7E3BD9EF029B}"/>
              </a:ext>
            </a:extLst>
          </p:cNvPr>
          <p:cNvSpPr/>
          <p:nvPr/>
        </p:nvSpPr>
        <p:spPr>
          <a:xfrm>
            <a:off x="621745" y="2351591"/>
            <a:ext cx="5981074" cy="2093469"/>
          </a:xfrm>
          <a:prstGeom prst="roundRect">
            <a:avLst>
              <a:gd name="adj" fmla="val 27377"/>
            </a:avLst>
          </a:prstGeom>
          <a:solidFill>
            <a:schemeClr val="bg1"/>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Ai nấy đều lắc đầu bảo việc ấy khó lắm, không làm được. Nhưng cố Đương vẫn tìm cách làm đường. Công việc nặng nhọc không khiến ông sờn lòng.  </a:t>
            </a:r>
          </a:p>
        </p:txBody>
      </p:sp>
      <p:sp>
        <p:nvSpPr>
          <p:cNvPr id="13" name="Freeform: Shape 19">
            <a:extLst>
              <a:ext uri="{FF2B5EF4-FFF2-40B4-BE49-F238E27FC236}">
                <a16:creationId xmlns:a16="http://schemas.microsoft.com/office/drawing/2014/main" id="{B139F73D-BC3F-467F-93D1-274A643D3FE0}"/>
              </a:ext>
            </a:extLst>
          </p:cNvPr>
          <p:cNvSpPr/>
          <p:nvPr/>
        </p:nvSpPr>
        <p:spPr>
          <a:xfrm>
            <a:off x="619307" y="743304"/>
            <a:ext cx="6143993" cy="913495"/>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 chi tiết nào nói lên quyết tâm và lòng kiên trì của Cố Đương?</a:t>
            </a:r>
          </a:p>
        </p:txBody>
      </p:sp>
      <p:pic>
        <p:nvPicPr>
          <p:cNvPr id="17" name="Picture 2" descr="Pregunta GIFs - Get the best gif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63300" y="2816731"/>
            <a:ext cx="2005608" cy="20056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Summary of KHÓA HỌC ILLUSTRATOR | THIẾT KẾ LOGO OLYMPI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3277" y="2816731"/>
            <a:ext cx="2015631" cy="201563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763300" y="1242283"/>
            <a:ext cx="2102659" cy="1430621"/>
            <a:chOff x="9067711" y="2062878"/>
            <a:chExt cx="2717235" cy="2063646"/>
          </a:xfrm>
        </p:grpSpPr>
        <p:sp>
          <p:nvSpPr>
            <p:cNvPr id="19" name="Oval Callout 18"/>
            <p:cNvSpPr/>
            <p:nvPr/>
          </p:nvSpPr>
          <p:spPr>
            <a:xfrm>
              <a:off x="9067711" y="2062878"/>
              <a:ext cx="2717235" cy="1600158"/>
            </a:xfrm>
            <a:prstGeom prst="wedgeEllipseCallou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p:cNvSpPr txBox="1"/>
            <p:nvPr/>
          </p:nvSpPr>
          <p:spPr>
            <a:xfrm>
              <a:off x="9167260" y="2306278"/>
              <a:ext cx="2590375" cy="1820246"/>
            </a:xfrm>
            <a:prstGeom prst="rect">
              <a:avLst/>
            </a:prstGeom>
            <a:noFill/>
          </p:spPr>
          <p:txBody>
            <a:bodyPr wrap="square" rtlCol="0">
              <a:spAutoFit/>
            </a:bodyPr>
            <a:lstStyle/>
            <a:p>
              <a:pPr algn="ctr"/>
              <a:r>
                <a:rPr lang="en-GB"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3 </a:t>
              </a:r>
              <a:r>
                <a:rPr lang="en-GB" sz="24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nhé</a:t>
              </a:r>
              <a:r>
                <a:rPr lang="en-GB"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a:p>
              <a:pPr algn="ctr"/>
              <a:endParaRPr lang="en-US" sz="2800" dirty="0">
                <a:solidFill>
                  <a:prstClr val="black"/>
                </a:solidFill>
              </a:endParaRPr>
            </a:p>
          </p:txBody>
        </p:sp>
      </p:grpSp>
      <p:pic>
        <p:nvPicPr>
          <p:cNvPr id="22" name="Picture 21"/>
          <p:cNvPicPr>
            <a:picLocks noChangeAspect="1"/>
          </p:cNvPicPr>
          <p:nvPr/>
        </p:nvPicPr>
        <p:blipFill>
          <a:blip r:embed="rId5"/>
          <a:stretch>
            <a:fillRect/>
          </a:stretch>
        </p:blipFill>
        <p:spPr>
          <a:xfrm>
            <a:off x="2588658" y="211661"/>
            <a:ext cx="4535817" cy="420660"/>
          </a:xfrm>
          <a:prstGeom prst="rect">
            <a:avLst/>
          </a:prstGeom>
        </p:spPr>
      </p:pic>
    </p:spTree>
    <p:extLst>
      <p:ext uri="{BB962C8B-B14F-4D97-AF65-F5344CB8AC3E}">
        <p14:creationId xmlns:p14="http://schemas.microsoft.com/office/powerpoint/2010/main" val="383147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20">
            <a:extLst>
              <a:ext uri="{FF2B5EF4-FFF2-40B4-BE49-F238E27FC236}">
                <a16:creationId xmlns:a16="http://schemas.microsoft.com/office/drawing/2014/main" id="{D569EFEC-33BE-F004-BC13-7E3BD9EF029B}"/>
              </a:ext>
            </a:extLst>
          </p:cNvPr>
          <p:cNvSpPr/>
          <p:nvPr/>
        </p:nvSpPr>
        <p:spPr>
          <a:xfrm>
            <a:off x="935584" y="2388407"/>
            <a:ext cx="5834844" cy="2185847"/>
          </a:xfrm>
          <a:prstGeom prst="roundRect">
            <a:avLst>
              <a:gd name="adj" fmla="val 27377"/>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Dựa</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hoàn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toàn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thiên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nhiên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tạo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thiên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nhiên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phục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vụ</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Vừa</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dựa</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thiên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nhiên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vừa</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tạo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thiên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nhiên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3" name="Freeform: Shape 19">
            <a:extLst>
              <a:ext uri="{FF2B5EF4-FFF2-40B4-BE49-F238E27FC236}">
                <a16:creationId xmlns:a16="http://schemas.microsoft.com/office/drawing/2014/main" id="{B139F73D-BC3F-467F-93D1-274A643D3FE0}"/>
              </a:ext>
            </a:extLst>
          </p:cNvPr>
          <p:cNvSpPr/>
          <p:nvPr/>
        </p:nvSpPr>
        <p:spPr>
          <a:xfrm>
            <a:off x="588324" y="636020"/>
            <a:ext cx="6529365" cy="17523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631">
              <a:lnSpc>
                <a:spcPct val="110000"/>
              </a:lnSpc>
            </a:pPr>
            <a:r>
              <a:rPr lang="en-GB"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 câu chuyện, em thấy cố Đương và người dân xóm chài đã chọn cách ứng xử như thế nào với thiên nhiên?</a:t>
            </a:r>
            <a:endParaRPr lang="vi-VN" sz="21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2" descr="Pregunta GIFs - Get the best gif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63300" y="2816731"/>
            <a:ext cx="2005608" cy="20056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Summary of KHÓA HỌC ILLUSTRATOR | THIẾT KẾ LOGO OLYMPI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655" y="3127869"/>
            <a:ext cx="2015631" cy="20156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1770082" y="266891"/>
            <a:ext cx="4535817" cy="420660"/>
          </a:xfrm>
          <a:prstGeom prst="rect">
            <a:avLst/>
          </a:prstGeom>
        </p:spPr>
      </p:pic>
      <p:sp>
        <p:nvSpPr>
          <p:cNvPr id="3" name="Oval 2"/>
          <p:cNvSpPr/>
          <p:nvPr/>
        </p:nvSpPr>
        <p:spPr>
          <a:xfrm>
            <a:off x="1091557" y="3691978"/>
            <a:ext cx="409479" cy="3972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448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86839" y="192456"/>
            <a:ext cx="5841202" cy="2207973"/>
            <a:chOff x="2974622" y="-80444"/>
            <a:chExt cx="5841202" cy="3142339"/>
          </a:xfrm>
        </p:grpSpPr>
        <p:pic>
          <p:nvPicPr>
            <p:cNvPr id="8" name="图片 7"/>
            <p:cNvPicPr>
              <a:picLocks noChangeAspect="1"/>
            </p:cNvPicPr>
            <p:nvPr/>
          </p:nvPicPr>
          <p:blipFill>
            <a:blip r:embed="rId2"/>
            <a:stretch>
              <a:fillRect/>
            </a:stretch>
          </p:blipFill>
          <p:spPr>
            <a:xfrm>
              <a:off x="2974622" y="-80444"/>
              <a:ext cx="5841202" cy="3142339"/>
            </a:xfrm>
            <a:prstGeom prst="rect">
              <a:avLst/>
            </a:prstGeom>
          </p:spPr>
        </p:pic>
        <p:sp>
          <p:nvSpPr>
            <p:cNvPr id="3" name="TextBox 2"/>
            <p:cNvSpPr txBox="1"/>
            <p:nvPr/>
          </p:nvSpPr>
          <p:spPr>
            <a:xfrm>
              <a:off x="3471487" y="383466"/>
              <a:ext cx="5175647" cy="1200329"/>
            </a:xfrm>
            <a:prstGeom prst="rect">
              <a:avLst/>
            </a:prstGeom>
            <a:noFill/>
          </p:spPr>
          <p:txBody>
            <a:bodyPr wrap="square" rtlCol="0">
              <a:spAutoFit/>
            </a:bodyPr>
            <a:lstStyle/>
            <a:p>
              <a:pPr algn="ctr"/>
              <a:r>
                <a:rPr lang="en-US" sz="3600" dirty="0" err="1">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Câu</a:t>
              </a:r>
              <a:r>
                <a:rPr lang="en-US" sz="3600" dirty="0">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 </a:t>
              </a:r>
              <a:r>
                <a:rPr lang="en-US" sz="3600" dirty="0" err="1">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chuyện</a:t>
              </a:r>
              <a:r>
                <a:rPr lang="en-US" sz="3600" dirty="0">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 </a:t>
              </a:r>
              <a:r>
                <a:rPr lang="en-US" sz="3600" dirty="0" err="1">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trên</a:t>
              </a:r>
              <a:r>
                <a:rPr lang="en-US" sz="3600" dirty="0">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 </a:t>
              </a:r>
              <a:r>
                <a:rPr lang="en-US" sz="3600" dirty="0" err="1">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giúp</a:t>
              </a:r>
              <a:r>
                <a:rPr lang="en-US" sz="3600" dirty="0">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 </a:t>
              </a:r>
              <a:r>
                <a:rPr lang="en-US" sz="3600" dirty="0" err="1">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em</a:t>
              </a:r>
              <a:r>
                <a:rPr lang="en-US" sz="3600" dirty="0">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 </a:t>
              </a:r>
              <a:r>
                <a:rPr lang="en-US" sz="3600" dirty="0" err="1">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hiểu</a:t>
              </a:r>
              <a:r>
                <a:rPr lang="en-US" sz="3600" dirty="0">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 </a:t>
              </a:r>
              <a:r>
                <a:rPr lang="en-US" sz="3600" dirty="0" err="1">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ra</a:t>
              </a:r>
              <a:r>
                <a:rPr lang="en-US" sz="3600" dirty="0">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 </a:t>
              </a:r>
              <a:r>
                <a:rPr lang="en-US" sz="3600" dirty="0" err="1">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điều</a:t>
              </a:r>
              <a:r>
                <a:rPr lang="en-US" sz="3600" dirty="0">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 </a:t>
              </a:r>
              <a:r>
                <a:rPr lang="en-US" sz="3600" dirty="0" err="1">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gì</a:t>
              </a:r>
              <a:r>
                <a:rPr lang="en-US" sz="3600" dirty="0">
                  <a:ln>
                    <a:solidFill>
                      <a:srgbClr val="F1AFB9"/>
                    </a:solidFill>
                  </a:ln>
                  <a:solidFill>
                    <a:srgbClr val="FF0066"/>
                  </a:solidFill>
                  <a:effectLst>
                    <a:innerShdw blurRad="63500" dist="50800" dir="10800000">
                      <a:prstClr val="black">
                        <a:alpha val="50000"/>
                      </a:prstClr>
                    </a:innerShdw>
                  </a:effectLst>
                  <a:latin typeface="Arial-Rounded" pitchFamily="34" charset="0"/>
                  <a:ea typeface="Arial-Rounded" pitchFamily="34" charset="0"/>
                  <a:cs typeface="Arial-Rounded" pitchFamily="34" charset="0"/>
                </a:rPr>
                <a:t>?</a:t>
              </a:r>
            </a:p>
          </p:txBody>
        </p:sp>
      </p:grpSp>
      <p:sp>
        <p:nvSpPr>
          <p:cNvPr id="5" name="Rounded Rectangle 4"/>
          <p:cNvSpPr/>
          <p:nvPr/>
        </p:nvSpPr>
        <p:spPr>
          <a:xfrm>
            <a:off x="3114942" y="2571750"/>
            <a:ext cx="6020410" cy="2143354"/>
          </a:xfrm>
          <a:prstGeom prst="roundRect">
            <a:avLst>
              <a:gd name="adj" fmla="val 17008"/>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rgbClr val="CC0099"/>
              </a:solidFill>
              <a:latin typeface="Arial-Rounded" panose="020B0500000000000000" pitchFamily="34" charset="0"/>
              <a:ea typeface="Arial-Rounded" panose="020B0500000000000000" pitchFamily="34" charset="0"/>
              <a:cs typeface="Arial-Rounded" panose="020B0500000000000000" pitchFamily="34" charset="0"/>
            </a:endParaRPr>
          </a:p>
          <a:p>
            <a:r>
              <a:rPr lang="en-GB" sz="2800" dirty="0">
                <a:solidFill>
                  <a:srgbClr val="CC0099"/>
                </a:solidFill>
                <a:latin typeface="Arial-Rounded" panose="020B0500000000000000" pitchFamily="34" charset="0"/>
                <a:ea typeface="Arial-Rounded" panose="020B0500000000000000" pitchFamily="34" charset="0"/>
                <a:cs typeface="Arial-Rounded" panose="020B0500000000000000" pitchFamily="34" charset="0"/>
              </a:rPr>
              <a:t>   </a:t>
            </a:r>
          </a:p>
          <a:p>
            <a:r>
              <a:rPr lang="en-GB" sz="2800" dirty="0">
                <a:solidFill>
                  <a:srgbClr val="CC0099"/>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srgbClr val="CC0099"/>
                </a:solidFill>
                <a:latin typeface="Arial-Rounded" panose="020B0500000000000000" pitchFamily="34" charset="0"/>
                <a:ea typeface="Arial-Rounded" panose="020B0500000000000000" pitchFamily="34" charset="0"/>
                <a:cs typeface="Arial-Rounded" panose="020B0500000000000000" pitchFamily="34" charset="0"/>
              </a:rPr>
              <a:t>Bài đọc kể về ông cố Đương. Nhờ có sự can đảm và quyết tâm của ông mà con đường từ xóm nhỏ lên núi Hồng Lĩnh được xây dựng.</a:t>
            </a:r>
            <a:br>
              <a:rPr lang="vi-VN" sz="2800" dirty="0">
                <a:solidFill>
                  <a:srgbClr val="CC0099"/>
                </a:solidFill>
                <a:latin typeface="Arial-Rounded" panose="020B0500000000000000" pitchFamily="34" charset="0"/>
                <a:ea typeface="Arial-Rounded" panose="020B0500000000000000" pitchFamily="34" charset="0"/>
                <a:cs typeface="Arial-Rounded" panose="020B0500000000000000" pitchFamily="34" charset="0"/>
              </a:rPr>
            </a:br>
            <a:br>
              <a:rPr lang="vi-VN" sz="2800" dirty="0">
                <a:solidFill>
                  <a:srgbClr val="CC0099"/>
                </a:solidFill>
                <a:latin typeface="Arial-Rounded" panose="020B0500000000000000" pitchFamily="34" charset="0"/>
                <a:ea typeface="Arial-Rounded" panose="020B0500000000000000" pitchFamily="34" charset="0"/>
                <a:cs typeface="Arial-Rounded" panose="020B0500000000000000" pitchFamily="34" charset="0"/>
              </a:rPr>
            </a:br>
            <a:endParaRPr lang="en-US" sz="2800" dirty="0">
              <a:solidFill>
                <a:srgbClr val="CC0099"/>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图片 24">
            <a:extLst>
              <a:ext uri="{FF2B5EF4-FFF2-40B4-BE49-F238E27FC236}">
                <a16:creationId xmlns:a16="http://schemas.microsoft.com/office/drawing/2014/main" id="{2E7BD3CD-79E3-46E2-A657-A0307DFC4D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90" y="1148487"/>
            <a:ext cx="2769562" cy="3718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9132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anim calcmode="lin" valueType="num">
                                      <p:cBhvr>
                                        <p:cTn id="8" dur="250" fill="hold"/>
                                        <p:tgtEl>
                                          <p:spTgt spid="9"/>
                                        </p:tgtEl>
                                        <p:attrNameLst>
                                          <p:attrName>ppt_x</p:attrName>
                                        </p:attrNameLst>
                                      </p:cBhvr>
                                      <p:tavLst>
                                        <p:tav tm="0">
                                          <p:val>
                                            <p:strVal val="#ppt_x"/>
                                          </p:val>
                                        </p:tav>
                                        <p:tav tm="100000">
                                          <p:val>
                                            <p:strVal val="#ppt_x"/>
                                          </p:val>
                                        </p:tav>
                                      </p:tavLst>
                                    </p:anim>
                                    <p:anim calcmode="lin" valueType="num">
                                      <p:cBhvr>
                                        <p:cTn id="9"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0741" y="447538"/>
            <a:ext cx="8722519" cy="4264600"/>
          </a:xfrm>
          <a:prstGeom prst="rect">
            <a:avLst/>
          </a:prstGeom>
          <a:noFill/>
        </p:spPr>
        <p:txBody>
          <a:bodyPr wrap="square" lIns="78074" tIns="39038" rIns="78074" bIns="39038" rtlCol="0">
            <a:spAutoFit/>
          </a:bodyPr>
          <a:lstStyle/>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Ngày xưa, dưới chân núi Hồng Lĩnh có một xóm nhỏ, người dân sống bằng nghề đánh cá. Cuộc sống đang yên lành, b</a:t>
            </a:r>
            <a:r>
              <a:rPr lang="en-GB" sz="1600" b="1" dirty="0">
                <a:latin typeface="Arial-Rounded" panose="020B0500000000000000" pitchFamily="34" charset="0"/>
                <a:ea typeface="Arial-Rounded" panose="020B0500000000000000" pitchFamily="34" charset="0"/>
                <a:cs typeface="Arial-Rounded" panose="020B0500000000000000" pitchFamily="34" charset="0"/>
              </a:rPr>
              <a:t>ỗ</a:t>
            </a:r>
            <a:r>
              <a:rPr lang="vi-VN" sz="1600" b="1" dirty="0">
                <a:latin typeface="Arial-Rounded" panose="020B0500000000000000" pitchFamily="34" charset="0"/>
                <a:ea typeface="Arial-Rounded" panose="020B0500000000000000" pitchFamily="34" charset="0"/>
                <a:cs typeface="Arial-Rounded" panose="020B0500000000000000" pitchFamily="34" charset="0"/>
              </a:rPr>
              <a:t>ng một trận bão khủng khiếp cuốn đi tất cả thuyền bè</a:t>
            </a:r>
            <a:r>
              <a:rPr lang="en-GB" sz="1600" b="1" dirty="0">
                <a:latin typeface="Arial-Rounded" panose="020B0500000000000000" pitchFamily="34" charset="0"/>
                <a:ea typeface="Arial-Rounded" panose="020B0500000000000000" pitchFamily="34" charset="0"/>
                <a:cs typeface="Arial-Rounded" panose="020B0500000000000000" pitchFamily="34" charset="0"/>
              </a:rPr>
              <a:t>.</a:t>
            </a:r>
            <a:r>
              <a:rPr lang="vi-VN" sz="1600" b="1" dirty="0">
                <a:latin typeface="Arial-Rounded" panose="020B0500000000000000" pitchFamily="34" charset="0"/>
                <a:ea typeface="Arial-Rounded" panose="020B0500000000000000" pitchFamily="34" charset="0"/>
                <a:cs typeface="Arial-Rounded" panose="020B0500000000000000" pitchFamily="34" charset="0"/>
              </a:rPr>
              <a:t> Dân xóm chơi hết đường sinh sống, đ</a:t>
            </a:r>
            <a:r>
              <a:rPr lang="en-GB" sz="1600" b="1" dirty="0">
                <a:latin typeface="Arial-Rounded" panose="020B0500000000000000" pitchFamily="34" charset="0"/>
                <a:ea typeface="Arial-Rounded" panose="020B0500000000000000" pitchFamily="34" charset="0"/>
                <a:cs typeface="Arial-Rounded" panose="020B0500000000000000" pitchFamily="34" charset="0"/>
              </a:rPr>
              <a:t>à</a:t>
            </a:r>
            <a:r>
              <a:rPr lang="vi-VN" sz="1600" b="1" dirty="0">
                <a:latin typeface="Arial-Rounded" panose="020B0500000000000000" pitchFamily="34" charset="0"/>
                <a:ea typeface="Arial-Rounded" panose="020B0500000000000000" pitchFamily="34" charset="0"/>
                <a:cs typeface="Arial-Rounded" panose="020B0500000000000000" pitchFamily="34" charset="0"/>
              </a:rPr>
              <a:t>nh lên núi kiếm củi đem ra chợ bán. Nhưng sườn núi phía họ ở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dựng</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đứng</a:t>
            </a:r>
            <a:r>
              <a:rPr lang="vi-VN" sz="1600" b="1" dirty="0">
                <a:latin typeface="Arial-Rounded" panose="020B0500000000000000" pitchFamily="34" charset="0"/>
                <a:ea typeface="Arial-Rounded" panose="020B0500000000000000" pitchFamily="34" charset="0"/>
                <a:cs typeface="Arial-Rounded" panose="020B0500000000000000" pitchFamily="34" charset="0"/>
              </a:rPr>
              <a:t>, bà con phải đi đường vòng rất xa. </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Bấy giờ trong xóm có một ông lão nghèo, Người ta gọi ông là cố Đương vì hễ gặp việc gì khó, ông đều đảm đương g</a:t>
            </a:r>
            <a:r>
              <a:rPr lang="en-GB" sz="1600" b="1" dirty="0">
                <a:latin typeface="Arial-Rounded" panose="020B0500000000000000" pitchFamily="34" charset="0"/>
                <a:ea typeface="Arial-Rounded" panose="020B0500000000000000" pitchFamily="34" charset="0"/>
                <a:cs typeface="Arial-Rounded" panose="020B0500000000000000" pitchFamily="34" charset="0"/>
              </a:rPr>
              <a:t>á</a:t>
            </a:r>
            <a:r>
              <a:rPr lang="vi-VN" sz="1600" b="1" dirty="0">
                <a:latin typeface="Arial-Rounded" panose="020B0500000000000000" pitchFamily="34" charset="0"/>
                <a:ea typeface="Arial-Rounded" panose="020B0500000000000000" pitchFamily="34" charset="0"/>
                <a:cs typeface="Arial-Rounded" panose="020B0500000000000000" pitchFamily="34" charset="0"/>
              </a:rPr>
              <a:t>nh vác. Thấy lên núi phải đi đường vòng, ông bàn với mọi người ghép đ</a:t>
            </a:r>
            <a:r>
              <a:rPr lang="en-GB" sz="1600" b="1" dirty="0">
                <a:latin typeface="Arial-Rounded" panose="020B0500000000000000" pitchFamily="34" charset="0"/>
                <a:ea typeface="Arial-Rounded" panose="020B0500000000000000" pitchFamily="34" charset="0"/>
                <a:cs typeface="Arial-Rounded" panose="020B0500000000000000" pitchFamily="34" charset="0"/>
              </a:rPr>
              <a:t>á</a:t>
            </a:r>
            <a:r>
              <a:rPr lang="vi-VN" sz="1600" b="1" dirty="0">
                <a:latin typeface="Arial-Rounded" panose="020B0500000000000000" pitchFamily="34" charset="0"/>
                <a:ea typeface="Arial-Rounded" panose="020B0500000000000000" pitchFamily="34" charset="0"/>
                <a:cs typeface="Arial-Rounded" panose="020B0500000000000000" pitchFamily="34" charset="0"/>
              </a:rPr>
              <a:t> thành bậc th</a:t>
            </a:r>
            <a:r>
              <a:rPr lang="en-GB" sz="1600" b="1" dirty="0">
                <a:latin typeface="Arial-Rounded" panose="020B0500000000000000" pitchFamily="34" charset="0"/>
                <a:ea typeface="Arial-Rounded" panose="020B0500000000000000" pitchFamily="34" charset="0"/>
                <a:cs typeface="Arial-Rounded" panose="020B0500000000000000" pitchFamily="34" charset="0"/>
              </a:rPr>
              <a:t>a</a:t>
            </a:r>
            <a:r>
              <a:rPr lang="vi-VN" sz="1600" b="1" dirty="0">
                <a:latin typeface="Arial-Rounded" panose="020B0500000000000000" pitchFamily="34" charset="0"/>
                <a:ea typeface="Arial-Rounded" panose="020B0500000000000000" pitchFamily="34" charset="0"/>
                <a:cs typeface="Arial-Rounded" panose="020B0500000000000000" pitchFamily="34" charset="0"/>
              </a:rPr>
              <a:t>ng vượt dốc để có được con đường ngắn như mong muốn. Ai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nấy</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đều</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lắc</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đầu</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bảo việc ấy khó lắm, không làm được.</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Nhưng cổ Đương vẫn tìm cách làm đường. Công việc nặng nhọc không khiến ông sờn lòng. Thấy ông đ</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ói</a:t>
            </a:r>
            <a:r>
              <a:rPr lang="vi-VN" sz="1600" b="1" dirty="0">
                <a:latin typeface="Arial-Rounded" panose="020B0500000000000000" pitchFamily="34" charset="0"/>
                <a:ea typeface="Arial-Rounded" panose="020B0500000000000000" pitchFamily="34" charset="0"/>
                <a:cs typeface="Arial-Rounded" panose="020B0500000000000000" pitchFamily="34" charset="0"/>
              </a:rPr>
              <a:t>, những con vượn ở gần đó mang hoa quả đến cho ông. Chim chóc thay nhau ca hát để ông quên mệt. Về sau, nhiều người trong xóm tình nguyện đến làm cùng. </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Sau năm lần sim ra quả, con đường lên núi đã hoàn thành. Nhờ đó, mọi người có thể lên xuống núi dễ dàng. Cả xóm biết ơn cố Đư</a:t>
            </a:r>
            <a:r>
              <a:rPr lang="en-GB" sz="1600" b="1" dirty="0">
                <a:latin typeface="Arial-Rounded" panose="020B0500000000000000" pitchFamily="34" charset="0"/>
                <a:ea typeface="Arial-Rounded" panose="020B0500000000000000" pitchFamily="34" charset="0"/>
                <a:cs typeface="Arial-Rounded" panose="020B0500000000000000" pitchFamily="34" charset="0"/>
              </a:rPr>
              <a:t>ơ</a:t>
            </a:r>
            <a:r>
              <a:rPr lang="vi-VN" sz="1600" b="1" dirty="0">
                <a:latin typeface="Arial-Rounded" panose="020B0500000000000000" pitchFamily="34" charset="0"/>
                <a:ea typeface="Arial-Rounded" panose="020B0500000000000000" pitchFamily="34" charset="0"/>
                <a:cs typeface="Arial-Rounded" panose="020B0500000000000000" pitchFamily="34" charset="0"/>
              </a:rPr>
              <a:t>ng, tặng thêm cho ông một tên mới là cố Ghép. Ngày nay, con đường vượt núi gọi là Tru</a:t>
            </a:r>
            <a:r>
              <a:rPr lang="en-GB" sz="1600" b="1" dirty="0">
                <a:latin typeface="Arial-Rounded" panose="020B0500000000000000" pitchFamily="34" charset="0"/>
                <a:ea typeface="Arial-Rounded" panose="020B0500000000000000" pitchFamily="34" charset="0"/>
                <a:cs typeface="Arial-Rounded" panose="020B0500000000000000" pitchFamily="34" charset="0"/>
              </a:rPr>
              <a:t>ô</a:t>
            </a:r>
            <a:r>
              <a:rPr lang="vi-VN" sz="1600" b="1" dirty="0">
                <a:latin typeface="Arial-Rounded" panose="020B0500000000000000" pitchFamily="34" charset="0"/>
                <a:ea typeface="Arial-Rounded" panose="020B0500000000000000" pitchFamily="34" charset="0"/>
                <a:cs typeface="Arial-Rounded" panose="020B0500000000000000" pitchFamily="34" charset="0"/>
              </a:rPr>
              <a:t>ng Ghép vẫn còn ở phía nam dãy núi Hồng Lĩnh. </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i="1" dirty="0">
                <a:latin typeface="Arial-Rounded" panose="020B0500000000000000" pitchFamily="34" charset="0"/>
                <a:ea typeface="Arial-Rounded" panose="020B0500000000000000" pitchFamily="34" charset="0"/>
                <a:cs typeface="Arial-Rounded" panose="020B0500000000000000" pitchFamily="34" charset="0"/>
              </a:rPr>
              <a:t>(Theo Nguyễn Đổng Chi)</a:t>
            </a:r>
          </a:p>
        </p:txBody>
      </p:sp>
      <p:sp>
        <p:nvSpPr>
          <p:cNvPr id="6" name="Rounded Rectangle 5"/>
          <p:cNvSpPr/>
          <p:nvPr/>
        </p:nvSpPr>
        <p:spPr>
          <a:xfrm>
            <a:off x="54034" y="59140"/>
            <a:ext cx="2132179" cy="406512"/>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68214" tIns="34106" rIns="68214" bIns="34106" rtlCol="0" anchor="ctr"/>
          <a:lstStyle/>
          <a:p>
            <a:pPr algn="ctr"/>
            <a:r>
              <a:rPr lang="en-US" sz="2100" b="1" dirty="0" err="1">
                <a:solidFill>
                  <a:prstClr val="black"/>
                </a:solidFill>
                <a:latin typeface="Arial-Rounded" pitchFamily="34" charset="0"/>
                <a:ea typeface="Arial-Rounded" pitchFamily="34" charset="0"/>
                <a:cs typeface="Arial-Rounded" pitchFamily="34" charset="0"/>
              </a:rPr>
              <a:t>Đọc</a:t>
            </a:r>
            <a:r>
              <a:rPr lang="en-US" sz="2100" b="1" dirty="0">
                <a:solidFill>
                  <a:prstClr val="black"/>
                </a:solidFill>
                <a:latin typeface="Arial-Rounded" pitchFamily="34" charset="0"/>
                <a:ea typeface="Arial-Rounded" pitchFamily="34" charset="0"/>
                <a:cs typeface="Arial-Rounded" pitchFamily="34" charset="0"/>
              </a:rPr>
              <a:t> </a:t>
            </a:r>
            <a:r>
              <a:rPr lang="en-US" sz="2100" b="1" dirty="0" err="1">
                <a:solidFill>
                  <a:prstClr val="black"/>
                </a:solidFill>
                <a:latin typeface="Arial-Rounded" pitchFamily="34" charset="0"/>
                <a:ea typeface="Arial-Rounded" pitchFamily="34" charset="0"/>
                <a:cs typeface="Arial-Rounded" pitchFamily="34" charset="0"/>
              </a:rPr>
              <a:t>toàn</a:t>
            </a:r>
            <a:r>
              <a:rPr lang="en-US" sz="2100" b="1" dirty="0">
                <a:solidFill>
                  <a:prstClr val="black"/>
                </a:solidFill>
                <a:latin typeface="Arial-Rounded" pitchFamily="34" charset="0"/>
                <a:ea typeface="Arial-Rounded" pitchFamily="34" charset="0"/>
                <a:cs typeface="Arial-Rounded" pitchFamily="34" charset="0"/>
              </a:rPr>
              <a:t> </a:t>
            </a:r>
            <a:r>
              <a:rPr lang="en-US" sz="2100" b="1" dirty="0" err="1">
                <a:solidFill>
                  <a:prstClr val="black"/>
                </a:solidFill>
                <a:latin typeface="Arial-Rounded" pitchFamily="34" charset="0"/>
                <a:ea typeface="Arial-Rounded" pitchFamily="34" charset="0"/>
                <a:cs typeface="Arial-Rounded" pitchFamily="34" charset="0"/>
              </a:rPr>
              <a:t>bài</a:t>
            </a:r>
            <a:endParaRPr lang="en-US" sz="2100" b="1" dirty="0">
              <a:solidFill>
                <a:prstClr val="black"/>
              </a:solidFill>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a:blip r:embed="rId3"/>
          <a:stretch>
            <a:fillRect/>
          </a:stretch>
        </p:blipFill>
        <p:spPr>
          <a:xfrm>
            <a:off x="2611329" y="115654"/>
            <a:ext cx="4535817" cy="420660"/>
          </a:xfrm>
          <a:prstGeom prst="rect">
            <a:avLst/>
          </a:prstGeom>
        </p:spPr>
      </p:pic>
    </p:spTree>
    <p:extLst>
      <p:ext uri="{BB962C8B-B14F-4D97-AF65-F5344CB8AC3E}">
        <p14:creationId xmlns:p14="http://schemas.microsoft.com/office/powerpoint/2010/main" val="16085218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17143" y="2724286"/>
            <a:ext cx="3924181" cy="2345766"/>
          </a:xfrm>
          <a:prstGeom prst="rect">
            <a:avLst/>
          </a:prstGeom>
          <a:ln>
            <a:noFill/>
          </a:ln>
          <a:effectLst>
            <a:softEdge rad="112500"/>
          </a:effectLst>
        </p:spPr>
      </p:pic>
      <p:pic>
        <p:nvPicPr>
          <p:cNvPr id="6" name="图片 31">
            <a:extLst>
              <a:ext uri="{FF2B5EF4-FFF2-40B4-BE49-F238E27FC236}">
                <a16:creationId xmlns:a16="http://schemas.microsoft.com/office/drawing/2014/main" id="{2A771046-CBD1-45D0-A493-30F4C88F7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00000">
            <a:off x="-319139" y="-184684"/>
            <a:ext cx="1001690" cy="1030514"/>
          </a:xfrm>
          <a:prstGeom prst="rect">
            <a:avLst/>
          </a:prstGeom>
        </p:spPr>
      </p:pic>
      <p:pic>
        <p:nvPicPr>
          <p:cNvPr id="15" name="图片 2">
            <a:extLst>
              <a:ext uri="{FF2B5EF4-FFF2-40B4-BE49-F238E27FC236}">
                <a16:creationId xmlns:a16="http://schemas.microsoft.com/office/drawing/2014/main" id="{7F79D883-5445-4E36-9F7C-EC735FB1CA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4445" y="-178254"/>
            <a:ext cx="1756346" cy="2633281"/>
          </a:xfrm>
          <a:prstGeom prst="rect">
            <a:avLst/>
          </a:prstGeom>
        </p:spPr>
      </p:pic>
      <p:sp>
        <p:nvSpPr>
          <p:cNvPr id="2" name="Rounded Rectangular Callout 1"/>
          <p:cNvSpPr/>
          <p:nvPr/>
        </p:nvSpPr>
        <p:spPr>
          <a:xfrm>
            <a:off x="798844" y="177194"/>
            <a:ext cx="6159093" cy="1963048"/>
          </a:xfrm>
          <a:prstGeom prst="wedgeRoundRectCallout">
            <a:avLst>
              <a:gd name="adj1" fmla="val 63706"/>
              <a:gd name="adj2" fmla="val -1900"/>
              <a:gd name="adj3" fmla="val 16667"/>
            </a:avLst>
          </a:prstGeom>
          <a:solidFill>
            <a:schemeClr val="accent2">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Sử</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dụng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i="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a:t>
            </a:r>
            <a:r>
              <a:rPr lang="en-US" sz="24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i="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sao</a:t>
            </a:r>
            <a:r>
              <a:rPr lang="en-US" sz="24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với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nội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dung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Người ta gọi ông là cố Đương.</a:t>
            </a:r>
          </a:p>
          <a:p>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Dân làng tăng ông thêm một tên mới là cố Ghép. </a:t>
            </a:r>
          </a:p>
          <a:p>
            <a:b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b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Speech Bubble: Rectangle with Corners Rounded 7">
            <a:extLst>
              <a:ext uri="{FF2B5EF4-FFF2-40B4-BE49-F238E27FC236}">
                <a16:creationId xmlns:a16="http://schemas.microsoft.com/office/drawing/2014/main" id="{35111695-4F00-4F13-8399-433CE41B326F}"/>
              </a:ext>
            </a:extLst>
          </p:cNvPr>
          <p:cNvSpPr/>
          <p:nvPr/>
        </p:nvSpPr>
        <p:spPr>
          <a:xfrm>
            <a:off x="1399687" y="2346085"/>
            <a:ext cx="2478703" cy="940219"/>
          </a:xfrm>
          <a:prstGeom prst="wedgeRoundRectCallout">
            <a:avLst>
              <a:gd name="adj1" fmla="val -58341"/>
              <a:gd name="adj2" fmla="val 52300"/>
              <a:gd name="adj3" fmla="val 16667"/>
            </a:avLst>
          </a:prstGeom>
          <a:solidFill>
            <a:schemeClr val="bg1"/>
          </a:solidFill>
          <a:ln>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1431" tIns="25717" rIns="51431" bIns="25717" rtlCol="0" anchor="ctr"/>
          <a:lstStyle/>
          <a:p>
            <a:pPr defTabSz="514299">
              <a:spcBef>
                <a:spcPts val="450"/>
              </a:spcBef>
              <a:spcAft>
                <a:spcPts val="450"/>
              </a:spcAft>
            </a:pPr>
            <a:r>
              <a:rPr lang="en-GB"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Vì sao người ta gọi ông là cố Đương?</a:t>
            </a:r>
          </a:p>
        </p:txBody>
      </p:sp>
      <p:pic>
        <p:nvPicPr>
          <p:cNvPr id="22" name="Picture 2" descr="✓ Happy cute kid boy and girl dialog premium vector in Adobe Illustrator ai  ( .ai ) format, Encapsulated PostScript eps ( .eps ) forma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402" b="98345" l="4594" r="96090">
                        <a14:foregroundMark x1="51320" y1="46572" x2="48583" y2="50118"/>
                        <a14:foregroundMark x1="75171" y1="34279" x2="84946" y2="89125"/>
                        <a14:foregroundMark x1="69990" y1="90780" x2="77028" y2="88416"/>
                        <a14:foregroundMark x1="75464" y1="83688" x2="75171" y2="88652"/>
                        <a14:foregroundMark x1="52199" y1="46099" x2="51320" y2="49054"/>
                        <a14:foregroundMark x1="5474" y1="71986" x2="9482" y2="70922"/>
                        <a14:foregroundMark x1="9971" y1="74113" x2="10655" y2="71158"/>
                        <a14:foregroundMark x1="5865" y1="72813" x2="9091" y2="71395"/>
                      </a14:backgroundRemoval>
                    </a14:imgEffect>
                  </a14:imgLayer>
                </a14:imgProps>
              </a:ext>
              <a:ext uri="{28A0092B-C50C-407E-A947-70E740481C1C}">
                <a14:useLocalDpi xmlns:a14="http://schemas.microsoft.com/office/drawing/2010/main" val="0"/>
              </a:ext>
            </a:extLst>
          </a:blip>
          <a:srcRect l="68282" t="27176" r="6653" b="5930"/>
          <a:stretch/>
        </p:blipFill>
        <p:spPr bwMode="auto">
          <a:xfrm>
            <a:off x="7308144" y="2455027"/>
            <a:ext cx="1348948" cy="297698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 Happy cute kid boy and girl dialog premium vector in Adobe Illustrator ai  ( .ai ) format, Encapsulated PostScript eps ( .eps ) forma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402" b="98345" l="4594" r="96090">
                        <a14:foregroundMark x1="51320" y1="46572" x2="48583" y2="50118"/>
                        <a14:foregroundMark x1="75171" y1="34279" x2="84946" y2="89125"/>
                        <a14:foregroundMark x1="69990" y1="90780" x2="77028" y2="88416"/>
                        <a14:foregroundMark x1="75464" y1="83688" x2="75171" y2="88652"/>
                        <a14:foregroundMark x1="52199" y1="46099" x2="51320" y2="49054"/>
                        <a14:foregroundMark x1="5474" y1="71986" x2="9482" y2="70922"/>
                        <a14:foregroundMark x1="9971" y1="74113" x2="10655" y2="71158"/>
                        <a14:foregroundMark x1="5865" y1="72813" x2="9091" y2="71395"/>
                      </a14:backgroundRemoval>
                    </a14:imgEffect>
                  </a14:imgLayer>
                </a14:imgProps>
              </a:ext>
              <a:ext uri="{28A0092B-C50C-407E-A947-70E740481C1C}">
                <a14:useLocalDpi xmlns:a14="http://schemas.microsoft.com/office/drawing/2010/main" val="0"/>
              </a:ext>
            </a:extLst>
          </a:blip>
          <a:srcRect l="27659" t="30312" r="47276" b="4885"/>
          <a:stretch/>
        </p:blipFill>
        <p:spPr bwMode="auto">
          <a:xfrm>
            <a:off x="232405" y="2782863"/>
            <a:ext cx="1156362" cy="2321315"/>
          </a:xfrm>
          <a:prstGeom prst="rect">
            <a:avLst/>
          </a:prstGeom>
          <a:noFill/>
          <a:extLst>
            <a:ext uri="{909E8E84-426E-40DD-AFC4-6F175D3DCCD1}">
              <a14:hiddenFill xmlns:a14="http://schemas.microsoft.com/office/drawing/2010/main">
                <a:solidFill>
                  <a:srgbClr val="FFFFFF"/>
                </a:solidFill>
              </a14:hiddenFill>
            </a:ext>
          </a:extLst>
        </p:spPr>
      </p:pic>
      <p:sp>
        <p:nvSpPr>
          <p:cNvPr id="34" name="Speech Bubble: Rectangle with Corners Rounded 7">
            <a:extLst>
              <a:ext uri="{FF2B5EF4-FFF2-40B4-BE49-F238E27FC236}">
                <a16:creationId xmlns:a16="http://schemas.microsoft.com/office/drawing/2014/main" id="{35111695-4F00-4F13-8399-433CE41B326F}"/>
              </a:ext>
            </a:extLst>
          </p:cNvPr>
          <p:cNvSpPr/>
          <p:nvPr/>
        </p:nvSpPr>
        <p:spPr>
          <a:xfrm>
            <a:off x="4479234" y="2548596"/>
            <a:ext cx="2478703" cy="940219"/>
          </a:xfrm>
          <a:prstGeom prst="wedgeRoundRectCallout">
            <a:avLst>
              <a:gd name="adj1" fmla="val 60257"/>
              <a:gd name="adj2" fmla="val 33010"/>
              <a:gd name="adj3" fmla="val 16667"/>
            </a:avLst>
          </a:prstGeom>
          <a:solidFill>
            <a:schemeClr val="bg1"/>
          </a:solidFill>
          <a:ln>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1431" tIns="25717" rIns="51431" bIns="25717" rtlCol="0" anchor="ctr"/>
          <a:lstStyle/>
          <a:p>
            <a:pPr defTabSz="514299">
              <a:spcBef>
                <a:spcPts val="450"/>
              </a:spcBef>
              <a:spcAft>
                <a:spcPts val="450"/>
              </a:spcAft>
            </a:pPr>
            <a:r>
              <a:rPr lang="en-GB"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hễ gặp việc gì khó, ông đều đảm đương gánh vác.</a:t>
            </a:r>
          </a:p>
        </p:txBody>
      </p:sp>
    </p:spTree>
    <p:extLst>
      <p:ext uri="{BB962C8B-B14F-4D97-AF65-F5344CB8AC3E}">
        <p14:creationId xmlns:p14="http://schemas.microsoft.com/office/powerpoint/2010/main" val="1411566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Vertic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A2B38A6-21D7-40D4-A79E-268F9A11DAAC}"/>
              </a:ext>
            </a:extLst>
          </p:cNvPr>
          <p:cNvSpPr/>
          <p:nvPr/>
        </p:nvSpPr>
        <p:spPr>
          <a:xfrm>
            <a:off x="1536385" y="948074"/>
            <a:ext cx="5932434" cy="3462992"/>
          </a:xfrm>
          <a:prstGeom prst="rect">
            <a:avLst/>
          </a:prstGeom>
          <a:solidFill>
            <a:srgbClr val="F1A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3" name="图片 17">
            <a:extLst>
              <a:ext uri="{FF2B5EF4-FFF2-40B4-BE49-F238E27FC236}">
                <a16:creationId xmlns:a16="http://schemas.microsoft.com/office/drawing/2014/main" id="{4C15FC1D-139C-4282-8BFF-6DAC682B51BF}"/>
              </a:ext>
            </a:extLst>
          </p:cNvPr>
          <p:cNvPicPr>
            <a:picLocks noChangeAspect="1"/>
          </p:cNvPicPr>
          <p:nvPr/>
        </p:nvPicPr>
        <p:blipFill rotWithShape="1">
          <a:blip r:embed="rId3">
            <a:extLst>
              <a:ext uri="{28A0092B-C50C-407E-A947-70E740481C1C}">
                <a14:useLocalDpi xmlns:a14="http://schemas.microsoft.com/office/drawing/2010/main" val="0"/>
              </a:ext>
            </a:extLst>
          </a:blip>
          <a:srcRect l="32057" t="44376" r="30676" b="31320"/>
          <a:stretch/>
        </p:blipFill>
        <p:spPr>
          <a:xfrm>
            <a:off x="2204424" y="-89529"/>
            <a:ext cx="4596356" cy="2075206"/>
          </a:xfrm>
          <a:prstGeom prst="rect">
            <a:avLst/>
          </a:prstGeom>
        </p:spPr>
      </p:pic>
      <p:sp>
        <p:nvSpPr>
          <p:cNvPr id="14" name="文本框 16">
            <a:extLst>
              <a:ext uri="{FF2B5EF4-FFF2-40B4-BE49-F238E27FC236}">
                <a16:creationId xmlns:a16="http://schemas.microsoft.com/office/drawing/2014/main" id="{2036933A-2A10-48DB-8760-D8C7077040A7}"/>
              </a:ext>
            </a:extLst>
          </p:cNvPr>
          <p:cNvSpPr txBox="1"/>
          <p:nvPr/>
        </p:nvSpPr>
        <p:spPr>
          <a:xfrm>
            <a:off x="3492591" y="225429"/>
            <a:ext cx="2343150" cy="553998"/>
          </a:xfrm>
          <a:prstGeom prst="rect">
            <a:avLst/>
          </a:prstGeom>
          <a:noFill/>
        </p:spPr>
        <p:txBody>
          <a:bodyPr vert="horz" wrap="square" rtlCol="0">
            <a:spAutoFit/>
          </a:bodyPr>
          <a:lstStyle/>
          <a:p>
            <a:pPr algn="ctr"/>
            <a:r>
              <a:rPr lang="en-US" altLang="zh-CN" sz="3000" b="1" dirty="0">
                <a:ln>
                  <a:solidFill>
                    <a:srgbClr val="0070C0"/>
                  </a:solidFill>
                </a:ln>
                <a:solidFill>
                  <a:prstClr val="white"/>
                </a:solidFill>
                <a:latin typeface="SVN-Salty Script" panose="02000000000000000000" pitchFamily="50" charset="0"/>
                <a:ea typeface="SVN-Salty Script" panose="02000000000000000000" pitchFamily="50" charset="0"/>
                <a:cs typeface="SVN-Salty Script" panose="02000000000000000000" pitchFamily="50" charset="0"/>
              </a:rPr>
              <a:t>KHỞI ĐỘNG</a:t>
            </a:r>
            <a:endParaRPr lang="zh-CN" altLang="en-US" sz="3000" b="1" dirty="0">
              <a:ln>
                <a:solidFill>
                  <a:srgbClr val="0070C0"/>
                </a:solidFill>
              </a:ln>
              <a:solidFill>
                <a:prstClr val="white"/>
              </a:solidFill>
              <a:latin typeface="SVN-Salty Script" panose="02000000000000000000" pitchFamily="50" charset="0"/>
              <a:ea typeface="Arial-Rounded" pitchFamily="34" charset="0"/>
              <a:cs typeface="SVN-Salty Script" panose="02000000000000000000" pitchFamily="50" charset="0"/>
            </a:endParaRPr>
          </a:p>
        </p:txBody>
      </p:sp>
      <p:sp>
        <p:nvSpPr>
          <p:cNvPr id="5" name="TextBox 4"/>
          <p:cNvSpPr txBox="1"/>
          <p:nvPr/>
        </p:nvSpPr>
        <p:spPr>
          <a:xfrm>
            <a:off x="1161799" y="4348881"/>
            <a:ext cx="6740128" cy="507831"/>
          </a:xfrm>
          <a:prstGeom prst="rect">
            <a:avLst/>
          </a:prstGeom>
          <a:noFill/>
        </p:spPr>
        <p:txBody>
          <a:bodyPr wrap="square" rtlCol="0">
            <a:spAutoFit/>
          </a:bodyPr>
          <a:lstStyle/>
          <a:p>
            <a:pPr algn="ctr"/>
            <a:r>
              <a:rPr lang="en-US" sz="2700" dirty="0" err="1">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Quan</a:t>
            </a:r>
            <a:r>
              <a:rPr lang="en-US" sz="2700" dirty="0">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sát</a:t>
            </a:r>
            <a:r>
              <a:rPr lang="en-US" sz="2700" dirty="0">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tranh</a:t>
            </a:r>
            <a:r>
              <a:rPr lang="en-US" sz="2700" dirty="0">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Tranh</a:t>
            </a:r>
            <a:r>
              <a:rPr lang="en-US" sz="2700" dirty="0">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vẽ</a:t>
            </a:r>
            <a:r>
              <a:rPr lang="en-US" sz="2700" dirty="0">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cảnh</a:t>
            </a:r>
            <a:r>
              <a:rPr lang="en-US" sz="2700" dirty="0">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 </a:t>
            </a:r>
            <a:r>
              <a:rPr lang="en-US" sz="2700" dirty="0" err="1">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gì</a:t>
            </a:r>
            <a:r>
              <a:rPr lang="en-US" sz="2700" dirty="0">
                <a:ln>
                  <a:solidFill>
                    <a:srgbClr val="FF0000"/>
                  </a:solidFill>
                </a:ln>
                <a:solidFill>
                  <a:srgbClr val="FF0066"/>
                </a:solidFill>
                <a:effectLst>
                  <a:innerShdw blurRad="63500" dist="50800" dir="8100000">
                    <a:prstClr val="black">
                      <a:alpha val="50000"/>
                    </a:prstClr>
                  </a:innerShdw>
                </a:effectLst>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7" name="Picture 6"/>
          <p:cNvPicPr>
            <a:picLocks noChangeAspect="1"/>
          </p:cNvPicPr>
          <p:nvPr/>
        </p:nvPicPr>
        <p:blipFill>
          <a:blip r:embed="rId4"/>
          <a:stretch>
            <a:fillRect/>
          </a:stretch>
        </p:blipFill>
        <p:spPr>
          <a:xfrm>
            <a:off x="1536385" y="1072769"/>
            <a:ext cx="5990956" cy="3276112"/>
          </a:xfrm>
          <a:prstGeom prst="rect">
            <a:avLst/>
          </a:prstGeom>
          <a:ln>
            <a:noFill/>
          </a:ln>
          <a:effectLst>
            <a:softEdge rad="112500"/>
          </a:effectLst>
        </p:spPr>
      </p:pic>
    </p:spTree>
    <p:extLst>
      <p:ext uri="{BB962C8B-B14F-4D97-AF65-F5344CB8AC3E}">
        <p14:creationId xmlns:p14="http://schemas.microsoft.com/office/powerpoint/2010/main" val="28424233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17143" y="2724286"/>
            <a:ext cx="3924181" cy="2345766"/>
          </a:xfrm>
          <a:prstGeom prst="rect">
            <a:avLst/>
          </a:prstGeom>
          <a:ln>
            <a:noFill/>
          </a:ln>
          <a:effectLst>
            <a:softEdge rad="112500"/>
          </a:effectLst>
        </p:spPr>
      </p:pic>
      <p:pic>
        <p:nvPicPr>
          <p:cNvPr id="6" name="图片 31">
            <a:extLst>
              <a:ext uri="{FF2B5EF4-FFF2-40B4-BE49-F238E27FC236}">
                <a16:creationId xmlns:a16="http://schemas.microsoft.com/office/drawing/2014/main" id="{2A771046-CBD1-45D0-A493-30F4C88F7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00000">
            <a:off x="-319139" y="-184684"/>
            <a:ext cx="1001690" cy="1030514"/>
          </a:xfrm>
          <a:prstGeom prst="rect">
            <a:avLst/>
          </a:prstGeom>
        </p:spPr>
      </p:pic>
      <p:pic>
        <p:nvPicPr>
          <p:cNvPr id="15" name="图片 2">
            <a:extLst>
              <a:ext uri="{FF2B5EF4-FFF2-40B4-BE49-F238E27FC236}">
                <a16:creationId xmlns:a16="http://schemas.microsoft.com/office/drawing/2014/main" id="{7F79D883-5445-4E36-9F7C-EC735FB1CA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4040" y="41722"/>
            <a:ext cx="1195170" cy="1832359"/>
          </a:xfrm>
          <a:prstGeom prst="rect">
            <a:avLst/>
          </a:prstGeom>
        </p:spPr>
      </p:pic>
      <p:sp>
        <p:nvSpPr>
          <p:cNvPr id="2" name="Rounded Rectangular Callout 1"/>
          <p:cNvSpPr/>
          <p:nvPr/>
        </p:nvSpPr>
        <p:spPr>
          <a:xfrm>
            <a:off x="798844" y="177194"/>
            <a:ext cx="6159093" cy="1963048"/>
          </a:xfrm>
          <a:prstGeom prst="wedgeRoundRectCallout">
            <a:avLst>
              <a:gd name="adj1" fmla="val 63706"/>
              <a:gd name="adj2" fmla="val -1900"/>
              <a:gd name="adj3" fmla="val 16667"/>
            </a:avLst>
          </a:prstGeom>
          <a:solidFill>
            <a:schemeClr val="accent2">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Sử</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dụng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i="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a:t>
            </a:r>
            <a:r>
              <a:rPr lang="en-US" sz="24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i="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sao</a:t>
            </a:r>
            <a:r>
              <a:rPr lang="en-US" sz="24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với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nội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dung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Người ta gọi ông là cố Đương.</a:t>
            </a:r>
          </a:p>
          <a:p>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Dân làng tăng ông thêm một tên mới là cố Ghép. </a:t>
            </a:r>
          </a:p>
          <a:p>
            <a:b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b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Speech Bubble: Rectangle with Corners Rounded 7">
            <a:extLst>
              <a:ext uri="{FF2B5EF4-FFF2-40B4-BE49-F238E27FC236}">
                <a16:creationId xmlns:a16="http://schemas.microsoft.com/office/drawing/2014/main" id="{35111695-4F00-4F13-8399-433CE41B326F}"/>
              </a:ext>
            </a:extLst>
          </p:cNvPr>
          <p:cNvSpPr/>
          <p:nvPr/>
        </p:nvSpPr>
        <p:spPr>
          <a:xfrm>
            <a:off x="1399687" y="2346085"/>
            <a:ext cx="2478703" cy="940219"/>
          </a:xfrm>
          <a:prstGeom prst="wedgeRoundRectCallout">
            <a:avLst>
              <a:gd name="adj1" fmla="val -58341"/>
              <a:gd name="adj2" fmla="val 52300"/>
              <a:gd name="adj3" fmla="val 16667"/>
            </a:avLst>
          </a:prstGeom>
          <a:solidFill>
            <a:schemeClr val="bg1"/>
          </a:solidFill>
          <a:ln>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1431" tIns="25717" rIns="51431" bIns="25717" rtlCol="0" anchor="ctr"/>
          <a:lstStyle/>
          <a:p>
            <a:pPr defTabSz="514299">
              <a:spcBef>
                <a:spcPts val="450"/>
              </a:spcBef>
              <a:spcAft>
                <a:spcPts val="450"/>
              </a:spcAft>
            </a:pPr>
            <a:r>
              <a:rPr lang="en-GB"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sao</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dân</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làng</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tặng</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ông</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tên</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cố</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Ghép</a:t>
            </a:r>
            <a:r>
              <a:rPr lang="en-US"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 descr="✓ Happy cute kid boy and girl dialog premium vector in Adobe Illustrator ai  ( .ai ) format, Encapsulated PostScript eps ( .eps ) forma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402" b="98345" l="4594" r="96090">
                        <a14:foregroundMark x1="51320" y1="46572" x2="48583" y2="50118"/>
                        <a14:foregroundMark x1="75171" y1="34279" x2="84946" y2="89125"/>
                        <a14:foregroundMark x1="69990" y1="90780" x2="77028" y2="88416"/>
                        <a14:foregroundMark x1="75464" y1="83688" x2="75171" y2="88652"/>
                        <a14:foregroundMark x1="52199" y1="46099" x2="51320" y2="49054"/>
                        <a14:foregroundMark x1="5474" y1="71986" x2="9482" y2="70922"/>
                        <a14:foregroundMark x1="9971" y1="74113" x2="10655" y2="71158"/>
                        <a14:foregroundMark x1="5865" y1="72813" x2="9091" y2="71395"/>
                      </a14:backgroundRemoval>
                    </a14:imgEffect>
                  </a14:imgLayer>
                </a14:imgProps>
              </a:ext>
              <a:ext uri="{28A0092B-C50C-407E-A947-70E740481C1C}">
                <a14:useLocalDpi xmlns:a14="http://schemas.microsoft.com/office/drawing/2010/main" val="0"/>
              </a:ext>
            </a:extLst>
          </a:blip>
          <a:srcRect l="68282" t="27176" r="6653" b="5930"/>
          <a:stretch/>
        </p:blipFill>
        <p:spPr bwMode="auto">
          <a:xfrm>
            <a:off x="7341709" y="2568382"/>
            <a:ext cx="1348948" cy="297698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 Happy cute kid boy and girl dialog premium vector in Adobe Illustrator ai  ( .ai ) format, Encapsulated PostScript eps ( .eps ) forma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402" b="98345" l="4594" r="96090">
                        <a14:foregroundMark x1="51320" y1="46572" x2="48583" y2="50118"/>
                        <a14:foregroundMark x1="75171" y1="34279" x2="84946" y2="89125"/>
                        <a14:foregroundMark x1="69990" y1="90780" x2="77028" y2="88416"/>
                        <a14:foregroundMark x1="75464" y1="83688" x2="75171" y2="88652"/>
                        <a14:foregroundMark x1="52199" y1="46099" x2="51320" y2="49054"/>
                        <a14:foregroundMark x1="5474" y1="71986" x2="9482" y2="70922"/>
                        <a14:foregroundMark x1="9971" y1="74113" x2="10655" y2="71158"/>
                        <a14:foregroundMark x1="5865" y1="72813" x2="9091" y2="71395"/>
                      </a14:backgroundRemoval>
                    </a14:imgEffect>
                  </a14:imgLayer>
                </a14:imgProps>
              </a:ext>
              <a:ext uri="{28A0092B-C50C-407E-A947-70E740481C1C}">
                <a14:useLocalDpi xmlns:a14="http://schemas.microsoft.com/office/drawing/2010/main" val="0"/>
              </a:ext>
            </a:extLst>
          </a:blip>
          <a:srcRect l="27659" t="30312" r="47276" b="4885"/>
          <a:stretch/>
        </p:blipFill>
        <p:spPr bwMode="auto">
          <a:xfrm>
            <a:off x="232405" y="2782863"/>
            <a:ext cx="1156362" cy="2321315"/>
          </a:xfrm>
          <a:prstGeom prst="rect">
            <a:avLst/>
          </a:prstGeom>
          <a:noFill/>
          <a:extLst>
            <a:ext uri="{909E8E84-426E-40DD-AFC4-6F175D3DCCD1}">
              <a14:hiddenFill xmlns:a14="http://schemas.microsoft.com/office/drawing/2010/main">
                <a:solidFill>
                  <a:srgbClr val="FFFFFF"/>
                </a:solidFill>
              </a14:hiddenFill>
            </a:ext>
          </a:extLst>
        </p:spPr>
      </p:pic>
      <p:sp>
        <p:nvSpPr>
          <p:cNvPr id="34" name="Speech Bubble: Rectangle with Corners Rounded 7">
            <a:extLst>
              <a:ext uri="{FF2B5EF4-FFF2-40B4-BE49-F238E27FC236}">
                <a16:creationId xmlns:a16="http://schemas.microsoft.com/office/drawing/2014/main" id="{35111695-4F00-4F13-8399-433CE41B326F}"/>
              </a:ext>
            </a:extLst>
          </p:cNvPr>
          <p:cNvSpPr/>
          <p:nvPr/>
        </p:nvSpPr>
        <p:spPr>
          <a:xfrm>
            <a:off x="3997022" y="1874081"/>
            <a:ext cx="3226055" cy="1902766"/>
          </a:xfrm>
          <a:prstGeom prst="wedgeRoundRectCallout">
            <a:avLst>
              <a:gd name="adj1" fmla="val 60257"/>
              <a:gd name="adj2" fmla="val 33010"/>
              <a:gd name="adj3" fmla="val 16667"/>
            </a:avLst>
          </a:prstGeom>
          <a:solidFill>
            <a:schemeClr val="bg1"/>
          </a:solidFill>
          <a:ln>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1431" tIns="25717" rIns="51431" bIns="25717" rtlCol="0" anchor="ctr"/>
          <a:lstStyle/>
          <a:p>
            <a:pPr defTabSz="514299">
              <a:spcBef>
                <a:spcPts val="450"/>
              </a:spcBef>
              <a:spcAft>
                <a:spcPts val="450"/>
              </a:spcAft>
            </a:pPr>
            <a:r>
              <a:rPr lang="en-GB"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sau bao nỗ lực, ông đã hoàn thành con đường lên xuống núi dễ dàng, bà con rất biết ơn ông nên đã đặt thêm cho ông một tên mới là cố Ghép.</a:t>
            </a:r>
          </a:p>
        </p:txBody>
      </p:sp>
    </p:spTree>
    <p:extLst>
      <p:ext uri="{BB962C8B-B14F-4D97-AF65-F5344CB8AC3E}">
        <p14:creationId xmlns:p14="http://schemas.microsoft.com/office/powerpoint/2010/main" val="22594082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6" presetClass="entr" presetSubtype="21"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par>
                                <p:cTn id="28" presetID="16" presetClass="entr" presetSubtype="21"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arn(inVertical)">
                                      <p:cBhvr>
                                        <p:cTn id="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894961" y="161561"/>
            <a:ext cx="2973336" cy="2345766"/>
          </a:xfrm>
          <a:prstGeom prst="rect">
            <a:avLst/>
          </a:prstGeom>
          <a:ln>
            <a:noFill/>
          </a:ln>
          <a:effectLst>
            <a:softEdge rad="112500"/>
          </a:effectLst>
        </p:spPr>
      </p:pic>
      <p:sp>
        <p:nvSpPr>
          <p:cNvPr id="11" name="TextBox 10">
            <a:extLst>
              <a:ext uri="{FF2B5EF4-FFF2-40B4-BE49-F238E27FC236}">
                <a16:creationId xmlns:a16="http://schemas.microsoft.com/office/drawing/2014/main" id="{EDA1CF5D-1B6B-4A00-A003-2E8101B823A1}"/>
              </a:ext>
            </a:extLst>
          </p:cNvPr>
          <p:cNvSpPr txBox="1"/>
          <p:nvPr/>
        </p:nvSpPr>
        <p:spPr>
          <a:xfrm>
            <a:off x="230607" y="258526"/>
            <a:ext cx="6148928" cy="1898464"/>
          </a:xfrm>
          <a:prstGeom prst="rect">
            <a:avLst/>
          </a:prstGeom>
          <a:solidFill>
            <a:schemeClr val="accent4">
              <a:lumMod val="20000"/>
              <a:lumOff val="80000"/>
            </a:schemeClr>
          </a:solidFill>
          <a:effectLst>
            <a:softEdge rad="63500"/>
          </a:effectLst>
        </p:spPr>
        <p:txBody>
          <a:bodyPr wrap="square" lIns="51288" tIns="25652" rIns="51288" bIns="25652" rtlCol="0">
            <a:spAutoFit/>
          </a:bodyPr>
          <a:lstStyle/>
          <a:p>
            <a:r>
              <a:rPr lang="en-GB" sz="2400" b="1" dirty="0">
                <a:latin typeface="Arial-Rounded" panose="020B0500000000000000" pitchFamily="34" charset="0"/>
                <a:ea typeface="Arial-Rounded" panose="020B0500000000000000" pitchFamily="34" charset="0"/>
                <a:cs typeface="Arial-Rounded" panose="020B0500000000000000" pitchFamily="34" charset="0"/>
              </a:rPr>
              <a:t>2.  </a:t>
            </a:r>
            <a:r>
              <a:rPr lang="vi-VN" sz="2400" b="1" dirty="0">
                <a:latin typeface="Arial-Rounded" panose="020B0500000000000000" pitchFamily="34" charset="0"/>
                <a:ea typeface="Arial-Rounded" panose="020B0500000000000000" pitchFamily="34" charset="0"/>
                <a:cs typeface="Arial-Rounded" panose="020B0500000000000000" pitchFamily="34" charset="0"/>
              </a:rPr>
              <a:t>Dựa vào nội dung câu </a:t>
            </a:r>
            <a:r>
              <a:rPr lang="vi-VN" sz="2400" b="1">
                <a:latin typeface="Arial-Rounded" panose="020B0500000000000000" pitchFamily="34" charset="0"/>
                <a:ea typeface="Arial-Rounded" panose="020B0500000000000000" pitchFamily="34" charset="0"/>
                <a:cs typeface="Arial-Rounded" panose="020B0500000000000000" pitchFamily="34" charset="0"/>
              </a:rPr>
              <a:t>chuyện, hãy </a:t>
            </a:r>
            <a:r>
              <a:rPr lang="vi-VN" sz="2400" b="1" dirty="0">
                <a:latin typeface="Arial-Rounded" panose="020B0500000000000000" pitchFamily="34" charset="0"/>
                <a:ea typeface="Arial-Rounded" panose="020B0500000000000000" pitchFamily="34" charset="0"/>
                <a:cs typeface="Arial-Rounded" panose="020B0500000000000000" pitchFamily="34" charset="0"/>
              </a:rPr>
              <a:t>nói: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a) Một câu ca ngợi con đường lên núi của cố Đương.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b) Một câu ca ngợi ý chí của cố </a:t>
            </a:r>
            <a:r>
              <a:rPr lang="vi-VN" sz="2400" b="1">
                <a:latin typeface="Arial-Rounded" panose="020B0500000000000000" pitchFamily="34" charset="0"/>
                <a:ea typeface="Arial-Rounded" panose="020B0500000000000000" pitchFamily="34" charset="0"/>
                <a:cs typeface="Arial-Rounded" panose="020B0500000000000000" pitchFamily="34" charset="0"/>
              </a:rPr>
              <a:t>Đương. </a:t>
            </a:r>
            <a:endParaRPr lang="vi-VN" sz="24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Speech Bubble: Rectangle with Corners Rounded 7">
            <a:extLst>
              <a:ext uri="{FF2B5EF4-FFF2-40B4-BE49-F238E27FC236}">
                <a16:creationId xmlns:a16="http://schemas.microsoft.com/office/drawing/2014/main" id="{35111695-4F00-4F13-8399-433CE41B326F}"/>
              </a:ext>
            </a:extLst>
          </p:cNvPr>
          <p:cNvSpPr/>
          <p:nvPr/>
        </p:nvSpPr>
        <p:spPr>
          <a:xfrm>
            <a:off x="2049159" y="2507327"/>
            <a:ext cx="5432295" cy="1197790"/>
          </a:xfrm>
          <a:prstGeom prst="wedgeRoundRectCallout">
            <a:avLst>
              <a:gd name="adj1" fmla="val -55481"/>
              <a:gd name="adj2" fmla="val 30522"/>
              <a:gd name="adj3" fmla="val 16667"/>
            </a:avLst>
          </a:prstGeom>
          <a:solidFill>
            <a:schemeClr val="bg1"/>
          </a:solidFill>
          <a:ln>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1431" tIns="25717" rIns="51431" bIns="25717" rtlCol="0" anchor="ctr"/>
          <a:lstStyle/>
          <a:p>
            <a:pPr defTabSz="514299">
              <a:spcBef>
                <a:spcPts val="450"/>
              </a:spcBef>
              <a:spcAft>
                <a:spcPts val="450"/>
              </a:spcAft>
            </a:pPr>
            <a:endParaRPr lang="en-GB"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defTabSz="514299">
              <a:spcBef>
                <a:spcPts val="450"/>
              </a:spcBef>
              <a:spcAft>
                <a:spcPts val="450"/>
              </a:spcAft>
            </a:pP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Con đường lên núi của cố Đương ghép đã trở thành huyền thoại trong lòng người dân xóm nhỏ ở núi Hồng Lĩnh.</a:t>
            </a:r>
            <a:b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 descr="✓ Happy cute kid boy and girl dialog premium vector in Adobe Illustrator ai  ( .ai ) format, Encapsulated PostScript eps ( .eps ) format"/>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402" b="98345" l="4594" r="96090">
                        <a14:foregroundMark x1="51320" y1="46572" x2="48583" y2="50118"/>
                        <a14:foregroundMark x1="75171" y1="34279" x2="84946" y2="89125"/>
                        <a14:foregroundMark x1="69990" y1="90780" x2="77028" y2="88416"/>
                        <a14:foregroundMark x1="75464" y1="83688" x2="75171" y2="88652"/>
                        <a14:foregroundMark x1="52199" y1="46099" x2="51320" y2="49054"/>
                        <a14:foregroundMark x1="5474" y1="71986" x2="9482" y2="70922"/>
                        <a14:foregroundMark x1="9971" y1="74113" x2="10655" y2="71158"/>
                        <a14:foregroundMark x1="5865" y1="72813" x2="9091" y2="71395"/>
                      </a14:backgroundRemoval>
                    </a14:imgEffect>
                  </a14:imgLayer>
                </a14:imgProps>
              </a:ext>
              <a:ext uri="{28A0092B-C50C-407E-A947-70E740481C1C}">
                <a14:useLocalDpi xmlns:a14="http://schemas.microsoft.com/office/drawing/2010/main" val="0"/>
              </a:ext>
            </a:extLst>
          </a:blip>
          <a:srcRect l="68282" t="27176" r="6653" b="5930"/>
          <a:stretch/>
        </p:blipFill>
        <p:spPr bwMode="auto">
          <a:xfrm>
            <a:off x="7631678" y="2266474"/>
            <a:ext cx="1657350" cy="28743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 Happy cute kid boy and girl dialog premium vector in Adobe Illustrator ai  ( .ai ) format, Encapsulated PostScript eps ( .eps ) format"/>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402" b="98345" l="4594" r="96090">
                        <a14:foregroundMark x1="51320" y1="46572" x2="48583" y2="50118"/>
                        <a14:foregroundMark x1="75171" y1="34279" x2="84946" y2="89125"/>
                        <a14:foregroundMark x1="69990" y1="90780" x2="77028" y2="88416"/>
                        <a14:foregroundMark x1="75464" y1="83688" x2="75171" y2="88652"/>
                        <a14:foregroundMark x1="52199" y1="46099" x2="51320" y2="49054"/>
                        <a14:foregroundMark x1="5474" y1="71986" x2="9482" y2="70922"/>
                        <a14:foregroundMark x1="9971" y1="74113" x2="10655" y2="71158"/>
                        <a14:foregroundMark x1="5865" y1="72813" x2="9091" y2="71395"/>
                      </a14:backgroundRemoval>
                    </a14:imgEffect>
                  </a14:imgLayer>
                </a14:imgProps>
              </a:ext>
              <a:ext uri="{28A0092B-C50C-407E-A947-70E740481C1C}">
                <a14:useLocalDpi xmlns:a14="http://schemas.microsoft.com/office/drawing/2010/main" val="0"/>
              </a:ext>
            </a:extLst>
          </a:blip>
          <a:srcRect l="27659" t="30312" r="47276" b="4885"/>
          <a:stretch/>
        </p:blipFill>
        <p:spPr bwMode="auto">
          <a:xfrm>
            <a:off x="119918" y="2266474"/>
            <a:ext cx="1535207" cy="308182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7">
            <a:extLst>
              <a:ext uri="{FF2B5EF4-FFF2-40B4-BE49-F238E27FC236}">
                <a16:creationId xmlns:a16="http://schemas.microsoft.com/office/drawing/2014/main" id="{35111695-4F00-4F13-8399-433CE41B326F}"/>
              </a:ext>
            </a:extLst>
          </p:cNvPr>
          <p:cNvSpPr/>
          <p:nvPr/>
        </p:nvSpPr>
        <p:spPr>
          <a:xfrm>
            <a:off x="2049159" y="3920680"/>
            <a:ext cx="4980860" cy="932413"/>
          </a:xfrm>
          <a:prstGeom prst="wedgeRoundRectCallout">
            <a:avLst>
              <a:gd name="adj1" fmla="val 59874"/>
              <a:gd name="adj2" fmla="val -49051"/>
              <a:gd name="adj3" fmla="val 16667"/>
            </a:avLst>
          </a:prstGeom>
          <a:solidFill>
            <a:schemeClr val="bg1"/>
          </a:solidFill>
          <a:ln>
            <a:solidFill>
              <a:srgbClr val="00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1431" tIns="25717" rIns="51431" bIns="25717" rtlCol="0" anchor="ctr"/>
          <a:lstStyle/>
          <a:p>
            <a:pPr defTabSz="514299">
              <a:spcBef>
                <a:spcPts val="450"/>
              </a:spcBef>
              <a:spcAft>
                <a:spcPts val="450"/>
              </a:spcAft>
            </a:pPr>
            <a:endParaRPr lang="en-GB"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defTabSz="514299">
              <a:spcBef>
                <a:spcPts val="450"/>
              </a:spcBef>
              <a:spcAft>
                <a:spcPts val="450"/>
              </a:spcAft>
            </a:pPr>
            <a:r>
              <a:rPr lang="en-GB"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Cố Đương có một ý chí mạnh mẽ khiến mọi người nể phục.  </a:t>
            </a:r>
            <a:b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695258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0741" y="447538"/>
            <a:ext cx="8772325" cy="4264600"/>
          </a:xfrm>
          <a:prstGeom prst="rect">
            <a:avLst/>
          </a:prstGeom>
          <a:noFill/>
        </p:spPr>
        <p:txBody>
          <a:bodyPr wrap="square" lIns="78074" tIns="39038" rIns="78074" bIns="39038" rtlCol="0">
            <a:spAutoFit/>
          </a:bodyPr>
          <a:lstStyle/>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Ngày xưa, dưới chân núi Hồng Lĩnh có một xóm nhỏ, người dân sống bằng nghề đánh cá. Cuộc sống đang yên lành, b</a:t>
            </a:r>
            <a:r>
              <a:rPr lang="en-GB" sz="1600" b="1" dirty="0">
                <a:latin typeface="Arial-Rounded" panose="020B0500000000000000" pitchFamily="34" charset="0"/>
                <a:ea typeface="Arial-Rounded" panose="020B0500000000000000" pitchFamily="34" charset="0"/>
                <a:cs typeface="Arial-Rounded" panose="020B0500000000000000" pitchFamily="34" charset="0"/>
              </a:rPr>
              <a:t>ỗ</a:t>
            </a:r>
            <a:r>
              <a:rPr lang="vi-VN" sz="1600" b="1" dirty="0">
                <a:latin typeface="Arial-Rounded" panose="020B0500000000000000" pitchFamily="34" charset="0"/>
                <a:ea typeface="Arial-Rounded" panose="020B0500000000000000" pitchFamily="34" charset="0"/>
                <a:cs typeface="Arial-Rounded" panose="020B0500000000000000" pitchFamily="34" charset="0"/>
              </a:rPr>
              <a:t>ng một trận bão khủng khiếp cuốn đi tất cả thuyền bè</a:t>
            </a:r>
            <a:r>
              <a:rPr lang="en-GB" sz="1600" b="1" dirty="0">
                <a:latin typeface="Arial-Rounded" panose="020B0500000000000000" pitchFamily="34" charset="0"/>
                <a:ea typeface="Arial-Rounded" panose="020B0500000000000000" pitchFamily="34" charset="0"/>
                <a:cs typeface="Arial-Rounded" panose="020B0500000000000000" pitchFamily="34" charset="0"/>
              </a:rPr>
              <a:t>.</a:t>
            </a:r>
            <a:r>
              <a:rPr lang="vi-VN" sz="1600" b="1" dirty="0">
                <a:latin typeface="Arial-Rounded" panose="020B0500000000000000" pitchFamily="34" charset="0"/>
                <a:ea typeface="Arial-Rounded" panose="020B0500000000000000" pitchFamily="34" charset="0"/>
                <a:cs typeface="Arial-Rounded" panose="020B0500000000000000" pitchFamily="34" charset="0"/>
              </a:rPr>
              <a:t> Dân xóm chơi hết đường sinh sống, đ</a:t>
            </a:r>
            <a:r>
              <a:rPr lang="en-GB" sz="1600" b="1" dirty="0">
                <a:latin typeface="Arial-Rounded" panose="020B0500000000000000" pitchFamily="34" charset="0"/>
                <a:ea typeface="Arial-Rounded" panose="020B0500000000000000" pitchFamily="34" charset="0"/>
                <a:cs typeface="Arial-Rounded" panose="020B0500000000000000" pitchFamily="34" charset="0"/>
              </a:rPr>
              <a:t>à</a:t>
            </a:r>
            <a:r>
              <a:rPr lang="vi-VN" sz="1600" b="1" dirty="0">
                <a:latin typeface="Arial-Rounded" panose="020B0500000000000000" pitchFamily="34" charset="0"/>
                <a:ea typeface="Arial-Rounded" panose="020B0500000000000000" pitchFamily="34" charset="0"/>
                <a:cs typeface="Arial-Rounded" panose="020B0500000000000000" pitchFamily="34" charset="0"/>
              </a:rPr>
              <a:t>nh lên núi kiếm củi đem ra chợ bán. Nhưng sườn núi phía họ ở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dựng</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đứng</a:t>
            </a:r>
            <a:r>
              <a:rPr lang="vi-VN" sz="1600" b="1" dirty="0">
                <a:latin typeface="Arial-Rounded" panose="020B0500000000000000" pitchFamily="34" charset="0"/>
                <a:ea typeface="Arial-Rounded" panose="020B0500000000000000" pitchFamily="34" charset="0"/>
                <a:cs typeface="Arial-Rounded" panose="020B0500000000000000" pitchFamily="34" charset="0"/>
              </a:rPr>
              <a:t>, bà con phải đi đường vòng rất xa. </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Bấy giờ trong xóm có một ông lão nghèo, Người ta gọi ông là cố Đương vì hễ gặp việc gì khó, ông đều đảm đương g</a:t>
            </a:r>
            <a:r>
              <a:rPr lang="en-GB" sz="1600" b="1" dirty="0">
                <a:latin typeface="Arial-Rounded" panose="020B0500000000000000" pitchFamily="34" charset="0"/>
                <a:ea typeface="Arial-Rounded" panose="020B0500000000000000" pitchFamily="34" charset="0"/>
                <a:cs typeface="Arial-Rounded" panose="020B0500000000000000" pitchFamily="34" charset="0"/>
              </a:rPr>
              <a:t>á</a:t>
            </a:r>
            <a:r>
              <a:rPr lang="vi-VN" sz="1600" b="1" dirty="0">
                <a:latin typeface="Arial-Rounded" panose="020B0500000000000000" pitchFamily="34" charset="0"/>
                <a:ea typeface="Arial-Rounded" panose="020B0500000000000000" pitchFamily="34" charset="0"/>
                <a:cs typeface="Arial-Rounded" panose="020B0500000000000000" pitchFamily="34" charset="0"/>
              </a:rPr>
              <a:t>nh vác. Thấy lên núi phải đi đường vòng, ông bàn với mọi người ghép đ</a:t>
            </a:r>
            <a:r>
              <a:rPr lang="en-GB" sz="1600" b="1" dirty="0">
                <a:latin typeface="Arial-Rounded" panose="020B0500000000000000" pitchFamily="34" charset="0"/>
                <a:ea typeface="Arial-Rounded" panose="020B0500000000000000" pitchFamily="34" charset="0"/>
                <a:cs typeface="Arial-Rounded" panose="020B0500000000000000" pitchFamily="34" charset="0"/>
              </a:rPr>
              <a:t>á</a:t>
            </a:r>
            <a:r>
              <a:rPr lang="vi-VN" sz="1600" b="1" dirty="0">
                <a:latin typeface="Arial-Rounded" panose="020B0500000000000000" pitchFamily="34" charset="0"/>
                <a:ea typeface="Arial-Rounded" panose="020B0500000000000000" pitchFamily="34" charset="0"/>
                <a:cs typeface="Arial-Rounded" panose="020B0500000000000000" pitchFamily="34" charset="0"/>
              </a:rPr>
              <a:t> thành bậc th</a:t>
            </a:r>
            <a:r>
              <a:rPr lang="en-GB" sz="1600" b="1" dirty="0">
                <a:latin typeface="Arial-Rounded" panose="020B0500000000000000" pitchFamily="34" charset="0"/>
                <a:ea typeface="Arial-Rounded" panose="020B0500000000000000" pitchFamily="34" charset="0"/>
                <a:cs typeface="Arial-Rounded" panose="020B0500000000000000" pitchFamily="34" charset="0"/>
              </a:rPr>
              <a:t>a</a:t>
            </a:r>
            <a:r>
              <a:rPr lang="vi-VN" sz="1600" b="1" dirty="0">
                <a:latin typeface="Arial-Rounded" panose="020B0500000000000000" pitchFamily="34" charset="0"/>
                <a:ea typeface="Arial-Rounded" panose="020B0500000000000000" pitchFamily="34" charset="0"/>
                <a:cs typeface="Arial-Rounded" panose="020B0500000000000000" pitchFamily="34" charset="0"/>
              </a:rPr>
              <a:t>ng vượt dốc để có được con đường ngắn như mong muốn. Ai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nấy</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đều</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lắc</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đầu</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bảo việc ấy khó lắm, không làm được.</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Nhưng cổ Đương vẫn tìm cách làm đường. Công việc nặng nhọc không khiến ông sờn lòng. Thấy ông đ</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ói</a:t>
            </a:r>
            <a:r>
              <a:rPr lang="vi-VN" sz="1600" b="1" dirty="0">
                <a:latin typeface="Arial-Rounded" panose="020B0500000000000000" pitchFamily="34" charset="0"/>
                <a:ea typeface="Arial-Rounded" panose="020B0500000000000000" pitchFamily="34" charset="0"/>
                <a:cs typeface="Arial-Rounded" panose="020B0500000000000000" pitchFamily="34" charset="0"/>
              </a:rPr>
              <a:t>, những con vượn ở gần đó mang hoa quả đến cho ông. Chim chóc thay nhau ca hát để ông quên mệt. Về sau, nhiều người trong xóm tình nguyện đến làm cùng. </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Sau năm lần sim ra quả, con đường lên núi đã hoàn thành. Nhờ đó, mọi người có thể lên xuống núi dễ dàng. Cả xóm biết ơn cố Đư</a:t>
            </a:r>
            <a:r>
              <a:rPr lang="en-GB" sz="1600" b="1" dirty="0">
                <a:latin typeface="Arial-Rounded" panose="020B0500000000000000" pitchFamily="34" charset="0"/>
                <a:ea typeface="Arial-Rounded" panose="020B0500000000000000" pitchFamily="34" charset="0"/>
                <a:cs typeface="Arial-Rounded" panose="020B0500000000000000" pitchFamily="34" charset="0"/>
              </a:rPr>
              <a:t>ơ</a:t>
            </a:r>
            <a:r>
              <a:rPr lang="vi-VN" sz="1600" b="1" dirty="0">
                <a:latin typeface="Arial-Rounded" panose="020B0500000000000000" pitchFamily="34" charset="0"/>
                <a:ea typeface="Arial-Rounded" panose="020B0500000000000000" pitchFamily="34" charset="0"/>
                <a:cs typeface="Arial-Rounded" panose="020B0500000000000000" pitchFamily="34" charset="0"/>
              </a:rPr>
              <a:t>ng, tặng thêm cho ông một tên mới là cố Ghép. Ngày nay, con đường vượt núi gọi là Tru</a:t>
            </a:r>
            <a:r>
              <a:rPr lang="en-GB" sz="1600" b="1" dirty="0">
                <a:latin typeface="Arial-Rounded" panose="020B0500000000000000" pitchFamily="34" charset="0"/>
                <a:ea typeface="Arial-Rounded" panose="020B0500000000000000" pitchFamily="34" charset="0"/>
                <a:cs typeface="Arial-Rounded" panose="020B0500000000000000" pitchFamily="34" charset="0"/>
              </a:rPr>
              <a:t>ô</a:t>
            </a:r>
            <a:r>
              <a:rPr lang="vi-VN" sz="1600" b="1" dirty="0">
                <a:latin typeface="Arial-Rounded" panose="020B0500000000000000" pitchFamily="34" charset="0"/>
                <a:ea typeface="Arial-Rounded" panose="020B0500000000000000" pitchFamily="34" charset="0"/>
                <a:cs typeface="Arial-Rounded" panose="020B0500000000000000" pitchFamily="34" charset="0"/>
              </a:rPr>
              <a:t>ng Ghép vẫn còn ở phía nam dãy núi Hồng Lĩnh. </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i="1" dirty="0">
                <a:latin typeface="Arial-Rounded" panose="020B0500000000000000" pitchFamily="34" charset="0"/>
                <a:ea typeface="Arial-Rounded" panose="020B0500000000000000" pitchFamily="34" charset="0"/>
                <a:cs typeface="Arial-Rounded" panose="020B0500000000000000" pitchFamily="34" charset="0"/>
              </a:rPr>
              <a:t>(Theo Nguyễn Đổng Chi)</a:t>
            </a:r>
          </a:p>
        </p:txBody>
      </p:sp>
      <p:sp>
        <p:nvSpPr>
          <p:cNvPr id="16" name="Rounded Rectangle 15"/>
          <p:cNvSpPr/>
          <p:nvPr/>
        </p:nvSpPr>
        <p:spPr>
          <a:xfrm>
            <a:off x="210741" y="89019"/>
            <a:ext cx="1400873" cy="346755"/>
          </a:xfrm>
          <a:prstGeom prst="roundRect">
            <a:avLst>
              <a:gd name="adj" fmla="val 50000"/>
            </a:avLst>
          </a:prstGeom>
          <a:solidFill>
            <a:sysClr val="window" lastClr="FFFFFF"/>
          </a:solidFill>
          <a:ln w="38100" cap="flat" cmpd="sng" algn="ctr">
            <a:solidFill>
              <a:srgbClr val="F6A0AE"/>
            </a:solidFill>
            <a:prstDash val="solid"/>
            <a:miter lim="800000"/>
          </a:ln>
          <a:effectLst/>
        </p:spPr>
        <p:txBody>
          <a:bodyPr lIns="68048" tIns="34019" rIns="68048" bIns="34019" rtlCol="0" anchor="ctr"/>
          <a:lstStyle/>
          <a:p>
            <a:pPr algn="ctr">
              <a:defRPr/>
            </a:pPr>
            <a:r>
              <a:rPr lang="en-US" sz="1800" b="1" kern="0" dirty="0">
                <a:solidFill>
                  <a:sysClr val="windowText" lastClr="000000"/>
                </a:solidFill>
                <a:latin typeface="Arial-Rounded" pitchFamily="34" charset="0"/>
                <a:ea typeface="Arial-Rounded" pitchFamily="34" charset="0"/>
                <a:cs typeface="Arial-Rounded" pitchFamily="34" charset="0"/>
              </a:rPr>
              <a:t>ĐỌC MẪU</a:t>
            </a:r>
          </a:p>
        </p:txBody>
      </p:sp>
      <p:pic>
        <p:nvPicPr>
          <p:cNvPr id="2" name="Picture 1"/>
          <p:cNvPicPr>
            <a:picLocks noChangeAspect="1"/>
          </p:cNvPicPr>
          <p:nvPr/>
        </p:nvPicPr>
        <p:blipFill>
          <a:blip r:embed="rId3"/>
          <a:stretch>
            <a:fillRect/>
          </a:stretch>
        </p:blipFill>
        <p:spPr>
          <a:xfrm>
            <a:off x="2443079" y="89019"/>
            <a:ext cx="4535817" cy="420660"/>
          </a:xfrm>
          <a:prstGeom prst="rect">
            <a:avLst/>
          </a:prstGeom>
        </p:spPr>
      </p:pic>
    </p:spTree>
    <p:extLst>
      <p:ext uri="{BB962C8B-B14F-4D97-AF65-F5344CB8AC3E}">
        <p14:creationId xmlns:p14="http://schemas.microsoft.com/office/powerpoint/2010/main" val="20173105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77620" y="478174"/>
            <a:ext cx="4897967" cy="1811466"/>
            <a:chOff x="695888" y="2997382"/>
            <a:chExt cx="10446274" cy="3864458"/>
          </a:xfrm>
        </p:grpSpPr>
        <p:sp>
          <p:nvSpPr>
            <p:cNvPr id="8" name="圆角矩形 4"/>
            <p:cNvSpPr/>
            <p:nvPr/>
          </p:nvSpPr>
          <p:spPr bwMode="auto">
            <a:xfrm>
              <a:off x="695888" y="4134593"/>
              <a:ext cx="9852634" cy="2727247"/>
            </a:xfrm>
            <a:prstGeom prst="roundRect">
              <a:avLst>
                <a:gd name="adj" fmla="val 0"/>
              </a:avLst>
            </a:prstGeom>
            <a:solidFill>
              <a:srgbClr val="FFFF99"/>
            </a:solidFill>
            <a:ln w="38100" cap="flat" cmpd="sng" algn="ctr">
              <a:solidFill>
                <a:srgbClr val="FFCC66"/>
              </a:solidFill>
              <a:prstDash val="dash"/>
              <a:miter lim="800000"/>
            </a:ln>
            <a:effectLst/>
          </p:spPr>
          <p:txBody>
            <a:bodyPr lIns="57140" tIns="28571" rIns="57140" bIns="28571" anchor="ctr">
              <a:sp3d/>
            </a:bodyPr>
            <a:lstStyle/>
            <a:p>
              <a:pPr lvl="2" algn="ctr" defTabSz="321311" eaLnBrk="0" fontAlgn="ctr" hangingPunct="0">
                <a:buClr>
                  <a:srgbClr val="FF0000"/>
                </a:buClr>
                <a:buSzPct val="70000"/>
                <a:tabLst>
                  <a:tab pos="63956" algn="l"/>
                </a:tabLst>
                <a:defRPr/>
              </a:pPr>
              <a:r>
                <a:rPr lang="en-US" altLang="zh-CN" sz="275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Diễn</a:t>
              </a:r>
              <a:r>
                <a:rPr lang="en-US" altLang="zh-CN" sz="275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5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zh-CN" sz="275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5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nhẹ</a:t>
              </a:r>
              <a:r>
                <a:rPr lang="en-US" altLang="zh-CN" sz="275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75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nhàng</a:t>
              </a:r>
              <a:r>
                <a:rPr lang="en-US" altLang="zh-CN" sz="275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75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Google Shape;726;p43"/>
            <p:cNvSpPr/>
            <p:nvPr/>
          </p:nvSpPr>
          <p:spPr>
            <a:xfrm rot="632919">
              <a:off x="9011602" y="2997382"/>
              <a:ext cx="2130560" cy="2168693"/>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EB508"/>
            </a:solidFill>
            <a:ln>
              <a:noFill/>
            </a:ln>
          </p:spPr>
          <p:txBody>
            <a:bodyPr spcFirstLastPara="1" wrap="square" lIns="57141" tIns="57141" rIns="57141" bIns="5714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321311"/>
              <a:endParaRPr sz="875" b="1">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Flowchart: Document 13"/>
          <p:cNvSpPr/>
          <p:nvPr/>
        </p:nvSpPr>
        <p:spPr>
          <a:xfrm>
            <a:off x="3504924" y="2729027"/>
            <a:ext cx="4651523" cy="1714500"/>
          </a:xfrm>
          <a:prstGeom prst="flowChartDocument">
            <a:avLst/>
          </a:prstGeom>
          <a:solidFill>
            <a:srgbClr val="FBDC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57141" tIns="28570" rIns="57141" bIns="28570" spcCol="0" rtlCol="0" anchor="ctr"/>
          <a:lstStyle/>
          <a:p>
            <a:r>
              <a:rPr lang="en-US" sz="2800" b="1" i="1" u="sng" dirty="0" err="1">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Lưu</a:t>
            </a:r>
            <a:r>
              <a:rPr lang="en-US" sz="2800" b="1" i="1" u="sng" dirty="0">
                <a:solidFill>
                  <a:srgbClr val="C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ý:</a:t>
            </a:r>
            <a:r>
              <a:rPr lang="en-US" sz="28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nhấn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ngữ</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giàu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sức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gợi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tả</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gợi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9" name="圆角矩形 4"/>
          <p:cNvSpPr/>
          <p:nvPr/>
        </p:nvSpPr>
        <p:spPr bwMode="auto">
          <a:xfrm>
            <a:off x="4572000" y="692726"/>
            <a:ext cx="3022021" cy="587472"/>
          </a:xfrm>
          <a:prstGeom prst="roundRect">
            <a:avLst>
              <a:gd name="adj" fmla="val 0"/>
            </a:avLst>
          </a:prstGeom>
          <a:solidFill>
            <a:srgbClr val="FFFF99"/>
          </a:solidFill>
          <a:ln w="38100" cap="flat" cmpd="sng" algn="ctr">
            <a:noFill/>
            <a:prstDash val="dash"/>
            <a:miter lim="800000"/>
          </a:ln>
          <a:effectLst/>
        </p:spPr>
        <p:txBody>
          <a:bodyPr lIns="57136" tIns="28569" rIns="57136" bIns="28569" anchor="ctr">
            <a:sp3d/>
          </a:bodyPr>
          <a:lstStyle/>
          <a:p>
            <a:pPr lvl="2" algn="ctr" defTabSz="321311" eaLnBrk="0" fontAlgn="ctr" hangingPunct="0">
              <a:buClr>
                <a:srgbClr val="FF0000"/>
              </a:buClr>
              <a:buSzPct val="70000"/>
              <a:tabLst>
                <a:tab pos="63956" algn="l"/>
              </a:tabLst>
              <a:defRPr/>
            </a:pPr>
            <a:r>
              <a:rPr lang="en-US" sz="3375"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Giọng</a:t>
            </a:r>
            <a:r>
              <a:rPr lang="en-US" sz="3375"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375"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3375"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24" name="Picture 4" descr="https://o.remove.bg/downloads/9aec492f-a3ae-41ec-9aed-8323133d3e9d/image-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55" y="468174"/>
            <a:ext cx="3273106" cy="452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1918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09496" y="511851"/>
            <a:ext cx="8722519" cy="4264600"/>
          </a:xfrm>
          <a:prstGeom prst="rect">
            <a:avLst/>
          </a:prstGeom>
          <a:noFill/>
        </p:spPr>
        <p:txBody>
          <a:bodyPr wrap="square" lIns="78074" tIns="39038" rIns="78074" bIns="39038" rtlCol="0">
            <a:spAutoFit/>
          </a:bodyPr>
          <a:lstStyle/>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Ngày xưa, dưới chân núi Hồng Lĩnh có một xóm nhỏ, người dân sống bằng nghề đánh cá. Cuộc sống đang yên lành, b</a:t>
            </a:r>
            <a:r>
              <a:rPr lang="en-GB" sz="1600" b="1" dirty="0">
                <a:latin typeface="Arial-Rounded" panose="020B0500000000000000" pitchFamily="34" charset="0"/>
                <a:ea typeface="Arial-Rounded" panose="020B0500000000000000" pitchFamily="34" charset="0"/>
                <a:cs typeface="Arial-Rounded" panose="020B0500000000000000" pitchFamily="34" charset="0"/>
              </a:rPr>
              <a:t>ỗ</a:t>
            </a:r>
            <a:r>
              <a:rPr lang="vi-VN" sz="1600" b="1" dirty="0">
                <a:latin typeface="Arial-Rounded" panose="020B0500000000000000" pitchFamily="34" charset="0"/>
                <a:ea typeface="Arial-Rounded" panose="020B0500000000000000" pitchFamily="34" charset="0"/>
                <a:cs typeface="Arial-Rounded" panose="020B0500000000000000" pitchFamily="34" charset="0"/>
              </a:rPr>
              <a:t>ng một trận bão khủng khiếp cuốn đi tất cả thuyền bè</a:t>
            </a:r>
            <a:r>
              <a:rPr lang="en-GB" sz="1600" b="1" dirty="0">
                <a:latin typeface="Arial-Rounded" panose="020B0500000000000000" pitchFamily="34" charset="0"/>
                <a:ea typeface="Arial-Rounded" panose="020B0500000000000000" pitchFamily="34" charset="0"/>
                <a:cs typeface="Arial-Rounded" panose="020B0500000000000000" pitchFamily="34" charset="0"/>
              </a:rPr>
              <a:t>.</a:t>
            </a:r>
            <a:r>
              <a:rPr lang="vi-VN" sz="1600" b="1" dirty="0">
                <a:latin typeface="Arial-Rounded" panose="020B0500000000000000" pitchFamily="34" charset="0"/>
                <a:ea typeface="Arial-Rounded" panose="020B0500000000000000" pitchFamily="34" charset="0"/>
                <a:cs typeface="Arial-Rounded" panose="020B0500000000000000" pitchFamily="34" charset="0"/>
              </a:rPr>
              <a:t> Dân xóm chơi hết đường sinh sống, đ</a:t>
            </a:r>
            <a:r>
              <a:rPr lang="en-GB" sz="1600" b="1" dirty="0">
                <a:latin typeface="Arial-Rounded" panose="020B0500000000000000" pitchFamily="34" charset="0"/>
                <a:ea typeface="Arial-Rounded" panose="020B0500000000000000" pitchFamily="34" charset="0"/>
                <a:cs typeface="Arial-Rounded" panose="020B0500000000000000" pitchFamily="34" charset="0"/>
              </a:rPr>
              <a:t>à</a:t>
            </a:r>
            <a:r>
              <a:rPr lang="vi-VN" sz="1600" b="1" dirty="0">
                <a:latin typeface="Arial-Rounded" panose="020B0500000000000000" pitchFamily="34" charset="0"/>
                <a:ea typeface="Arial-Rounded" panose="020B0500000000000000" pitchFamily="34" charset="0"/>
                <a:cs typeface="Arial-Rounded" panose="020B0500000000000000" pitchFamily="34" charset="0"/>
              </a:rPr>
              <a:t>nh lên núi kiếm củi đem ra chợ bán. Nhưng sườn núi phía họ ở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dựng</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đứng</a:t>
            </a:r>
            <a:r>
              <a:rPr lang="vi-VN" sz="1600" b="1" dirty="0">
                <a:latin typeface="Arial-Rounded" panose="020B0500000000000000" pitchFamily="34" charset="0"/>
                <a:ea typeface="Arial-Rounded" panose="020B0500000000000000" pitchFamily="34" charset="0"/>
                <a:cs typeface="Arial-Rounded" panose="020B0500000000000000" pitchFamily="34" charset="0"/>
              </a:rPr>
              <a:t>, bà con phải đi đường vòng rất xa. </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Bấy giờ trong xóm có một ông lão nghèo, Người ta gọi ông là cố Đương vì hễ gặp việc gì khó, ông đều đảm đương g</a:t>
            </a:r>
            <a:r>
              <a:rPr lang="en-GB" sz="1600" b="1" dirty="0">
                <a:latin typeface="Arial-Rounded" panose="020B0500000000000000" pitchFamily="34" charset="0"/>
                <a:ea typeface="Arial-Rounded" panose="020B0500000000000000" pitchFamily="34" charset="0"/>
                <a:cs typeface="Arial-Rounded" panose="020B0500000000000000" pitchFamily="34" charset="0"/>
              </a:rPr>
              <a:t>á</a:t>
            </a:r>
            <a:r>
              <a:rPr lang="vi-VN" sz="1600" b="1" dirty="0">
                <a:latin typeface="Arial-Rounded" panose="020B0500000000000000" pitchFamily="34" charset="0"/>
                <a:ea typeface="Arial-Rounded" panose="020B0500000000000000" pitchFamily="34" charset="0"/>
                <a:cs typeface="Arial-Rounded" panose="020B0500000000000000" pitchFamily="34" charset="0"/>
              </a:rPr>
              <a:t>nh vác. Thấy lên núi phải đi đường vòng, ông bàn với mọi người ghép đ</a:t>
            </a:r>
            <a:r>
              <a:rPr lang="en-GB" sz="1600" b="1" dirty="0">
                <a:latin typeface="Arial-Rounded" panose="020B0500000000000000" pitchFamily="34" charset="0"/>
                <a:ea typeface="Arial-Rounded" panose="020B0500000000000000" pitchFamily="34" charset="0"/>
                <a:cs typeface="Arial-Rounded" panose="020B0500000000000000" pitchFamily="34" charset="0"/>
              </a:rPr>
              <a:t>á</a:t>
            </a:r>
            <a:r>
              <a:rPr lang="vi-VN" sz="1600" b="1" dirty="0">
                <a:latin typeface="Arial-Rounded" panose="020B0500000000000000" pitchFamily="34" charset="0"/>
                <a:ea typeface="Arial-Rounded" panose="020B0500000000000000" pitchFamily="34" charset="0"/>
                <a:cs typeface="Arial-Rounded" panose="020B0500000000000000" pitchFamily="34" charset="0"/>
              </a:rPr>
              <a:t> thành bậc th</a:t>
            </a:r>
            <a:r>
              <a:rPr lang="en-GB" sz="1600" b="1" dirty="0">
                <a:latin typeface="Arial-Rounded" panose="020B0500000000000000" pitchFamily="34" charset="0"/>
                <a:ea typeface="Arial-Rounded" panose="020B0500000000000000" pitchFamily="34" charset="0"/>
                <a:cs typeface="Arial-Rounded" panose="020B0500000000000000" pitchFamily="34" charset="0"/>
              </a:rPr>
              <a:t>a</a:t>
            </a:r>
            <a:r>
              <a:rPr lang="vi-VN" sz="1600" b="1" dirty="0">
                <a:latin typeface="Arial-Rounded" panose="020B0500000000000000" pitchFamily="34" charset="0"/>
                <a:ea typeface="Arial-Rounded" panose="020B0500000000000000" pitchFamily="34" charset="0"/>
                <a:cs typeface="Arial-Rounded" panose="020B0500000000000000" pitchFamily="34" charset="0"/>
              </a:rPr>
              <a:t>ng vượt dốc để có được con đường ngắn như mong muốn. Ai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nấy</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đều</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lắc</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đầu</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bảo việc ấy khó lắm, không làm được.</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Nhưng cổ Đương vẫn tìm cách làm đường. Công việc nặng nhọc không khiến ông sờn lòng. Thấy ông đ</a:t>
            </a:r>
            <a:r>
              <a:rPr lang="en-GB" sz="1600" b="1" dirty="0" err="1">
                <a:latin typeface="Arial-Rounded" panose="020B0500000000000000" pitchFamily="34" charset="0"/>
                <a:ea typeface="Arial-Rounded" panose="020B0500000000000000" pitchFamily="34" charset="0"/>
                <a:cs typeface="Arial-Rounded" panose="020B0500000000000000" pitchFamily="34" charset="0"/>
              </a:rPr>
              <a:t>ói</a:t>
            </a:r>
            <a:r>
              <a:rPr lang="vi-VN" sz="1600" b="1" dirty="0">
                <a:latin typeface="Arial-Rounded" panose="020B0500000000000000" pitchFamily="34" charset="0"/>
                <a:ea typeface="Arial-Rounded" panose="020B0500000000000000" pitchFamily="34" charset="0"/>
                <a:cs typeface="Arial-Rounded" panose="020B0500000000000000" pitchFamily="34" charset="0"/>
              </a:rPr>
              <a:t>, những con vượn ở gần đó mang hoa quả đến cho ông. Chim chóc thay nhau ca hát để ông quên mệt. Về sau, nhiều người trong xóm tình nguyện đến làm cùng. </a:t>
            </a:r>
            <a:endParaRPr lang="en-GB" sz="1600" b="1" dirty="0">
              <a:latin typeface="Arial-Rounded" panose="020B0500000000000000" pitchFamily="34" charset="0"/>
              <a:ea typeface="Arial-Rounded" panose="020B0500000000000000" pitchFamily="34" charset="0"/>
              <a:cs typeface="Arial-Rounded" panose="020B0500000000000000" pitchFamily="34" charset="0"/>
            </a:endParaRP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dirty="0">
                <a:latin typeface="Arial-Rounded" panose="020B0500000000000000" pitchFamily="34" charset="0"/>
                <a:ea typeface="Arial-Rounded" panose="020B0500000000000000" pitchFamily="34" charset="0"/>
                <a:cs typeface="Arial-Rounded" panose="020B0500000000000000" pitchFamily="34" charset="0"/>
              </a:rPr>
              <a:t>Sau năm lần sim ra quả, con đường lên núi đã hoàn thành. Nhờ đó, mọi người có thể lên xuống núi dễ dàng. Cả xóm biết ơn cố Đư</a:t>
            </a:r>
            <a:r>
              <a:rPr lang="en-GB" sz="1600" b="1" dirty="0">
                <a:latin typeface="Arial-Rounded" panose="020B0500000000000000" pitchFamily="34" charset="0"/>
                <a:ea typeface="Arial-Rounded" panose="020B0500000000000000" pitchFamily="34" charset="0"/>
                <a:cs typeface="Arial-Rounded" panose="020B0500000000000000" pitchFamily="34" charset="0"/>
              </a:rPr>
              <a:t>ơ</a:t>
            </a:r>
            <a:r>
              <a:rPr lang="vi-VN" sz="1600" b="1" dirty="0">
                <a:latin typeface="Arial-Rounded" panose="020B0500000000000000" pitchFamily="34" charset="0"/>
                <a:ea typeface="Arial-Rounded" panose="020B0500000000000000" pitchFamily="34" charset="0"/>
                <a:cs typeface="Arial-Rounded" panose="020B0500000000000000" pitchFamily="34" charset="0"/>
              </a:rPr>
              <a:t>ng, tặng thêm cho ông một tên mới là cố Ghép. Ngày nay, con đường vượt núi gọi là Tru</a:t>
            </a:r>
            <a:r>
              <a:rPr lang="en-GB" sz="1600" b="1" dirty="0">
                <a:latin typeface="Arial-Rounded" panose="020B0500000000000000" pitchFamily="34" charset="0"/>
                <a:ea typeface="Arial-Rounded" panose="020B0500000000000000" pitchFamily="34" charset="0"/>
                <a:cs typeface="Arial-Rounded" panose="020B0500000000000000" pitchFamily="34" charset="0"/>
              </a:rPr>
              <a:t>ô</a:t>
            </a:r>
            <a:r>
              <a:rPr lang="vi-VN" sz="1600" b="1" dirty="0">
                <a:latin typeface="Arial-Rounded" panose="020B0500000000000000" pitchFamily="34" charset="0"/>
                <a:ea typeface="Arial-Rounded" panose="020B0500000000000000" pitchFamily="34" charset="0"/>
                <a:cs typeface="Arial-Rounded" panose="020B0500000000000000" pitchFamily="34" charset="0"/>
              </a:rPr>
              <a:t>ng Ghép vẫn còn ở phía nam dãy núi Hồng Lĩnh. </a:t>
            </a:r>
            <a:r>
              <a:rPr lang="en-GB" sz="1600" b="1" dirty="0">
                <a:latin typeface="Arial-Rounded" panose="020B0500000000000000" pitchFamily="34" charset="0"/>
                <a:ea typeface="Arial-Rounded" panose="020B0500000000000000" pitchFamily="34" charset="0"/>
                <a:cs typeface="Arial-Rounded" panose="020B0500000000000000" pitchFamily="34" charset="0"/>
              </a:rPr>
              <a:t>    </a:t>
            </a:r>
          </a:p>
          <a:p>
            <a:r>
              <a:rPr lang="en-GB" sz="1600" b="1" dirty="0">
                <a:latin typeface="Arial-Rounded" panose="020B0500000000000000" pitchFamily="34" charset="0"/>
                <a:ea typeface="Arial-Rounded" panose="020B0500000000000000" pitchFamily="34" charset="0"/>
                <a:cs typeface="Arial-Rounded" panose="020B0500000000000000" pitchFamily="34" charset="0"/>
              </a:rPr>
              <a:t>                                                                               </a:t>
            </a:r>
            <a:r>
              <a:rPr lang="vi-VN" sz="1600" b="1" i="1" dirty="0">
                <a:latin typeface="Arial-Rounded" panose="020B0500000000000000" pitchFamily="34" charset="0"/>
                <a:ea typeface="Arial-Rounded" panose="020B0500000000000000" pitchFamily="34" charset="0"/>
                <a:cs typeface="Arial-Rounded" panose="020B0500000000000000" pitchFamily="34" charset="0"/>
              </a:rPr>
              <a:t>(Theo Nguyễn Đổng Chi)</a:t>
            </a:r>
          </a:p>
        </p:txBody>
      </p:sp>
      <p:sp>
        <p:nvSpPr>
          <p:cNvPr id="6" name="Rounded Rectangle 5"/>
          <p:cNvSpPr/>
          <p:nvPr/>
        </p:nvSpPr>
        <p:spPr>
          <a:xfrm>
            <a:off x="188585" y="0"/>
            <a:ext cx="2445510" cy="406512"/>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68214" tIns="34106" rIns="68214" bIns="34106" rtlCol="0" anchor="ctr"/>
          <a:lstStyle/>
          <a:p>
            <a:pPr algn="ctr"/>
            <a:r>
              <a:rPr lang="en-US" sz="1800" b="1" dirty="0" err="1">
                <a:solidFill>
                  <a:prstClr val="black"/>
                </a:solidFill>
                <a:latin typeface="Arial-Rounded" pitchFamily="34" charset="0"/>
                <a:ea typeface="Arial-Rounded" pitchFamily="34" charset="0"/>
                <a:cs typeface="Arial-Rounded" pitchFamily="34" charset="0"/>
              </a:rPr>
              <a:t>Bài</a:t>
            </a:r>
            <a:r>
              <a:rPr lang="en-US" sz="1800" b="1" dirty="0">
                <a:solidFill>
                  <a:prstClr val="black"/>
                </a:solidFill>
                <a:latin typeface="Arial-Rounded" pitchFamily="34" charset="0"/>
                <a:ea typeface="Arial-Rounded" pitchFamily="34" charset="0"/>
                <a:cs typeface="Arial-Rounded" pitchFamily="34" charset="0"/>
              </a:rPr>
              <a:t> </a:t>
            </a:r>
            <a:r>
              <a:rPr lang="en-US" sz="1800" b="1" dirty="0" err="1">
                <a:solidFill>
                  <a:prstClr val="black"/>
                </a:solidFill>
                <a:latin typeface="Arial-Rounded" pitchFamily="34" charset="0"/>
                <a:ea typeface="Arial-Rounded" pitchFamily="34" charset="0"/>
                <a:cs typeface="Arial-Rounded" pitchFamily="34" charset="0"/>
              </a:rPr>
              <a:t>văn</a:t>
            </a:r>
            <a:r>
              <a:rPr lang="en-US" sz="1800" b="1" dirty="0">
                <a:solidFill>
                  <a:prstClr val="black"/>
                </a:solidFill>
                <a:latin typeface="Arial-Rounded" pitchFamily="34" charset="0"/>
                <a:ea typeface="Arial-Rounded" pitchFamily="34" charset="0"/>
                <a:cs typeface="Arial-Rounded" pitchFamily="34" charset="0"/>
              </a:rPr>
              <a:t> </a:t>
            </a:r>
            <a:r>
              <a:rPr lang="en-US" sz="1800" b="1" dirty="0" err="1">
                <a:solidFill>
                  <a:prstClr val="black"/>
                </a:solidFill>
                <a:latin typeface="Arial-Rounded" pitchFamily="34" charset="0"/>
                <a:ea typeface="Arial-Rounded" pitchFamily="34" charset="0"/>
                <a:cs typeface="Arial-Rounded" pitchFamily="34" charset="0"/>
              </a:rPr>
              <a:t>có</a:t>
            </a:r>
            <a:r>
              <a:rPr lang="en-US" sz="1800" b="1" dirty="0">
                <a:solidFill>
                  <a:prstClr val="black"/>
                </a:solidFill>
                <a:latin typeface="Arial-Rounded" pitchFamily="34" charset="0"/>
                <a:ea typeface="Arial-Rounded" pitchFamily="34" charset="0"/>
                <a:cs typeface="Arial-Rounded" pitchFamily="34" charset="0"/>
              </a:rPr>
              <a:t> </a:t>
            </a:r>
            <a:r>
              <a:rPr lang="en-US" sz="1800" b="1" dirty="0" err="1">
                <a:solidFill>
                  <a:prstClr val="black"/>
                </a:solidFill>
                <a:latin typeface="Arial-Rounded" pitchFamily="34" charset="0"/>
                <a:ea typeface="Arial-Rounded" pitchFamily="34" charset="0"/>
                <a:cs typeface="Arial-Rounded" pitchFamily="34" charset="0"/>
              </a:rPr>
              <a:t>mấy</a:t>
            </a:r>
            <a:r>
              <a:rPr lang="en-US" sz="1800" b="1" dirty="0">
                <a:solidFill>
                  <a:prstClr val="black"/>
                </a:solidFill>
                <a:latin typeface="Arial-Rounded" pitchFamily="34" charset="0"/>
                <a:ea typeface="Arial-Rounded" pitchFamily="34" charset="0"/>
                <a:cs typeface="Arial-Rounded" pitchFamily="34" charset="0"/>
              </a:rPr>
              <a:t> </a:t>
            </a:r>
            <a:r>
              <a:rPr lang="en-US" sz="1800" b="1" dirty="0" err="1">
                <a:solidFill>
                  <a:prstClr val="black"/>
                </a:solidFill>
                <a:latin typeface="Arial-Rounded" pitchFamily="34" charset="0"/>
                <a:ea typeface="Arial-Rounded" pitchFamily="34" charset="0"/>
                <a:cs typeface="Arial-Rounded" pitchFamily="34" charset="0"/>
              </a:rPr>
              <a:t>đoạn</a:t>
            </a:r>
            <a:r>
              <a:rPr lang="en-US" sz="1800" b="1" dirty="0">
                <a:solidFill>
                  <a:prstClr val="black"/>
                </a:solidFill>
                <a:latin typeface="Arial-Rounded" pitchFamily="34" charset="0"/>
                <a:ea typeface="Arial-Rounded" pitchFamily="34" charset="0"/>
                <a:cs typeface="Arial-Rounded" pitchFamily="34" charset="0"/>
              </a:rPr>
              <a:t>?</a:t>
            </a:r>
          </a:p>
        </p:txBody>
      </p:sp>
      <p:sp>
        <p:nvSpPr>
          <p:cNvPr id="7" name="Rounded Rectangle 6"/>
          <p:cNvSpPr/>
          <p:nvPr/>
        </p:nvSpPr>
        <p:spPr>
          <a:xfrm>
            <a:off x="182504" y="42993"/>
            <a:ext cx="3017895" cy="363519"/>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68363" tIns="34187" rIns="68363" bIns="34187" rtlCol="0" anchor="ctr"/>
          <a:lstStyle/>
          <a:p>
            <a:pPr algn="ctr"/>
            <a:r>
              <a:rPr lang="en-US" sz="1600" b="1" dirty="0" err="1">
                <a:solidFill>
                  <a:schemeClr val="tx1"/>
                </a:solidFill>
                <a:latin typeface="Arial-Rounded" pitchFamily="34" charset="0"/>
                <a:ea typeface="Arial-Rounded" pitchFamily="34" charset="0"/>
                <a:cs typeface="Arial-Rounded" pitchFamily="34" charset="0"/>
              </a:rPr>
              <a:t>Đọc</a:t>
            </a:r>
            <a:r>
              <a:rPr lang="en-US" sz="1600" b="1" dirty="0">
                <a:solidFill>
                  <a:schemeClr val="tx1"/>
                </a:solidFill>
                <a:latin typeface="Arial-Rounded" pitchFamily="34" charset="0"/>
                <a:ea typeface="Arial-Rounded" pitchFamily="34" charset="0"/>
                <a:cs typeface="Arial-Rounded" pitchFamily="34" charset="0"/>
              </a:rPr>
              <a:t> </a:t>
            </a:r>
            <a:r>
              <a:rPr lang="en-US" sz="1600" b="1" dirty="0" err="1">
                <a:solidFill>
                  <a:schemeClr val="tx1"/>
                </a:solidFill>
                <a:latin typeface="Arial-Rounded" pitchFamily="34" charset="0"/>
                <a:ea typeface="Arial-Rounded" pitchFamily="34" charset="0"/>
                <a:cs typeface="Arial-Rounded" pitchFamily="34" charset="0"/>
              </a:rPr>
              <a:t>nối</a:t>
            </a:r>
            <a:r>
              <a:rPr lang="en-US" sz="1600" b="1" dirty="0">
                <a:solidFill>
                  <a:schemeClr val="tx1"/>
                </a:solidFill>
                <a:latin typeface="Arial-Rounded" pitchFamily="34" charset="0"/>
                <a:ea typeface="Arial-Rounded" pitchFamily="34" charset="0"/>
                <a:cs typeface="Arial-Rounded" pitchFamily="34" charset="0"/>
              </a:rPr>
              <a:t> </a:t>
            </a:r>
            <a:r>
              <a:rPr lang="en-US" sz="1600" b="1" dirty="0" err="1">
                <a:solidFill>
                  <a:schemeClr val="tx1"/>
                </a:solidFill>
                <a:latin typeface="Arial-Rounded" pitchFamily="34" charset="0"/>
                <a:ea typeface="Arial-Rounded" pitchFamily="34" charset="0"/>
                <a:cs typeface="Arial-Rounded" pitchFamily="34" charset="0"/>
              </a:rPr>
              <a:t>tiếp</a:t>
            </a:r>
            <a:r>
              <a:rPr lang="en-US" sz="1600" b="1" dirty="0">
                <a:solidFill>
                  <a:schemeClr val="tx1"/>
                </a:solidFill>
                <a:latin typeface="Arial-Rounded" pitchFamily="34" charset="0"/>
                <a:ea typeface="Arial-Rounded" pitchFamily="34" charset="0"/>
                <a:cs typeface="Arial-Rounded" pitchFamily="34" charset="0"/>
              </a:rPr>
              <a:t> </a:t>
            </a:r>
            <a:r>
              <a:rPr lang="en-US" sz="1600" b="1" dirty="0" err="1">
                <a:solidFill>
                  <a:schemeClr val="tx1"/>
                </a:solidFill>
                <a:latin typeface="Arial-Rounded" pitchFamily="34" charset="0"/>
                <a:ea typeface="Arial-Rounded" pitchFamily="34" charset="0"/>
                <a:cs typeface="Arial-Rounded" pitchFamily="34" charset="0"/>
              </a:rPr>
              <a:t>từng</a:t>
            </a:r>
            <a:r>
              <a:rPr lang="en-US" sz="1600" b="1" dirty="0">
                <a:solidFill>
                  <a:schemeClr val="tx1"/>
                </a:solidFill>
                <a:latin typeface="Arial-Rounded" pitchFamily="34" charset="0"/>
                <a:ea typeface="Arial-Rounded" pitchFamily="34" charset="0"/>
                <a:cs typeface="Arial-Rounded" pitchFamily="34" charset="0"/>
              </a:rPr>
              <a:t> </a:t>
            </a:r>
            <a:r>
              <a:rPr lang="en-US" sz="1600" b="1" dirty="0" err="1">
                <a:solidFill>
                  <a:schemeClr val="tx1"/>
                </a:solidFill>
                <a:latin typeface="Arial-Rounded" pitchFamily="34" charset="0"/>
                <a:ea typeface="Arial-Rounded" pitchFamily="34" charset="0"/>
                <a:cs typeface="Arial-Rounded" pitchFamily="34" charset="0"/>
              </a:rPr>
              <a:t>đoạn</a:t>
            </a:r>
            <a:r>
              <a:rPr lang="en-US" sz="1600" b="1" dirty="0">
                <a:solidFill>
                  <a:schemeClr val="tx1"/>
                </a:solidFill>
                <a:latin typeface="Arial-Rounded" pitchFamily="34" charset="0"/>
                <a:ea typeface="Arial-Rounded" pitchFamily="34" charset="0"/>
                <a:cs typeface="Arial-Rounded" pitchFamily="34" charset="0"/>
              </a:rPr>
              <a:t>.</a:t>
            </a:r>
          </a:p>
        </p:txBody>
      </p:sp>
      <p:sp>
        <p:nvSpPr>
          <p:cNvPr id="10" name="Oval 9"/>
          <p:cNvSpPr/>
          <p:nvPr/>
        </p:nvSpPr>
        <p:spPr>
          <a:xfrm>
            <a:off x="85681" y="420759"/>
            <a:ext cx="390508" cy="367814"/>
          </a:xfrm>
          <a:prstGeom prst="ellipse">
            <a:avLst/>
          </a:prstGeom>
          <a:solidFill>
            <a:sysClr val="window" lastClr="FFFFFF"/>
          </a:solidFill>
          <a:ln w="12700" cap="flat" cmpd="sng" algn="ctr">
            <a:solidFill>
              <a:srgbClr val="FF0000"/>
            </a:solidFill>
            <a:prstDash val="solid"/>
            <a:miter lim="800000"/>
          </a:ln>
          <a:effectLst/>
        </p:spPr>
        <p:txBody>
          <a:bodyPr lIns="68125" tIns="34058" rIns="68125" bIns="34058" rtlCol="0" anchor="ctr"/>
          <a:lstStyle/>
          <a:p>
            <a:pPr algn="ctr" defTabSz="685692"/>
            <a:r>
              <a:rPr lang="en-US" sz="2400" b="1" kern="0" dirty="0">
                <a:solidFill>
                  <a:srgbClr val="C00000"/>
                </a:solidFill>
                <a:latin typeface="Arial-Rounded" pitchFamily="34" charset="0"/>
                <a:ea typeface="Arial-Rounded" pitchFamily="34" charset="0"/>
                <a:cs typeface="Arial-Rounded" pitchFamily="34" charset="0"/>
              </a:rPr>
              <a:t>1</a:t>
            </a:r>
          </a:p>
        </p:txBody>
      </p:sp>
      <p:sp>
        <p:nvSpPr>
          <p:cNvPr id="12" name="Oval 11"/>
          <p:cNvSpPr/>
          <p:nvPr/>
        </p:nvSpPr>
        <p:spPr>
          <a:xfrm>
            <a:off x="37879" y="1519338"/>
            <a:ext cx="390508" cy="367814"/>
          </a:xfrm>
          <a:prstGeom prst="ellipse">
            <a:avLst/>
          </a:prstGeom>
          <a:solidFill>
            <a:sysClr val="window" lastClr="FFFFFF"/>
          </a:solidFill>
          <a:ln w="12700" cap="flat" cmpd="sng" algn="ctr">
            <a:solidFill>
              <a:srgbClr val="FF0000"/>
            </a:solidFill>
            <a:prstDash val="solid"/>
            <a:miter lim="800000"/>
          </a:ln>
          <a:effectLst/>
        </p:spPr>
        <p:txBody>
          <a:bodyPr lIns="68125" tIns="34058" rIns="68125" bIns="34058" rtlCol="0" anchor="ctr"/>
          <a:lstStyle/>
          <a:p>
            <a:pPr algn="ctr" defTabSz="685692"/>
            <a:r>
              <a:rPr lang="en-US" sz="2400" b="1" kern="0" dirty="0">
                <a:solidFill>
                  <a:srgbClr val="C00000"/>
                </a:solidFill>
                <a:latin typeface="Arial-Rounded" pitchFamily="34" charset="0"/>
                <a:ea typeface="Arial-Rounded" pitchFamily="34" charset="0"/>
                <a:cs typeface="Arial-Rounded" pitchFamily="34" charset="0"/>
              </a:rPr>
              <a:t>2</a:t>
            </a:r>
          </a:p>
        </p:txBody>
      </p:sp>
      <p:sp>
        <p:nvSpPr>
          <p:cNvPr id="17" name="Oval 16"/>
          <p:cNvSpPr/>
          <p:nvPr/>
        </p:nvSpPr>
        <p:spPr>
          <a:xfrm>
            <a:off x="-12750" y="2460244"/>
            <a:ext cx="390508" cy="367814"/>
          </a:xfrm>
          <a:prstGeom prst="ellipse">
            <a:avLst/>
          </a:prstGeom>
          <a:solidFill>
            <a:sysClr val="window" lastClr="FFFFFF"/>
          </a:solidFill>
          <a:ln w="12700" cap="flat" cmpd="sng" algn="ctr">
            <a:solidFill>
              <a:srgbClr val="FF0000"/>
            </a:solidFill>
            <a:prstDash val="solid"/>
            <a:miter lim="800000"/>
          </a:ln>
          <a:effectLst/>
        </p:spPr>
        <p:txBody>
          <a:bodyPr lIns="68125" tIns="34058" rIns="68125" bIns="34058" rtlCol="0" anchor="ctr"/>
          <a:lstStyle/>
          <a:p>
            <a:pPr algn="ctr" defTabSz="685692"/>
            <a:r>
              <a:rPr lang="en-US" sz="2400" b="1" kern="0" dirty="0">
                <a:solidFill>
                  <a:srgbClr val="C00000"/>
                </a:solidFill>
                <a:latin typeface="Arial-Rounded" pitchFamily="34" charset="0"/>
                <a:ea typeface="Arial-Rounded" pitchFamily="34" charset="0"/>
                <a:cs typeface="Arial-Rounded" pitchFamily="34" charset="0"/>
              </a:rPr>
              <a:t>3</a:t>
            </a:r>
          </a:p>
        </p:txBody>
      </p:sp>
      <p:sp>
        <p:nvSpPr>
          <p:cNvPr id="13" name="Oval 12"/>
          <p:cNvSpPr/>
          <p:nvPr/>
        </p:nvSpPr>
        <p:spPr>
          <a:xfrm>
            <a:off x="-6144" y="3420246"/>
            <a:ext cx="390508" cy="367814"/>
          </a:xfrm>
          <a:prstGeom prst="ellipse">
            <a:avLst/>
          </a:prstGeom>
          <a:solidFill>
            <a:sysClr val="window" lastClr="FFFFFF"/>
          </a:solidFill>
          <a:ln w="12700" cap="flat" cmpd="sng" algn="ctr">
            <a:solidFill>
              <a:srgbClr val="FF0000"/>
            </a:solidFill>
            <a:prstDash val="solid"/>
            <a:miter lim="800000"/>
          </a:ln>
          <a:effectLst/>
        </p:spPr>
        <p:txBody>
          <a:bodyPr lIns="68125" tIns="34058" rIns="68125" bIns="34058" rtlCol="0" anchor="ctr"/>
          <a:lstStyle/>
          <a:p>
            <a:pPr algn="ctr" defTabSz="685692"/>
            <a:r>
              <a:rPr lang="en-US" sz="2400" b="1" kern="0" dirty="0">
                <a:solidFill>
                  <a:srgbClr val="C00000"/>
                </a:solidFill>
                <a:latin typeface="Arial-Rounded" pitchFamily="34" charset="0"/>
                <a:ea typeface="Arial-Rounded" pitchFamily="34" charset="0"/>
                <a:cs typeface="Arial-Rounded" pitchFamily="34" charset="0"/>
              </a:rPr>
              <a:t>4</a:t>
            </a:r>
          </a:p>
        </p:txBody>
      </p:sp>
      <p:pic>
        <p:nvPicPr>
          <p:cNvPr id="2" name="Picture 1"/>
          <p:cNvPicPr>
            <a:picLocks noChangeAspect="1"/>
          </p:cNvPicPr>
          <p:nvPr/>
        </p:nvPicPr>
        <p:blipFill>
          <a:blip r:embed="rId3"/>
          <a:stretch>
            <a:fillRect/>
          </a:stretch>
        </p:blipFill>
        <p:spPr>
          <a:xfrm>
            <a:off x="3114578" y="130284"/>
            <a:ext cx="4535817" cy="420660"/>
          </a:xfrm>
          <a:prstGeom prst="rect">
            <a:avLst/>
          </a:prstGeom>
        </p:spPr>
      </p:pic>
    </p:spTree>
    <p:extLst>
      <p:ext uri="{BB962C8B-B14F-4D97-AF65-F5344CB8AC3E}">
        <p14:creationId xmlns:p14="http://schemas.microsoft.com/office/powerpoint/2010/main" val="39486725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7"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2077" y="4202"/>
            <a:ext cx="2832747" cy="394337"/>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68214" tIns="34106" rIns="68214" bIns="34106" rtlCol="0" anchor="ctr"/>
          <a:lstStyle/>
          <a:p>
            <a:pPr algn="ctr"/>
            <a:r>
              <a:rPr lang="en-US" sz="2100" b="1" dirty="0" err="1">
                <a:solidFill>
                  <a:prstClr val="black"/>
                </a:solidFill>
                <a:latin typeface="Arial-Rounded" pitchFamily="34" charset="0"/>
                <a:ea typeface="Arial-Rounded" pitchFamily="34" charset="0"/>
                <a:cs typeface="Arial-Rounded" pitchFamily="34" charset="0"/>
              </a:rPr>
              <a:t>Luyện</a:t>
            </a:r>
            <a:r>
              <a:rPr lang="en-US" sz="2100" b="1" dirty="0">
                <a:solidFill>
                  <a:prstClr val="black"/>
                </a:solidFill>
                <a:latin typeface="Arial-Rounded" pitchFamily="34" charset="0"/>
                <a:ea typeface="Arial-Rounded" pitchFamily="34" charset="0"/>
                <a:cs typeface="Arial-Rounded" pitchFamily="34" charset="0"/>
              </a:rPr>
              <a:t> </a:t>
            </a:r>
            <a:r>
              <a:rPr lang="en-US" sz="2100" b="1" dirty="0" err="1">
                <a:solidFill>
                  <a:prstClr val="black"/>
                </a:solidFill>
                <a:latin typeface="Arial-Rounded" pitchFamily="34" charset="0"/>
                <a:ea typeface="Arial-Rounded" pitchFamily="34" charset="0"/>
                <a:cs typeface="Arial-Rounded" pitchFamily="34" charset="0"/>
              </a:rPr>
              <a:t>đọc</a:t>
            </a:r>
            <a:r>
              <a:rPr lang="en-US" sz="2100" b="1" dirty="0">
                <a:solidFill>
                  <a:prstClr val="black"/>
                </a:solidFill>
                <a:latin typeface="Arial-Rounded" pitchFamily="34" charset="0"/>
                <a:ea typeface="Arial-Rounded" pitchFamily="34" charset="0"/>
                <a:cs typeface="Arial-Rounded" pitchFamily="34" charset="0"/>
              </a:rPr>
              <a:t> </a:t>
            </a:r>
            <a:r>
              <a:rPr lang="en-US" sz="2100" b="1" dirty="0" err="1">
                <a:solidFill>
                  <a:prstClr val="black"/>
                </a:solidFill>
                <a:latin typeface="Arial-Rounded" pitchFamily="34" charset="0"/>
                <a:ea typeface="Arial-Rounded" pitchFamily="34" charset="0"/>
                <a:cs typeface="Arial-Rounded" pitchFamily="34" charset="0"/>
              </a:rPr>
              <a:t>đoạn</a:t>
            </a:r>
            <a:r>
              <a:rPr lang="en-US" sz="2100" b="1" dirty="0">
                <a:solidFill>
                  <a:prstClr val="black"/>
                </a:solidFill>
                <a:latin typeface="Arial-Rounded" pitchFamily="34" charset="0"/>
                <a:ea typeface="Arial-Rounded" pitchFamily="34" charset="0"/>
                <a:cs typeface="Arial-Rounded" pitchFamily="34" charset="0"/>
              </a:rPr>
              <a:t> 1</a:t>
            </a:r>
          </a:p>
        </p:txBody>
      </p:sp>
      <p:sp>
        <p:nvSpPr>
          <p:cNvPr id="15" name="TextBox 14"/>
          <p:cNvSpPr txBox="1"/>
          <p:nvPr/>
        </p:nvSpPr>
        <p:spPr>
          <a:xfrm>
            <a:off x="421482" y="506835"/>
            <a:ext cx="8722519" cy="1186834"/>
          </a:xfrm>
          <a:prstGeom prst="rect">
            <a:avLst/>
          </a:prstGeom>
          <a:noFill/>
        </p:spPr>
        <p:txBody>
          <a:bodyPr wrap="square" lIns="78074" tIns="39038" rIns="78074" bIns="39038" rtlCol="0">
            <a:spAutoFit/>
          </a:bodyPr>
          <a:lstStyle/>
          <a:p>
            <a:r>
              <a:rPr lang="en-GB" sz="1800" b="1" dirty="0">
                <a:latin typeface="Arial-Rounded" panose="020B0500000000000000" pitchFamily="34" charset="0"/>
                <a:ea typeface="Arial-Rounded" panose="020B0500000000000000" pitchFamily="34" charset="0"/>
                <a:cs typeface="Arial-Rounded" panose="020B0500000000000000" pitchFamily="34" charset="0"/>
              </a:rPr>
              <a:t>         </a:t>
            </a:r>
            <a:r>
              <a:rPr lang="vi-VN" sz="1800" b="1" dirty="0">
                <a:latin typeface="Arial-Rounded" panose="020B0500000000000000" pitchFamily="34" charset="0"/>
                <a:ea typeface="Arial-Rounded" panose="020B0500000000000000" pitchFamily="34" charset="0"/>
                <a:cs typeface="Arial-Rounded" panose="020B0500000000000000" pitchFamily="34" charset="0"/>
              </a:rPr>
              <a:t>Ngày xưa, dưới chân núi Hồng Lĩnh có một xóm nhỏ, người dân sống bằng nghề đánh cá. Cuộc sống đang yên lành, b</a:t>
            </a:r>
            <a:r>
              <a:rPr lang="en-GB" sz="1800" b="1" dirty="0">
                <a:latin typeface="Arial-Rounded" panose="020B0500000000000000" pitchFamily="34" charset="0"/>
                <a:ea typeface="Arial-Rounded" panose="020B0500000000000000" pitchFamily="34" charset="0"/>
                <a:cs typeface="Arial-Rounded" panose="020B0500000000000000" pitchFamily="34" charset="0"/>
              </a:rPr>
              <a:t>ỗ</a:t>
            </a:r>
            <a:r>
              <a:rPr lang="vi-VN" sz="1800" b="1" dirty="0">
                <a:latin typeface="Arial-Rounded" panose="020B0500000000000000" pitchFamily="34" charset="0"/>
                <a:ea typeface="Arial-Rounded" panose="020B0500000000000000" pitchFamily="34" charset="0"/>
                <a:cs typeface="Arial-Rounded" panose="020B0500000000000000" pitchFamily="34" charset="0"/>
              </a:rPr>
              <a:t>ng một trận bão khủng khiếp cuốn đi tất cả thuyền bè</a:t>
            </a:r>
            <a:r>
              <a:rPr lang="en-GB" sz="1800" b="1" dirty="0">
                <a:latin typeface="Arial-Rounded" panose="020B0500000000000000" pitchFamily="34" charset="0"/>
                <a:ea typeface="Arial-Rounded" panose="020B0500000000000000" pitchFamily="34" charset="0"/>
                <a:cs typeface="Arial-Rounded" panose="020B0500000000000000" pitchFamily="34" charset="0"/>
              </a:rPr>
              <a:t>.</a:t>
            </a:r>
            <a:r>
              <a:rPr lang="vi-VN" sz="1800" b="1" dirty="0">
                <a:latin typeface="Arial-Rounded" panose="020B0500000000000000" pitchFamily="34" charset="0"/>
                <a:ea typeface="Arial-Rounded" panose="020B0500000000000000" pitchFamily="34" charset="0"/>
                <a:cs typeface="Arial-Rounded" panose="020B0500000000000000" pitchFamily="34" charset="0"/>
              </a:rPr>
              <a:t> Dân xóm chơi hết đường sinh sống, đ</a:t>
            </a:r>
            <a:r>
              <a:rPr lang="en-GB" sz="1800" b="1" dirty="0">
                <a:latin typeface="Arial-Rounded" panose="020B0500000000000000" pitchFamily="34" charset="0"/>
                <a:ea typeface="Arial-Rounded" panose="020B0500000000000000" pitchFamily="34" charset="0"/>
                <a:cs typeface="Arial-Rounded" panose="020B0500000000000000" pitchFamily="34" charset="0"/>
              </a:rPr>
              <a:t>à</a:t>
            </a:r>
            <a:r>
              <a:rPr lang="vi-VN" sz="1800" b="1" dirty="0">
                <a:latin typeface="Arial-Rounded" panose="020B0500000000000000" pitchFamily="34" charset="0"/>
                <a:ea typeface="Arial-Rounded" panose="020B0500000000000000" pitchFamily="34" charset="0"/>
                <a:cs typeface="Arial-Rounded" panose="020B0500000000000000" pitchFamily="34" charset="0"/>
              </a:rPr>
              <a:t>nh lên núi kiếm củi đem ra chợ bán. Nhưng sườn núi phía họ ở </a:t>
            </a:r>
            <a:r>
              <a:rPr lang="en-GB" sz="1800" b="1" dirty="0" err="1">
                <a:latin typeface="Arial-Rounded" panose="020B0500000000000000" pitchFamily="34" charset="0"/>
                <a:ea typeface="Arial-Rounded" panose="020B0500000000000000" pitchFamily="34" charset="0"/>
                <a:cs typeface="Arial-Rounded" panose="020B0500000000000000" pitchFamily="34" charset="0"/>
              </a:rPr>
              <a:t>dựng</a:t>
            </a:r>
            <a:r>
              <a:rPr lang="en-GB" sz="1800" b="1" dirty="0">
                <a:latin typeface="Arial-Rounded" panose="020B0500000000000000" pitchFamily="34" charset="0"/>
                <a:ea typeface="Arial-Rounded" panose="020B0500000000000000" pitchFamily="34" charset="0"/>
                <a:cs typeface="Arial-Rounded" panose="020B0500000000000000" pitchFamily="34" charset="0"/>
              </a:rPr>
              <a:t> </a:t>
            </a:r>
            <a:r>
              <a:rPr lang="en-GB" sz="1800" b="1" dirty="0" err="1">
                <a:latin typeface="Arial-Rounded" panose="020B0500000000000000" pitchFamily="34" charset="0"/>
                <a:ea typeface="Arial-Rounded" panose="020B0500000000000000" pitchFamily="34" charset="0"/>
                <a:cs typeface="Arial-Rounded" panose="020B0500000000000000" pitchFamily="34" charset="0"/>
              </a:rPr>
              <a:t>đứng</a:t>
            </a:r>
            <a:r>
              <a:rPr lang="vi-VN" sz="1800" b="1" dirty="0">
                <a:latin typeface="Arial-Rounded" panose="020B0500000000000000" pitchFamily="34" charset="0"/>
                <a:ea typeface="Arial-Rounded" panose="020B0500000000000000" pitchFamily="34" charset="0"/>
                <a:cs typeface="Arial-Rounded" panose="020B0500000000000000" pitchFamily="34" charset="0"/>
              </a:rPr>
              <a:t>, bà con phải đi đường vòng rất xa. </a:t>
            </a:r>
            <a:endParaRPr lang="en-GB" sz="1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Oval 8"/>
          <p:cNvSpPr/>
          <p:nvPr/>
        </p:nvSpPr>
        <p:spPr>
          <a:xfrm>
            <a:off x="94476" y="450424"/>
            <a:ext cx="390508" cy="367814"/>
          </a:xfrm>
          <a:prstGeom prst="ellipse">
            <a:avLst/>
          </a:prstGeom>
          <a:solidFill>
            <a:sysClr val="window" lastClr="FFFFFF"/>
          </a:solidFill>
          <a:ln w="12700" cap="flat" cmpd="sng" algn="ctr">
            <a:solidFill>
              <a:srgbClr val="FF0000"/>
            </a:solidFill>
            <a:prstDash val="solid"/>
            <a:miter lim="800000"/>
          </a:ln>
          <a:effectLst/>
        </p:spPr>
        <p:txBody>
          <a:bodyPr lIns="68125" tIns="34058" rIns="68125" bIns="34058" rtlCol="0" anchor="ctr"/>
          <a:lstStyle/>
          <a:p>
            <a:pPr algn="ctr" defTabSz="685692"/>
            <a:r>
              <a:rPr lang="en-US" sz="2400" b="1" kern="0" dirty="0">
                <a:solidFill>
                  <a:srgbClr val="C00000"/>
                </a:solidFill>
                <a:latin typeface="Arial-Rounded" pitchFamily="34" charset="0"/>
                <a:ea typeface="Arial-Rounded" pitchFamily="34" charset="0"/>
                <a:cs typeface="Arial-Rounded" pitchFamily="34" charset="0"/>
              </a:rPr>
              <a:t>1</a:t>
            </a:r>
          </a:p>
        </p:txBody>
      </p:sp>
      <p:sp>
        <p:nvSpPr>
          <p:cNvPr id="12" name="Rounded Rectangular Callout 11"/>
          <p:cNvSpPr/>
          <p:nvPr/>
        </p:nvSpPr>
        <p:spPr>
          <a:xfrm>
            <a:off x="3471181" y="2520297"/>
            <a:ext cx="5074112" cy="621866"/>
          </a:xfrm>
          <a:prstGeom prst="wedgeRoundRectCallout">
            <a:avLst>
              <a:gd name="adj1" fmla="val -64951"/>
              <a:gd name="adj2" fmla="val 31591"/>
              <a:gd name="adj3" fmla="val 16667"/>
            </a:avLst>
          </a:prstGeom>
          <a:solidFill>
            <a:sysClr val="window" lastClr="FFFFFF"/>
          </a:solidFill>
          <a:ln w="12700" cap="flat" cmpd="sng" algn="ctr">
            <a:solidFill>
              <a:sysClr val="windowText" lastClr="000000">
                <a:lumMod val="50000"/>
                <a:lumOff val="50000"/>
              </a:sysClr>
            </a:solidFill>
            <a:prstDash val="solid"/>
            <a:miter lim="800000"/>
          </a:ln>
          <a:effectLst>
            <a:outerShdw blurRad="50800" dist="38100" dir="5400000" algn="t" rotWithShape="0">
              <a:prstClr val="black">
                <a:alpha val="40000"/>
              </a:prstClr>
            </a:outerShdw>
          </a:effectLst>
        </p:spPr>
        <p:txBody>
          <a:bodyPr rtlCol="0" anchor="ctr"/>
          <a:lstStyle/>
          <a:p>
            <a:pPr lvl="0" algn="ctr">
              <a:defRPr/>
            </a:pPr>
            <a:r>
              <a:rPr lang="en-GB" sz="2100" b="1" kern="0" dirty="0">
                <a:latin typeface="Arial-Rounded"/>
              </a:rPr>
              <a:t>Luyện </a:t>
            </a:r>
            <a:r>
              <a:rPr lang="en-GB" sz="2100" b="1" kern="0" dirty="0" err="1">
                <a:latin typeface="Arial-Rounded"/>
              </a:rPr>
              <a:t>đọc</a:t>
            </a:r>
            <a:r>
              <a:rPr lang="en-GB" sz="2100" b="1" kern="0" dirty="0">
                <a:latin typeface="Arial-Rounded"/>
              </a:rPr>
              <a:t> </a:t>
            </a:r>
            <a:r>
              <a:rPr lang="en-GB" sz="2100" b="1" kern="0" dirty="0" err="1">
                <a:latin typeface="Arial-Rounded"/>
              </a:rPr>
              <a:t>từ</a:t>
            </a:r>
            <a:r>
              <a:rPr lang="en-GB" sz="2100" b="1" kern="0" dirty="0">
                <a:latin typeface="Arial-Rounded"/>
              </a:rPr>
              <a:t> </a:t>
            </a:r>
            <a:r>
              <a:rPr lang="en-GB" sz="2100" b="1" kern="0" dirty="0" err="1">
                <a:latin typeface="Arial-Rounded"/>
              </a:rPr>
              <a:t>khó</a:t>
            </a:r>
            <a:r>
              <a:rPr lang="en-GB" sz="2100" b="1" kern="0" dirty="0">
                <a:latin typeface="Arial-Rounded"/>
              </a:rPr>
              <a:t>: </a:t>
            </a:r>
            <a:r>
              <a:rPr lang="en-GB" sz="2100" b="1" kern="0" dirty="0" err="1">
                <a:latin typeface="Arial-Rounded"/>
              </a:rPr>
              <a:t>Hồng</a:t>
            </a:r>
            <a:r>
              <a:rPr lang="en-GB" sz="2100" b="1" kern="0" dirty="0">
                <a:latin typeface="Arial-Rounded"/>
              </a:rPr>
              <a:t> </a:t>
            </a:r>
            <a:r>
              <a:rPr lang="en-GB" sz="2100" b="1" kern="0" dirty="0" err="1">
                <a:latin typeface="Arial-Rounded"/>
              </a:rPr>
              <a:t>Lĩnh</a:t>
            </a:r>
            <a:r>
              <a:rPr lang="en-GB" sz="2100" b="1" kern="0" dirty="0">
                <a:latin typeface="Arial-Rounded"/>
              </a:rPr>
              <a:t>, </a:t>
            </a:r>
            <a:r>
              <a:rPr lang="en-GB" sz="2100" b="1" kern="0" dirty="0" err="1">
                <a:latin typeface="Arial-Rounded"/>
              </a:rPr>
              <a:t>khủng</a:t>
            </a:r>
            <a:r>
              <a:rPr lang="en-GB" sz="2100" b="1" kern="0" dirty="0">
                <a:latin typeface="Arial-Rounded"/>
              </a:rPr>
              <a:t> </a:t>
            </a:r>
            <a:r>
              <a:rPr lang="en-GB" sz="2100" b="1" kern="0" dirty="0" err="1">
                <a:latin typeface="Arial-Rounded"/>
              </a:rPr>
              <a:t>khiếp</a:t>
            </a:r>
            <a:endParaRPr lang="en-US" sz="2100" b="1" kern="0" dirty="0">
              <a:latin typeface="Arial-Rounded"/>
            </a:endParaRPr>
          </a:p>
        </p:txBody>
      </p:sp>
      <p:grpSp>
        <p:nvGrpSpPr>
          <p:cNvPr id="18" name="Group 17"/>
          <p:cNvGrpSpPr/>
          <p:nvPr/>
        </p:nvGrpSpPr>
        <p:grpSpPr>
          <a:xfrm>
            <a:off x="228566" y="1842128"/>
            <a:ext cx="2995037" cy="923018"/>
            <a:chOff x="6852241" y="-35784"/>
            <a:chExt cx="2215560" cy="691559"/>
          </a:xfrm>
        </p:grpSpPr>
        <p:sp>
          <p:nvSpPr>
            <p:cNvPr id="19" name="Rounded Rectangle 18"/>
            <p:cNvSpPr/>
            <p:nvPr/>
          </p:nvSpPr>
          <p:spPr>
            <a:xfrm>
              <a:off x="7387211" y="149400"/>
              <a:ext cx="1680590" cy="372474"/>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US" sz="2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Tìm</a:t>
              </a:r>
              <a:r>
                <a:rPr lang="en-US" sz="2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a:t>
              </a:r>
              <a:r>
                <a:rPr lang="en-US" sz="2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a:t>
              </a:r>
              <a:r>
                <a:rPr lang="en-US" sz="2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2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5917" b="89941" l="0" r="89941">
                          <a14:foregroundMark x1="39941" y1="34320" x2="39349" y2="38462"/>
                          <a14:foregroundMark x1="62130" y1="36095" x2="59172" y2="38757"/>
                        </a14:backgroundRemoval>
                      </a14:imgEffect>
                    </a14:imgLayer>
                  </a14:imgProps>
                </a:ext>
                <a:ext uri="{28A0092B-C50C-407E-A947-70E740481C1C}">
                  <a14:useLocalDpi xmlns:a14="http://schemas.microsoft.com/office/drawing/2010/main" val="0"/>
                </a:ext>
              </a:extLst>
            </a:blip>
            <a:stretch>
              <a:fillRect/>
            </a:stretch>
          </p:blipFill>
          <p:spPr>
            <a:xfrm>
              <a:off x="6852241" y="-35784"/>
              <a:ext cx="691559" cy="691559"/>
            </a:xfrm>
            <a:prstGeom prst="rect">
              <a:avLst/>
            </a:prstGeom>
          </p:spPr>
        </p:pic>
      </p:grpSp>
      <p:cxnSp>
        <p:nvCxnSpPr>
          <p:cNvPr id="22" name="Straight Connector 21"/>
          <p:cNvCxnSpPr>
            <a:cxnSpLocks/>
          </p:cNvCxnSpPr>
          <p:nvPr/>
        </p:nvCxnSpPr>
        <p:spPr>
          <a:xfrm>
            <a:off x="3471181" y="818238"/>
            <a:ext cx="91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5979300" y="1100252"/>
            <a:ext cx="732007" cy="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3439159" y="3323118"/>
            <a:ext cx="5138156" cy="1081733"/>
          </a:xfrm>
          <a:prstGeom prst="wedgeRoundRectCallout">
            <a:avLst>
              <a:gd name="adj1" fmla="val -63282"/>
              <a:gd name="adj2" fmla="val 48032"/>
              <a:gd name="adj3" fmla="val 16667"/>
            </a:avLst>
          </a:prstGeom>
          <a:solidFill>
            <a:sysClr val="window" lastClr="FFFFFF"/>
          </a:solidFill>
          <a:ln w="12700" cap="flat" cmpd="sng" algn="ctr">
            <a:solidFill>
              <a:sysClr val="windowText" lastClr="000000">
                <a:lumMod val="50000"/>
                <a:lumOff val="50000"/>
              </a:sysClr>
            </a:solidFill>
            <a:prstDash val="solid"/>
            <a:miter lim="800000"/>
          </a:ln>
          <a:effectLst>
            <a:outerShdw blurRad="50800" dist="38100" dir="5400000" algn="t" rotWithShape="0">
              <a:prstClr val="black">
                <a:alpha val="40000"/>
              </a:prstClr>
            </a:outerShdw>
          </a:effectLst>
        </p:spPr>
        <p:txBody>
          <a:bodyPr rtlCol="0" anchor="ctr"/>
          <a:lstStyle/>
          <a:p>
            <a:pPr lvl="0" algn="ctr">
              <a:defRPr/>
            </a:pPr>
            <a:r>
              <a:rPr lang="en-GB" sz="2100" b="1" kern="0" dirty="0" err="1">
                <a:latin typeface="Arial-Rounded"/>
              </a:rPr>
              <a:t>Giải</a:t>
            </a:r>
            <a:r>
              <a:rPr lang="en-GB" sz="2100" b="1" kern="0" dirty="0">
                <a:latin typeface="Arial-Rounded"/>
              </a:rPr>
              <a:t> </a:t>
            </a:r>
            <a:r>
              <a:rPr lang="en-GB" sz="2100" b="1" kern="0" dirty="0" err="1">
                <a:latin typeface="Arial-Rounded"/>
              </a:rPr>
              <a:t>nghĩa</a:t>
            </a:r>
            <a:r>
              <a:rPr lang="en-GB" sz="2100" b="1" kern="0" dirty="0">
                <a:latin typeface="Arial-Rounded"/>
              </a:rPr>
              <a:t> </a:t>
            </a:r>
            <a:r>
              <a:rPr lang="en-GB" sz="2100" b="1" kern="0" dirty="0" err="1">
                <a:latin typeface="Arial-Rounded"/>
              </a:rPr>
              <a:t>từ</a:t>
            </a:r>
            <a:r>
              <a:rPr lang="en-GB" sz="2100" b="1" kern="0" dirty="0">
                <a:latin typeface="Arial-Rounded"/>
              </a:rPr>
              <a:t>:</a:t>
            </a:r>
          </a:p>
          <a:p>
            <a:pPr lvl="0" algn="ctr">
              <a:defRPr/>
            </a:pPr>
            <a:r>
              <a:rPr lang="en-GB" sz="2100" b="1" kern="0" dirty="0" err="1">
                <a:latin typeface="Arial-Rounded"/>
              </a:rPr>
              <a:t>Cố</a:t>
            </a:r>
            <a:r>
              <a:rPr lang="en-GB" sz="2100" b="1" kern="0" dirty="0">
                <a:latin typeface="Arial-Rounded"/>
              </a:rPr>
              <a:t>: </a:t>
            </a:r>
            <a:r>
              <a:rPr lang="en-GB" sz="2100" b="1" kern="0" dirty="0" err="1">
                <a:latin typeface="Arial-Rounded"/>
              </a:rPr>
              <a:t>Tiếng</a:t>
            </a:r>
            <a:r>
              <a:rPr lang="en-GB" sz="2100" b="1" kern="0" dirty="0">
                <a:latin typeface="Arial-Rounded"/>
              </a:rPr>
              <a:t> </a:t>
            </a:r>
            <a:r>
              <a:rPr lang="en-GB" sz="2100" b="1" kern="0" dirty="0" err="1">
                <a:latin typeface="Arial-Rounded"/>
              </a:rPr>
              <a:t>địa</a:t>
            </a:r>
            <a:r>
              <a:rPr lang="en-GB" sz="2100" b="1" kern="0" dirty="0">
                <a:latin typeface="Arial-Rounded"/>
              </a:rPr>
              <a:t> </a:t>
            </a:r>
            <a:r>
              <a:rPr lang="en-GB" sz="2100" b="1" kern="0" dirty="0" err="1">
                <a:latin typeface="Arial-Rounded"/>
              </a:rPr>
              <a:t>phương</a:t>
            </a:r>
            <a:r>
              <a:rPr lang="en-GB" sz="2100" b="1" kern="0" dirty="0">
                <a:latin typeface="Arial-Rounded"/>
              </a:rPr>
              <a:t>, </a:t>
            </a:r>
            <a:r>
              <a:rPr lang="en-GB" sz="2100" b="1" kern="0" dirty="0" err="1">
                <a:latin typeface="Arial-Rounded"/>
              </a:rPr>
              <a:t>dùng</a:t>
            </a:r>
            <a:r>
              <a:rPr lang="en-GB" sz="2100" b="1" kern="0" dirty="0">
                <a:latin typeface="Arial-Rounded"/>
              </a:rPr>
              <a:t> </a:t>
            </a:r>
            <a:r>
              <a:rPr lang="en-GB" sz="2100" b="1" kern="0" dirty="0" err="1">
                <a:latin typeface="Arial-Rounded"/>
              </a:rPr>
              <a:t>để</a:t>
            </a:r>
            <a:r>
              <a:rPr lang="en-GB" sz="2100" b="1" kern="0" dirty="0">
                <a:latin typeface="Arial-Rounded"/>
              </a:rPr>
              <a:t> </a:t>
            </a:r>
            <a:r>
              <a:rPr lang="en-GB" sz="2100" b="1" kern="0" dirty="0" err="1">
                <a:latin typeface="Arial-Rounded"/>
              </a:rPr>
              <a:t>gọi</a:t>
            </a:r>
            <a:r>
              <a:rPr lang="en-GB" sz="2100" b="1" kern="0" dirty="0">
                <a:latin typeface="Arial-Rounded"/>
              </a:rPr>
              <a:t> </a:t>
            </a:r>
            <a:r>
              <a:rPr lang="en-GB" sz="2100" b="1" kern="0" dirty="0" err="1">
                <a:latin typeface="Arial-Rounded"/>
              </a:rPr>
              <a:t>người</a:t>
            </a:r>
            <a:r>
              <a:rPr lang="en-GB" sz="2100" b="1" kern="0" dirty="0">
                <a:latin typeface="Arial-Rounded"/>
              </a:rPr>
              <a:t> </a:t>
            </a:r>
            <a:r>
              <a:rPr lang="en-GB" sz="2100" b="1" kern="0" dirty="0" err="1">
                <a:latin typeface="Arial-Rounded"/>
              </a:rPr>
              <a:t>già</a:t>
            </a:r>
            <a:r>
              <a:rPr lang="en-GB" sz="2100" b="1" kern="0" dirty="0">
                <a:latin typeface="Arial-Rounded"/>
              </a:rPr>
              <a:t> </a:t>
            </a:r>
            <a:r>
              <a:rPr lang="en-GB" sz="2100" b="1" kern="0" dirty="0" err="1">
                <a:latin typeface="Arial-Rounded"/>
              </a:rPr>
              <a:t>với</a:t>
            </a:r>
            <a:r>
              <a:rPr lang="en-GB" sz="2100" b="1" kern="0" dirty="0">
                <a:latin typeface="Arial-Rounded"/>
              </a:rPr>
              <a:t> ý </a:t>
            </a:r>
            <a:r>
              <a:rPr lang="en-GB" sz="2100" b="1" kern="0" dirty="0" err="1">
                <a:latin typeface="Arial-Rounded"/>
              </a:rPr>
              <a:t>kính</a:t>
            </a:r>
            <a:r>
              <a:rPr lang="en-GB" sz="2100" b="1" kern="0" dirty="0">
                <a:latin typeface="Arial-Rounded"/>
              </a:rPr>
              <a:t> </a:t>
            </a:r>
            <a:r>
              <a:rPr lang="en-GB" sz="2100" b="1" kern="0" dirty="0" err="1">
                <a:latin typeface="Arial-Rounded"/>
              </a:rPr>
              <a:t>trọng</a:t>
            </a:r>
            <a:endParaRPr lang="en-US" sz="2100" b="1" kern="0" dirty="0">
              <a:latin typeface="Arial-Rounded"/>
            </a:endParaRPr>
          </a:p>
        </p:txBody>
      </p:sp>
      <p:sp>
        <p:nvSpPr>
          <p:cNvPr id="25" name="Rounded Rectangle 24"/>
          <p:cNvSpPr/>
          <p:nvPr/>
        </p:nvSpPr>
        <p:spPr>
          <a:xfrm>
            <a:off x="329185" y="2059242"/>
            <a:ext cx="8463686" cy="2717584"/>
          </a:xfrm>
          <a:prstGeom prst="roundRect">
            <a:avLst/>
          </a:prstGeom>
          <a:noFill/>
          <a:ln w="28575">
            <a:solidFill>
              <a:srgbClr val="0099CC"/>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49291" tIns="24653" rIns="49291" bIns="24653" rtlCol="0" anchor="ctr"/>
          <a:lstStyle/>
          <a:p>
            <a:pPr algn="ctr" defTabSz="513536"/>
            <a:endParaRPr lang="en-US" sz="1050">
              <a:solidFill>
                <a:prstClr val="white"/>
              </a:solidFill>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84984" y="2625916"/>
            <a:ext cx="2439841" cy="2042614"/>
          </a:xfrm>
          <a:prstGeom prst="rect">
            <a:avLst/>
          </a:prstGeom>
          <a:ln>
            <a:noFill/>
          </a:ln>
          <a:effectLst>
            <a:softEdge rad="112500"/>
          </a:effectLst>
        </p:spPr>
      </p:pic>
      <p:pic>
        <p:nvPicPr>
          <p:cNvPr id="2" name="Picture 1"/>
          <p:cNvPicPr>
            <a:picLocks noChangeAspect="1"/>
          </p:cNvPicPr>
          <p:nvPr/>
        </p:nvPicPr>
        <p:blipFill>
          <a:blip r:embed="rId7"/>
          <a:stretch>
            <a:fillRect/>
          </a:stretch>
        </p:blipFill>
        <p:spPr>
          <a:xfrm>
            <a:off x="2864594" y="141262"/>
            <a:ext cx="4535817" cy="420660"/>
          </a:xfrm>
          <a:prstGeom prst="rect">
            <a:avLst/>
          </a:prstGeom>
        </p:spPr>
      </p:pic>
    </p:spTree>
    <p:extLst>
      <p:ext uri="{BB962C8B-B14F-4D97-AF65-F5344CB8AC3E}">
        <p14:creationId xmlns:p14="http://schemas.microsoft.com/office/powerpoint/2010/main" val="12615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1" name="Google Shape;951;p35"/>
          <p:cNvSpPr/>
          <p:nvPr/>
        </p:nvSpPr>
        <p:spPr>
          <a:xfrm>
            <a:off x="620423" y="703709"/>
            <a:ext cx="7893099" cy="4129505"/>
          </a:xfrm>
          <a:prstGeom prst="roundRect">
            <a:avLst>
              <a:gd name="adj" fmla="val 16667"/>
            </a:avLst>
          </a:pr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txBox="1">
            <a:spLocks noGrp="1"/>
          </p:cNvSpPr>
          <p:nvPr>
            <p:ph type="subTitle" idx="2"/>
          </p:nvPr>
        </p:nvSpPr>
        <p:spPr>
          <a:xfrm>
            <a:off x="2127733" y="3779676"/>
            <a:ext cx="5107989" cy="1320230"/>
          </a:xfrm>
          <a:prstGeom prst="rect">
            <a:avLst/>
          </a:prstGeom>
        </p:spPr>
        <p:txBody>
          <a:bodyPr spcFirstLastPara="1" wrap="square" lIns="0" tIns="0" rIns="0" bIns="0" anchor="ctr" anchorCtr="0">
            <a:noAutofit/>
          </a:bodyPr>
          <a:lstStyle/>
          <a:p>
            <a:pPr lvl="0"/>
            <a:r>
              <a:rPr lang="en-GB" sz="2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Núi</a:t>
            </a:r>
            <a:r>
              <a:rPr lang="en-GB"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Hồng</a:t>
            </a:r>
            <a:r>
              <a:rPr lang="en-GB"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Lĩnh</a:t>
            </a:r>
            <a:r>
              <a:rPr lang="vi-VN"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GB"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lvl="0"/>
            <a:r>
              <a:rPr lang="vi-VN" sz="2400" b="1" dirty="0">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latin typeface="Arial-Rounded" panose="020B0500000000000000" pitchFamily="34" charset="0"/>
                <a:ea typeface="Arial-Rounded" panose="020B0500000000000000" pitchFamily="34" charset="0"/>
                <a:cs typeface="Arial-Rounded" panose="020B0500000000000000" pitchFamily="34" charset="0"/>
              </a:rPr>
              <a:t>Một</a:t>
            </a:r>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latin typeface="Arial-Rounded" panose="020B0500000000000000" pitchFamily="34" charset="0"/>
                <a:ea typeface="Arial-Rounded" panose="020B0500000000000000" pitchFamily="34" charset="0"/>
                <a:cs typeface="Arial-Rounded" panose="020B0500000000000000" pitchFamily="34" charset="0"/>
              </a:rPr>
              <a:t>dãy</a:t>
            </a:r>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latin typeface="Arial-Rounded" panose="020B0500000000000000" pitchFamily="34" charset="0"/>
                <a:ea typeface="Arial-Rounded" panose="020B0500000000000000" pitchFamily="34" charset="0"/>
                <a:cs typeface="Arial-Rounded" panose="020B0500000000000000" pitchFamily="34" charset="0"/>
              </a:rPr>
              <a:t>núi</a:t>
            </a:r>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latin typeface="Arial-Rounded" panose="020B0500000000000000" pitchFamily="34" charset="0"/>
                <a:ea typeface="Arial-Rounded" panose="020B0500000000000000" pitchFamily="34" charset="0"/>
                <a:cs typeface="Arial-Rounded" panose="020B0500000000000000" pitchFamily="34" charset="0"/>
              </a:rPr>
              <a:t>thuộc</a:t>
            </a:r>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latin typeface="Arial-Rounded" panose="020B0500000000000000" pitchFamily="34" charset="0"/>
                <a:ea typeface="Arial-Rounded" panose="020B0500000000000000" pitchFamily="34" charset="0"/>
                <a:cs typeface="Arial-Rounded" panose="020B0500000000000000" pitchFamily="34" charset="0"/>
              </a:rPr>
              <a:t>Tỉnh</a:t>
            </a:r>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latin typeface="Arial-Rounded" panose="020B0500000000000000" pitchFamily="34" charset="0"/>
                <a:ea typeface="Arial-Rounded" panose="020B0500000000000000" pitchFamily="34" charset="0"/>
                <a:cs typeface="Arial-Rounded" panose="020B0500000000000000" pitchFamily="34" charset="0"/>
              </a:rPr>
              <a:t>Hà</a:t>
            </a:r>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en-GB" sz="2400" b="1" dirty="0" err="1">
                <a:latin typeface="Arial-Rounded" panose="020B0500000000000000" pitchFamily="34" charset="0"/>
                <a:ea typeface="Arial-Rounded" panose="020B0500000000000000" pitchFamily="34" charset="0"/>
                <a:cs typeface="Arial-Rounded" panose="020B0500000000000000" pitchFamily="34" charset="0"/>
              </a:rPr>
              <a:t>Tĩnh</a:t>
            </a:r>
            <a:endParaRPr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p:cNvPicPr>
            <a:picLocks noChangeAspect="1"/>
          </p:cNvPicPr>
          <p:nvPr/>
        </p:nvPicPr>
        <p:blipFill>
          <a:blip r:embed="rId3"/>
          <a:stretch>
            <a:fillRect/>
          </a:stretch>
        </p:blipFill>
        <p:spPr>
          <a:xfrm>
            <a:off x="1901953" y="-89596"/>
            <a:ext cx="4447640" cy="1318549"/>
          </a:xfrm>
          <a:prstGeom prst="rect">
            <a:avLst/>
          </a:prstGeom>
        </p:spPr>
      </p:pic>
      <p:pic>
        <p:nvPicPr>
          <p:cNvPr id="2050" name="Picture 2" descr="Núi Hồng ai đắp mà c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682" y="912001"/>
            <a:ext cx="6686092" cy="3260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7648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51"/>
                                        </p:tgtEl>
                                        <p:attrNameLst>
                                          <p:attrName>style.visibility</p:attrName>
                                        </p:attrNameLst>
                                      </p:cBhvr>
                                      <p:to>
                                        <p:strVal val="visible"/>
                                      </p:to>
                                    </p:set>
                                    <p:animEffect transition="in" filter="wipe(up)">
                                      <p:cBhvr>
                                        <p:cTn id="7" dur="500"/>
                                        <p:tgtEl>
                                          <p:spTgt spid="9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53">
                                            <p:txEl>
                                              <p:pRg st="0" end="0"/>
                                            </p:txEl>
                                          </p:spTgt>
                                        </p:tgtEl>
                                        <p:attrNameLst>
                                          <p:attrName>style.visibility</p:attrName>
                                        </p:attrNameLst>
                                      </p:cBhvr>
                                      <p:to>
                                        <p:strVal val="visible"/>
                                      </p:to>
                                    </p:set>
                                    <p:animEffect transition="in" filter="barn(inVertical)">
                                      <p:cBhvr>
                                        <p:cTn id="12" dur="500"/>
                                        <p:tgtEl>
                                          <p:spTgt spid="95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53">
                                            <p:txEl>
                                              <p:pRg st="1" end="1"/>
                                            </p:txEl>
                                          </p:spTgt>
                                        </p:tgtEl>
                                        <p:attrNameLst>
                                          <p:attrName>style.visibility</p:attrName>
                                        </p:attrNameLst>
                                      </p:cBhvr>
                                      <p:to>
                                        <p:strVal val="visible"/>
                                      </p:to>
                                    </p:set>
                                    <p:animEffect transition="in" filter="barn(inVertical)">
                                      <p:cBhvr>
                                        <p:cTn id="20" dur="500"/>
                                        <p:tgtEl>
                                          <p:spTgt spid="9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069" y="2224638"/>
            <a:ext cx="2621228" cy="2676818"/>
          </a:xfrm>
          <a:prstGeom prst="rect">
            <a:avLst/>
          </a:prstGeom>
          <a:ln>
            <a:noFill/>
          </a:ln>
          <a:effectLst>
            <a:softEdge rad="112500"/>
          </a:effectLst>
        </p:spPr>
      </p:pic>
      <p:sp>
        <p:nvSpPr>
          <p:cNvPr id="7" name="Rounded Rectangle 6"/>
          <p:cNvSpPr/>
          <p:nvPr/>
        </p:nvSpPr>
        <p:spPr>
          <a:xfrm>
            <a:off x="-4764" y="-32117"/>
            <a:ext cx="2854289" cy="406512"/>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68214" tIns="34106" rIns="68214" bIns="34106" rtlCol="0" anchor="ctr"/>
          <a:lstStyle/>
          <a:p>
            <a:pPr algn="ctr"/>
            <a:r>
              <a:rPr lang="en-US" sz="2100" b="1" dirty="0" err="1">
                <a:solidFill>
                  <a:prstClr val="black"/>
                </a:solidFill>
                <a:latin typeface="Arial-Rounded" pitchFamily="34" charset="0"/>
                <a:ea typeface="Arial-Rounded" pitchFamily="34" charset="0"/>
                <a:cs typeface="Arial-Rounded" pitchFamily="34" charset="0"/>
              </a:rPr>
              <a:t>Luyện</a:t>
            </a:r>
            <a:r>
              <a:rPr lang="en-US" sz="2100" b="1" dirty="0">
                <a:solidFill>
                  <a:prstClr val="black"/>
                </a:solidFill>
                <a:latin typeface="Arial-Rounded" pitchFamily="34" charset="0"/>
                <a:ea typeface="Arial-Rounded" pitchFamily="34" charset="0"/>
                <a:cs typeface="Arial-Rounded" pitchFamily="34" charset="0"/>
              </a:rPr>
              <a:t> </a:t>
            </a:r>
            <a:r>
              <a:rPr lang="en-US" sz="2100" b="1" dirty="0" err="1">
                <a:solidFill>
                  <a:prstClr val="black"/>
                </a:solidFill>
                <a:latin typeface="Arial-Rounded" pitchFamily="34" charset="0"/>
                <a:ea typeface="Arial-Rounded" pitchFamily="34" charset="0"/>
                <a:cs typeface="Arial-Rounded" pitchFamily="34" charset="0"/>
              </a:rPr>
              <a:t>đọc</a:t>
            </a:r>
            <a:r>
              <a:rPr lang="en-US" sz="2100" b="1" dirty="0">
                <a:solidFill>
                  <a:prstClr val="black"/>
                </a:solidFill>
                <a:latin typeface="Arial-Rounded" pitchFamily="34" charset="0"/>
                <a:ea typeface="Arial-Rounded" pitchFamily="34" charset="0"/>
                <a:cs typeface="Arial-Rounded" pitchFamily="34" charset="0"/>
              </a:rPr>
              <a:t> </a:t>
            </a:r>
            <a:r>
              <a:rPr lang="en-US" sz="2100" b="1" dirty="0" err="1">
                <a:solidFill>
                  <a:prstClr val="black"/>
                </a:solidFill>
                <a:latin typeface="Arial-Rounded" pitchFamily="34" charset="0"/>
                <a:ea typeface="Arial-Rounded" pitchFamily="34" charset="0"/>
                <a:cs typeface="Arial-Rounded" pitchFamily="34" charset="0"/>
              </a:rPr>
              <a:t>đoạn</a:t>
            </a:r>
            <a:r>
              <a:rPr lang="en-US" sz="2100" b="1" dirty="0">
                <a:solidFill>
                  <a:prstClr val="black"/>
                </a:solidFill>
                <a:latin typeface="Arial-Rounded" pitchFamily="34" charset="0"/>
                <a:ea typeface="Arial-Rounded" pitchFamily="34" charset="0"/>
                <a:cs typeface="Arial-Rounded" pitchFamily="34" charset="0"/>
              </a:rPr>
              <a:t> 2</a:t>
            </a:r>
          </a:p>
        </p:txBody>
      </p:sp>
      <p:sp>
        <p:nvSpPr>
          <p:cNvPr id="15" name="TextBox 14"/>
          <p:cNvSpPr txBox="1"/>
          <p:nvPr/>
        </p:nvSpPr>
        <p:spPr>
          <a:xfrm>
            <a:off x="237145" y="490656"/>
            <a:ext cx="8618902" cy="1617721"/>
          </a:xfrm>
          <a:prstGeom prst="rect">
            <a:avLst/>
          </a:prstGeom>
          <a:noFill/>
        </p:spPr>
        <p:txBody>
          <a:bodyPr wrap="square" lIns="78074" tIns="39038" rIns="78074" bIns="39038" rtlCol="0">
            <a:spAutoFit/>
          </a:bodyPr>
          <a:lstStyle/>
          <a:p>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vi-VN" sz="2000" b="1" dirty="0">
                <a:latin typeface="Arial-Rounded" panose="020B0500000000000000" pitchFamily="34" charset="0"/>
                <a:ea typeface="Arial-Rounded" panose="020B0500000000000000" pitchFamily="34" charset="0"/>
                <a:cs typeface="Arial-Rounded" panose="020B0500000000000000" pitchFamily="34" charset="0"/>
              </a:rPr>
              <a:t>Bấy giờ trong xóm có một ông lão nghèo</a:t>
            </a:r>
            <a:r>
              <a:rPr lang="en-GB" sz="2000" b="1" dirty="0">
                <a:latin typeface="Arial-Rounded" panose="020B0500000000000000" pitchFamily="34" charset="0"/>
                <a:ea typeface="Arial-Rounded" panose="020B0500000000000000" pitchFamily="34" charset="0"/>
                <a:cs typeface="Arial-Rounded" panose="020B0500000000000000" pitchFamily="34" charset="0"/>
              </a:rPr>
              <a:t>.</a:t>
            </a:r>
            <a:r>
              <a:rPr lang="vi-VN" sz="2000" b="1" dirty="0">
                <a:latin typeface="Arial-Rounded" panose="020B0500000000000000" pitchFamily="34" charset="0"/>
                <a:ea typeface="Arial-Rounded" panose="020B0500000000000000" pitchFamily="34" charset="0"/>
                <a:cs typeface="Arial-Rounded" panose="020B0500000000000000" pitchFamily="34" charset="0"/>
              </a:rPr>
              <a:t> Người ta gọi ông là cố Đương vì hễ gặp việc gì khó, ông đều đảm đương g</a:t>
            </a:r>
            <a:r>
              <a:rPr lang="en-GB" sz="2000" b="1" dirty="0">
                <a:latin typeface="Arial-Rounded" panose="020B0500000000000000" pitchFamily="34" charset="0"/>
                <a:ea typeface="Arial-Rounded" panose="020B0500000000000000" pitchFamily="34" charset="0"/>
                <a:cs typeface="Arial-Rounded" panose="020B0500000000000000" pitchFamily="34" charset="0"/>
              </a:rPr>
              <a:t>á</a:t>
            </a:r>
            <a:r>
              <a:rPr lang="vi-VN" sz="2000" b="1" dirty="0">
                <a:latin typeface="Arial-Rounded" panose="020B0500000000000000" pitchFamily="34" charset="0"/>
                <a:ea typeface="Arial-Rounded" panose="020B0500000000000000" pitchFamily="34" charset="0"/>
                <a:cs typeface="Arial-Rounded" panose="020B0500000000000000" pitchFamily="34" charset="0"/>
              </a:rPr>
              <a:t>nh vác. Thấy lên núi phải đi đường vòng, ông bàn với mọi người ghép đ</a:t>
            </a:r>
            <a:r>
              <a:rPr lang="en-GB" sz="2000" b="1" dirty="0">
                <a:latin typeface="Arial-Rounded" panose="020B0500000000000000" pitchFamily="34" charset="0"/>
                <a:ea typeface="Arial-Rounded" panose="020B0500000000000000" pitchFamily="34" charset="0"/>
                <a:cs typeface="Arial-Rounded" panose="020B0500000000000000" pitchFamily="34" charset="0"/>
              </a:rPr>
              <a:t>á</a:t>
            </a:r>
            <a:r>
              <a:rPr lang="vi-VN" sz="2000" b="1" dirty="0">
                <a:latin typeface="Arial-Rounded" panose="020B0500000000000000" pitchFamily="34" charset="0"/>
                <a:ea typeface="Arial-Rounded" panose="020B0500000000000000" pitchFamily="34" charset="0"/>
                <a:cs typeface="Arial-Rounded" panose="020B0500000000000000" pitchFamily="34" charset="0"/>
              </a:rPr>
              <a:t> thành bậc th</a:t>
            </a:r>
            <a:r>
              <a:rPr lang="en-GB" sz="2000" b="1" dirty="0">
                <a:latin typeface="Arial-Rounded" panose="020B0500000000000000" pitchFamily="34" charset="0"/>
                <a:ea typeface="Arial-Rounded" panose="020B0500000000000000" pitchFamily="34" charset="0"/>
                <a:cs typeface="Arial-Rounded" panose="020B0500000000000000" pitchFamily="34" charset="0"/>
              </a:rPr>
              <a:t>a</a:t>
            </a:r>
            <a:r>
              <a:rPr lang="vi-VN" sz="2000" b="1" dirty="0">
                <a:latin typeface="Arial-Rounded" panose="020B0500000000000000" pitchFamily="34" charset="0"/>
                <a:ea typeface="Arial-Rounded" panose="020B0500000000000000" pitchFamily="34" charset="0"/>
                <a:cs typeface="Arial-Rounded" panose="020B0500000000000000" pitchFamily="34" charset="0"/>
              </a:rPr>
              <a:t>ng vượt dốc để có được con đường ngắn như mong muốn. Ai </a:t>
            </a:r>
            <a:r>
              <a:rPr lang="en-GB" sz="2000" b="1" dirty="0" err="1">
                <a:latin typeface="Arial-Rounded" panose="020B0500000000000000" pitchFamily="34" charset="0"/>
                <a:ea typeface="Arial-Rounded" panose="020B0500000000000000" pitchFamily="34" charset="0"/>
                <a:cs typeface="Arial-Rounded" panose="020B0500000000000000" pitchFamily="34" charset="0"/>
              </a:rPr>
              <a:t>nấy</a:t>
            </a:r>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en-GB" sz="2000" b="1" dirty="0" err="1">
                <a:latin typeface="Arial-Rounded" panose="020B0500000000000000" pitchFamily="34" charset="0"/>
                <a:ea typeface="Arial-Rounded" panose="020B0500000000000000" pitchFamily="34" charset="0"/>
                <a:cs typeface="Arial-Rounded" panose="020B0500000000000000" pitchFamily="34" charset="0"/>
              </a:rPr>
              <a:t>đều</a:t>
            </a:r>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en-GB" sz="2000" b="1" dirty="0" err="1">
                <a:latin typeface="Arial-Rounded" panose="020B0500000000000000" pitchFamily="34" charset="0"/>
                <a:ea typeface="Arial-Rounded" panose="020B0500000000000000" pitchFamily="34" charset="0"/>
                <a:cs typeface="Arial-Rounded" panose="020B0500000000000000" pitchFamily="34" charset="0"/>
              </a:rPr>
              <a:t>lắc</a:t>
            </a:r>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en-GB" sz="2000" b="1" dirty="0" err="1">
                <a:latin typeface="Arial-Rounded" panose="020B0500000000000000" pitchFamily="34" charset="0"/>
                <a:ea typeface="Arial-Rounded" panose="020B0500000000000000" pitchFamily="34" charset="0"/>
                <a:cs typeface="Arial-Rounded" panose="020B0500000000000000" pitchFamily="34" charset="0"/>
              </a:rPr>
              <a:t>đầu</a:t>
            </a:r>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vi-VN" sz="2000" b="1" dirty="0">
                <a:latin typeface="Arial-Rounded" panose="020B0500000000000000" pitchFamily="34" charset="0"/>
                <a:ea typeface="Arial-Rounded" panose="020B0500000000000000" pitchFamily="34" charset="0"/>
                <a:cs typeface="Arial-Rounded" panose="020B0500000000000000" pitchFamily="34" charset="0"/>
              </a:rPr>
              <a:t>bảo việc ấy khó lắm, không làm được.</a:t>
            </a:r>
            <a:endParaRPr lang="en-GB" sz="2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p:cNvSpPr/>
          <p:nvPr/>
        </p:nvSpPr>
        <p:spPr>
          <a:xfrm>
            <a:off x="225771" y="442658"/>
            <a:ext cx="390508" cy="367814"/>
          </a:xfrm>
          <a:prstGeom prst="ellipse">
            <a:avLst/>
          </a:prstGeom>
          <a:solidFill>
            <a:sysClr val="window" lastClr="FFFFFF"/>
          </a:solidFill>
          <a:ln w="12700" cap="flat" cmpd="sng" algn="ctr">
            <a:solidFill>
              <a:srgbClr val="FF0000"/>
            </a:solidFill>
            <a:prstDash val="solid"/>
            <a:miter lim="800000"/>
          </a:ln>
          <a:effectLst/>
        </p:spPr>
        <p:txBody>
          <a:bodyPr lIns="68125" tIns="34058" rIns="68125" bIns="34058" rtlCol="0" anchor="ctr"/>
          <a:lstStyle/>
          <a:p>
            <a:pPr algn="ctr" defTabSz="685692"/>
            <a:r>
              <a:rPr lang="en-US" sz="2400" b="1" kern="0" dirty="0">
                <a:solidFill>
                  <a:srgbClr val="C00000"/>
                </a:solidFill>
                <a:latin typeface="Arial-Rounded" pitchFamily="34" charset="0"/>
                <a:ea typeface="Arial-Rounded" pitchFamily="34" charset="0"/>
                <a:cs typeface="Arial-Rounded" pitchFamily="34" charset="0"/>
              </a:rPr>
              <a:t>2</a:t>
            </a:r>
          </a:p>
        </p:txBody>
      </p:sp>
      <p:sp>
        <p:nvSpPr>
          <p:cNvPr id="20" name="Rounded Rectangular Callout 19"/>
          <p:cNvSpPr/>
          <p:nvPr/>
        </p:nvSpPr>
        <p:spPr>
          <a:xfrm>
            <a:off x="2947987" y="2099453"/>
            <a:ext cx="6071655" cy="2469875"/>
          </a:xfrm>
          <a:prstGeom prst="wedgeRoundRectCallout">
            <a:avLst>
              <a:gd name="adj1" fmla="val -57303"/>
              <a:gd name="adj2" fmla="val 5958"/>
              <a:gd name="adj3" fmla="val 16667"/>
            </a:avLst>
          </a:prstGeom>
          <a:solidFill>
            <a:sysClr val="window" lastClr="FFFFFF"/>
          </a:solidFill>
          <a:ln w="12700" cap="flat" cmpd="sng" algn="ctr">
            <a:solidFill>
              <a:sysClr val="windowText" lastClr="000000">
                <a:lumMod val="50000"/>
                <a:lumOff val="50000"/>
              </a:sysClr>
            </a:solidFill>
            <a:prstDash val="solid"/>
            <a:miter lim="800000"/>
          </a:ln>
          <a:effectLst>
            <a:outerShdw blurRad="50800" dist="38100" dir="5400000" algn="t" rotWithShape="0">
              <a:prstClr val="black">
                <a:alpha val="40000"/>
              </a:prstClr>
            </a:outerShdw>
          </a:effectLst>
        </p:spPr>
        <p:txBody>
          <a:bodyPr rtlCol="0" anchor="ctr"/>
          <a:lstStyle/>
          <a:p>
            <a:pPr>
              <a:defRPr/>
            </a:pPr>
            <a:r>
              <a:rPr lang="en-US" sz="2400" b="1" kern="0" dirty="0">
                <a:solidFill>
                  <a:srgbClr val="FF0066"/>
                </a:solidFill>
                <a:latin typeface="Arial-Rounded"/>
              </a:rPr>
              <a:t>                              Luyện </a:t>
            </a:r>
            <a:r>
              <a:rPr lang="en-US" sz="2400" b="1" kern="0" dirty="0" err="1">
                <a:solidFill>
                  <a:srgbClr val="FF0066"/>
                </a:solidFill>
                <a:latin typeface="Arial-Rounded"/>
              </a:rPr>
              <a:t>đọc</a:t>
            </a:r>
            <a:r>
              <a:rPr lang="en-US" sz="2400" b="1" kern="0" dirty="0">
                <a:solidFill>
                  <a:srgbClr val="FF0066"/>
                </a:solidFill>
                <a:latin typeface="Arial-Rounded"/>
              </a:rPr>
              <a:t> </a:t>
            </a:r>
            <a:r>
              <a:rPr lang="en-US" sz="2400" b="1" kern="0" dirty="0" err="1">
                <a:solidFill>
                  <a:srgbClr val="FF0066"/>
                </a:solidFill>
                <a:latin typeface="Arial-Rounded"/>
              </a:rPr>
              <a:t>câu</a:t>
            </a:r>
            <a:r>
              <a:rPr lang="en-US" sz="2400" b="1" kern="0" dirty="0">
                <a:solidFill>
                  <a:srgbClr val="FF0066"/>
                </a:solidFill>
                <a:latin typeface="Arial-Rounded"/>
              </a:rPr>
              <a:t> </a:t>
            </a:r>
            <a:r>
              <a:rPr lang="en-US" sz="2400" b="1" kern="0" dirty="0" err="1">
                <a:solidFill>
                  <a:srgbClr val="FF0066"/>
                </a:solidFill>
                <a:latin typeface="Arial-Rounded"/>
              </a:rPr>
              <a:t>dài</a:t>
            </a:r>
            <a:r>
              <a:rPr lang="en-US" sz="2400" b="1" kern="0" dirty="0">
                <a:solidFill>
                  <a:srgbClr val="FF0066"/>
                </a:solidFill>
                <a:latin typeface="Arial-Rounded"/>
              </a:rPr>
              <a:t>:</a:t>
            </a:r>
          </a:p>
          <a:p>
            <a:pPr>
              <a:defRPr/>
            </a:pPr>
            <a:r>
              <a:rPr lang="en-GB"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400" b="1" dirty="0">
                <a:latin typeface="Arial-Rounded" panose="020B0500000000000000" pitchFamily="34" charset="0"/>
                <a:ea typeface="Arial-Rounded" panose="020B0500000000000000" pitchFamily="34" charset="0"/>
                <a:cs typeface="Arial-Rounded" panose="020B0500000000000000" pitchFamily="34" charset="0"/>
              </a:rPr>
              <a:t>Người ta gọi ông là cố Đương vì hễ gặp việc gì khó, ông đều đảm đương g</a:t>
            </a:r>
            <a:r>
              <a:rPr lang="en-GB" sz="2400" b="1" dirty="0">
                <a:latin typeface="Arial-Rounded" panose="020B0500000000000000" pitchFamily="34" charset="0"/>
                <a:ea typeface="Arial-Rounded" panose="020B0500000000000000" pitchFamily="34" charset="0"/>
                <a:cs typeface="Arial-Rounded" panose="020B0500000000000000" pitchFamily="34" charset="0"/>
              </a:rPr>
              <a:t>á</a:t>
            </a:r>
            <a:r>
              <a:rPr lang="vi-VN" sz="2400" b="1" dirty="0">
                <a:latin typeface="Arial-Rounded" panose="020B0500000000000000" pitchFamily="34" charset="0"/>
                <a:ea typeface="Arial-Rounded" panose="020B0500000000000000" pitchFamily="34" charset="0"/>
                <a:cs typeface="Arial-Rounded" panose="020B0500000000000000" pitchFamily="34" charset="0"/>
              </a:rPr>
              <a:t>nh vác. Thấy lên núi phải đi đường vòng, ông bàn với mọi người ghép đ</a:t>
            </a:r>
            <a:r>
              <a:rPr lang="en-GB" sz="2400" b="1" dirty="0">
                <a:latin typeface="Arial-Rounded" panose="020B0500000000000000" pitchFamily="34" charset="0"/>
                <a:ea typeface="Arial-Rounded" panose="020B0500000000000000" pitchFamily="34" charset="0"/>
                <a:cs typeface="Arial-Rounded" panose="020B0500000000000000" pitchFamily="34" charset="0"/>
              </a:rPr>
              <a:t>á</a:t>
            </a:r>
            <a:r>
              <a:rPr lang="vi-VN" sz="2400" b="1" dirty="0">
                <a:latin typeface="Arial-Rounded" panose="020B0500000000000000" pitchFamily="34" charset="0"/>
                <a:ea typeface="Arial-Rounded" panose="020B0500000000000000" pitchFamily="34" charset="0"/>
                <a:cs typeface="Arial-Rounded" panose="020B0500000000000000" pitchFamily="34" charset="0"/>
              </a:rPr>
              <a:t> thành bậc th</a:t>
            </a:r>
            <a:r>
              <a:rPr lang="en-GB" sz="2400" b="1" dirty="0">
                <a:latin typeface="Arial-Rounded" panose="020B0500000000000000" pitchFamily="34" charset="0"/>
                <a:ea typeface="Arial-Rounded" panose="020B0500000000000000" pitchFamily="34" charset="0"/>
                <a:cs typeface="Arial-Rounded" panose="020B0500000000000000" pitchFamily="34" charset="0"/>
              </a:rPr>
              <a:t>a</a:t>
            </a:r>
            <a:r>
              <a:rPr lang="vi-VN" sz="2400" b="1" dirty="0">
                <a:latin typeface="Arial-Rounded" panose="020B0500000000000000" pitchFamily="34" charset="0"/>
                <a:ea typeface="Arial-Rounded" panose="020B0500000000000000" pitchFamily="34" charset="0"/>
                <a:cs typeface="Arial-Rounded" panose="020B0500000000000000" pitchFamily="34" charset="0"/>
              </a:rPr>
              <a:t>ng vượt dốc để có được con đường ngắn như mong muốn</a:t>
            </a:r>
            <a:r>
              <a:rPr lang="en-GB" sz="2400" b="1" dirty="0">
                <a:latin typeface="Arial-Rounded" panose="020B0500000000000000" pitchFamily="34" charset="0"/>
                <a:ea typeface="Arial-Rounded" panose="020B0500000000000000" pitchFamily="34" charset="0"/>
                <a:cs typeface="Arial-Rounded" panose="020B0500000000000000" pitchFamily="34" charset="0"/>
              </a:rPr>
              <a:t>.</a:t>
            </a:r>
            <a:endParaRPr lang="vi-VN" sz="2400" b="1" kern="0" dirty="0">
              <a:solidFill>
                <a:sysClr val="windowText" lastClr="000000"/>
              </a:solidFill>
              <a:latin typeface="Arial-Rounded"/>
            </a:endParaRPr>
          </a:p>
        </p:txBody>
      </p:sp>
      <p:cxnSp>
        <p:nvCxnSpPr>
          <p:cNvPr id="21" name="Straight Connector 20"/>
          <p:cNvCxnSpPr/>
          <p:nvPr/>
        </p:nvCxnSpPr>
        <p:spPr>
          <a:xfrm flipH="1">
            <a:off x="6489259" y="2451047"/>
            <a:ext cx="67678" cy="3288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572000" y="3137489"/>
            <a:ext cx="135356" cy="328899"/>
            <a:chOff x="10495790" y="3428892"/>
            <a:chExt cx="180474" cy="438532"/>
          </a:xfrm>
        </p:grpSpPr>
        <p:cxnSp>
          <p:nvCxnSpPr>
            <p:cNvPr id="23" name="Straight Connector 22"/>
            <p:cNvCxnSpPr/>
            <p:nvPr/>
          </p:nvCxnSpPr>
          <p:spPr>
            <a:xfrm flipH="1">
              <a:off x="10495790" y="3428892"/>
              <a:ext cx="90237" cy="4384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586027" y="3429000"/>
              <a:ext cx="90237" cy="4384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H="1">
            <a:off x="3982690" y="3520542"/>
            <a:ext cx="67678" cy="3288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460996" y="2814459"/>
            <a:ext cx="67678" cy="3288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495832" y="3887343"/>
            <a:ext cx="67678" cy="3288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193183" y="4219120"/>
            <a:ext cx="135356" cy="328899"/>
            <a:chOff x="10495790" y="3428892"/>
            <a:chExt cx="180474" cy="438532"/>
          </a:xfrm>
        </p:grpSpPr>
        <p:cxnSp>
          <p:nvCxnSpPr>
            <p:cNvPr id="32" name="Straight Connector 31"/>
            <p:cNvCxnSpPr/>
            <p:nvPr/>
          </p:nvCxnSpPr>
          <p:spPr>
            <a:xfrm flipH="1">
              <a:off x="10495790" y="3428892"/>
              <a:ext cx="90237" cy="4384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0586027" y="3429000"/>
              <a:ext cx="90237" cy="4384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495106" y="89019"/>
            <a:ext cx="4534801" cy="425087"/>
          </a:xfrm>
          <a:prstGeom prst="rect">
            <a:avLst/>
          </a:prstGeom>
          <a:noFill/>
        </p:spPr>
        <p:txBody>
          <a:bodyPr wrap="square" lIns="78074" tIns="39038" rIns="78074" bIns="39038" rtlCol="0">
            <a:spAutoFit/>
          </a:bodyPr>
          <a:lstStyle/>
          <a:p>
            <a:pPr algn="ctr"/>
            <a:r>
              <a:rPr lang="en-US" sz="2250" dirty="0" err="1">
                <a:ln>
                  <a:solidFill>
                    <a:srgbClr val="002060"/>
                  </a:solidFill>
                </a:ln>
                <a:solidFill>
                  <a:srgbClr val="FFFF00"/>
                </a:solidFill>
                <a:latin typeface="Coiny" panose="02000903060500060000" pitchFamily="2" charset="0"/>
                <a:ea typeface="Arial-Rounded" pitchFamily="34" charset="0"/>
                <a:cs typeface="Arial-Rounded" pitchFamily="34" charset="0"/>
              </a:rPr>
              <a:t>NHỮNG</a:t>
            </a:r>
            <a:r>
              <a:rPr lang="en-US" sz="2250" dirty="0">
                <a:ln>
                  <a:solidFill>
                    <a:srgbClr val="002060"/>
                  </a:solidFill>
                </a:ln>
                <a:solidFill>
                  <a:srgbClr val="FFFF00"/>
                </a:solidFill>
                <a:latin typeface="Coiny" panose="02000903060500060000" pitchFamily="2" charset="0"/>
                <a:ea typeface="Arial-Rounded" pitchFamily="34" charset="0"/>
                <a:cs typeface="Arial-Rounded" pitchFamily="34" charset="0"/>
              </a:rPr>
              <a:t> </a:t>
            </a:r>
            <a:r>
              <a:rPr lang="en-US" sz="2250" dirty="0" err="1">
                <a:ln>
                  <a:solidFill>
                    <a:srgbClr val="002060"/>
                  </a:solidFill>
                </a:ln>
                <a:solidFill>
                  <a:srgbClr val="FFFF00"/>
                </a:solidFill>
                <a:latin typeface="Coiny" panose="02000903060500060000" pitchFamily="2" charset="0"/>
                <a:ea typeface="Arial-Rounded" pitchFamily="34" charset="0"/>
                <a:cs typeface="Arial-Rounded" pitchFamily="34" charset="0"/>
              </a:rPr>
              <a:t>BẬC</a:t>
            </a:r>
            <a:r>
              <a:rPr lang="en-US" sz="2250" dirty="0">
                <a:ln>
                  <a:solidFill>
                    <a:srgbClr val="002060"/>
                  </a:solidFill>
                </a:ln>
                <a:solidFill>
                  <a:srgbClr val="FFFF00"/>
                </a:solidFill>
                <a:latin typeface="Coiny" panose="02000903060500060000" pitchFamily="2" charset="0"/>
                <a:ea typeface="Arial-Rounded" pitchFamily="34" charset="0"/>
                <a:cs typeface="Arial-Rounded" pitchFamily="34" charset="0"/>
              </a:rPr>
              <a:t> </a:t>
            </a:r>
            <a:r>
              <a:rPr lang="en-US" sz="2250" dirty="0" err="1">
                <a:ln>
                  <a:solidFill>
                    <a:srgbClr val="002060"/>
                  </a:solidFill>
                </a:ln>
                <a:solidFill>
                  <a:srgbClr val="FFFF00"/>
                </a:solidFill>
                <a:latin typeface="Coiny" panose="02000903060500060000" pitchFamily="2" charset="0"/>
                <a:ea typeface="Arial-Rounded" pitchFamily="34" charset="0"/>
                <a:cs typeface="Arial-Rounded" pitchFamily="34" charset="0"/>
              </a:rPr>
              <a:t>ĐÁ</a:t>
            </a:r>
            <a:r>
              <a:rPr lang="en-US" sz="2250" dirty="0">
                <a:ln>
                  <a:solidFill>
                    <a:srgbClr val="002060"/>
                  </a:solidFill>
                </a:ln>
                <a:solidFill>
                  <a:srgbClr val="FFFF00"/>
                </a:solidFill>
                <a:latin typeface="Coiny" panose="02000903060500060000" pitchFamily="2" charset="0"/>
                <a:ea typeface="Arial-Rounded" pitchFamily="34" charset="0"/>
                <a:cs typeface="Arial-Rounded" pitchFamily="34" charset="0"/>
              </a:rPr>
              <a:t> </a:t>
            </a:r>
            <a:r>
              <a:rPr lang="en-US" sz="2250" dirty="0" err="1">
                <a:ln>
                  <a:solidFill>
                    <a:srgbClr val="002060"/>
                  </a:solidFill>
                </a:ln>
                <a:solidFill>
                  <a:srgbClr val="FFFF00"/>
                </a:solidFill>
                <a:latin typeface="Coiny" panose="02000903060500060000" pitchFamily="2" charset="0"/>
                <a:ea typeface="Arial-Rounded" pitchFamily="34" charset="0"/>
                <a:cs typeface="Arial-Rounded" pitchFamily="34" charset="0"/>
              </a:rPr>
              <a:t>CHẠM</a:t>
            </a:r>
            <a:r>
              <a:rPr lang="en-US" sz="2250" dirty="0">
                <a:ln>
                  <a:solidFill>
                    <a:srgbClr val="002060"/>
                  </a:solidFill>
                </a:ln>
                <a:solidFill>
                  <a:srgbClr val="FFFF00"/>
                </a:solidFill>
                <a:latin typeface="Coiny" panose="02000903060500060000" pitchFamily="2" charset="0"/>
                <a:ea typeface="Arial-Rounded" pitchFamily="34" charset="0"/>
                <a:cs typeface="Arial-Rounded" pitchFamily="34" charset="0"/>
              </a:rPr>
              <a:t> </a:t>
            </a:r>
            <a:r>
              <a:rPr lang="en-US" sz="2250" dirty="0" err="1">
                <a:ln>
                  <a:solidFill>
                    <a:srgbClr val="002060"/>
                  </a:solidFill>
                </a:ln>
                <a:solidFill>
                  <a:srgbClr val="FFFF00"/>
                </a:solidFill>
                <a:latin typeface="Coiny" panose="02000903060500060000" pitchFamily="2" charset="0"/>
                <a:ea typeface="Arial-Rounded" pitchFamily="34" charset="0"/>
                <a:cs typeface="Arial-Rounded" pitchFamily="34" charset="0"/>
              </a:rPr>
              <a:t>MÂY</a:t>
            </a:r>
            <a:r>
              <a:rPr lang="en-US" sz="2250" dirty="0">
                <a:ln>
                  <a:solidFill>
                    <a:srgbClr val="002060"/>
                  </a:solidFill>
                </a:ln>
                <a:solidFill>
                  <a:srgbClr val="FFFF00"/>
                </a:solidFill>
                <a:latin typeface="Coiny" panose="02000903060500060000" pitchFamily="2" charset="0"/>
                <a:ea typeface="Arial-Rounded" pitchFamily="34" charset="0"/>
                <a:cs typeface="Arial-Rounded" pitchFamily="34" charset="0"/>
              </a:rPr>
              <a:t>.</a:t>
            </a:r>
          </a:p>
        </p:txBody>
      </p:sp>
    </p:spTree>
    <p:extLst>
      <p:ext uri="{BB962C8B-B14F-4D97-AF65-F5344CB8AC3E}">
        <p14:creationId xmlns:p14="http://schemas.microsoft.com/office/powerpoint/2010/main" val="11581422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barn(inVertical)">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8635" y="2969144"/>
            <a:ext cx="2487055" cy="2174356"/>
          </a:xfrm>
          <a:prstGeom prst="rect">
            <a:avLst/>
          </a:prstGeom>
          <a:ln>
            <a:noFill/>
          </a:ln>
          <a:effectLst>
            <a:softEdge rad="112500"/>
          </a:effectLst>
        </p:spPr>
      </p:pic>
      <p:sp>
        <p:nvSpPr>
          <p:cNvPr id="7" name="Rounded Rectangle 6"/>
          <p:cNvSpPr/>
          <p:nvPr/>
        </p:nvSpPr>
        <p:spPr>
          <a:xfrm>
            <a:off x="-4764" y="-28223"/>
            <a:ext cx="2770093" cy="456315"/>
          </a:xfrm>
          <a:prstGeom prst="roundRect">
            <a:avLst>
              <a:gd name="adj" fmla="val 50000"/>
            </a:avLst>
          </a:prstGeom>
          <a:solidFill>
            <a:schemeClr val="bg1"/>
          </a:solidFill>
          <a:ln w="38100">
            <a:solidFill>
              <a:srgbClr val="FADBC6"/>
            </a:solidFill>
          </a:ln>
        </p:spPr>
        <p:style>
          <a:lnRef idx="2">
            <a:schemeClr val="accent1">
              <a:shade val="50000"/>
            </a:schemeClr>
          </a:lnRef>
          <a:fillRef idx="1">
            <a:schemeClr val="accent1"/>
          </a:fillRef>
          <a:effectRef idx="0">
            <a:schemeClr val="accent1"/>
          </a:effectRef>
          <a:fontRef idx="minor">
            <a:schemeClr val="lt1"/>
          </a:fontRef>
        </p:style>
        <p:txBody>
          <a:bodyPr lIns="68214" tIns="34106" rIns="68214" bIns="34106" rtlCol="0" anchor="ctr"/>
          <a:lstStyle/>
          <a:p>
            <a:pPr algn="ctr"/>
            <a:r>
              <a:rPr lang="en-US" sz="2100" b="1" dirty="0" err="1">
                <a:solidFill>
                  <a:prstClr val="black"/>
                </a:solidFill>
                <a:latin typeface="Arial-Rounded" pitchFamily="34" charset="0"/>
                <a:ea typeface="Arial-Rounded" pitchFamily="34" charset="0"/>
                <a:cs typeface="Arial-Rounded" pitchFamily="34" charset="0"/>
              </a:rPr>
              <a:t>Luyện</a:t>
            </a:r>
            <a:r>
              <a:rPr lang="en-US" sz="2100" b="1" dirty="0">
                <a:solidFill>
                  <a:prstClr val="black"/>
                </a:solidFill>
                <a:latin typeface="Arial-Rounded" pitchFamily="34" charset="0"/>
                <a:ea typeface="Arial-Rounded" pitchFamily="34" charset="0"/>
                <a:cs typeface="Arial-Rounded" pitchFamily="34" charset="0"/>
              </a:rPr>
              <a:t> </a:t>
            </a:r>
            <a:r>
              <a:rPr lang="en-US" sz="2100" b="1" dirty="0" err="1">
                <a:solidFill>
                  <a:prstClr val="black"/>
                </a:solidFill>
                <a:latin typeface="Arial-Rounded" pitchFamily="34" charset="0"/>
                <a:ea typeface="Arial-Rounded" pitchFamily="34" charset="0"/>
                <a:cs typeface="Arial-Rounded" pitchFamily="34" charset="0"/>
              </a:rPr>
              <a:t>đọc</a:t>
            </a:r>
            <a:r>
              <a:rPr lang="en-US" sz="2100" b="1" dirty="0">
                <a:solidFill>
                  <a:prstClr val="black"/>
                </a:solidFill>
                <a:latin typeface="Arial-Rounded" pitchFamily="34" charset="0"/>
                <a:ea typeface="Arial-Rounded" pitchFamily="34" charset="0"/>
                <a:cs typeface="Arial-Rounded" pitchFamily="34" charset="0"/>
              </a:rPr>
              <a:t> </a:t>
            </a:r>
            <a:r>
              <a:rPr lang="en-US" sz="2100" b="1" dirty="0" err="1">
                <a:solidFill>
                  <a:prstClr val="black"/>
                </a:solidFill>
                <a:latin typeface="Arial-Rounded" pitchFamily="34" charset="0"/>
                <a:ea typeface="Arial-Rounded" pitchFamily="34" charset="0"/>
                <a:cs typeface="Arial-Rounded" pitchFamily="34" charset="0"/>
              </a:rPr>
              <a:t>đoạn</a:t>
            </a:r>
            <a:r>
              <a:rPr lang="en-US" sz="2100" b="1" dirty="0">
                <a:solidFill>
                  <a:prstClr val="black"/>
                </a:solidFill>
                <a:latin typeface="Arial-Rounded" pitchFamily="34" charset="0"/>
                <a:ea typeface="Arial-Rounded" pitchFamily="34" charset="0"/>
                <a:cs typeface="Arial-Rounded" pitchFamily="34" charset="0"/>
              </a:rPr>
              <a:t> 3</a:t>
            </a:r>
          </a:p>
        </p:txBody>
      </p:sp>
      <p:sp>
        <p:nvSpPr>
          <p:cNvPr id="15" name="TextBox 14"/>
          <p:cNvSpPr txBox="1"/>
          <p:nvPr/>
        </p:nvSpPr>
        <p:spPr>
          <a:xfrm>
            <a:off x="383218" y="428093"/>
            <a:ext cx="8508437" cy="2541051"/>
          </a:xfrm>
          <a:prstGeom prst="rect">
            <a:avLst/>
          </a:prstGeom>
          <a:noFill/>
        </p:spPr>
        <p:txBody>
          <a:bodyPr wrap="square" lIns="78074" tIns="39038" rIns="78074" bIns="39038" rtlCol="0">
            <a:spAutoFit/>
          </a:bodyPr>
          <a:lstStyle/>
          <a:p>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vi-VN" sz="2000" b="1" dirty="0">
                <a:latin typeface="Arial-Rounded" panose="020B0500000000000000" pitchFamily="34" charset="0"/>
                <a:ea typeface="Arial-Rounded" panose="020B0500000000000000" pitchFamily="34" charset="0"/>
                <a:cs typeface="Arial-Rounded" panose="020B0500000000000000" pitchFamily="34" charset="0"/>
              </a:rPr>
              <a:t>Nhưng cổ Đương vẫn tìm cách làm đường. Công việc nặng nhọc không khiến ông sờn lòng. Thấy ông đ</a:t>
            </a:r>
            <a:r>
              <a:rPr lang="en-GB" sz="2000" b="1" dirty="0" err="1">
                <a:latin typeface="Arial-Rounded" panose="020B0500000000000000" pitchFamily="34" charset="0"/>
                <a:ea typeface="Arial-Rounded" panose="020B0500000000000000" pitchFamily="34" charset="0"/>
                <a:cs typeface="Arial-Rounded" panose="020B0500000000000000" pitchFamily="34" charset="0"/>
              </a:rPr>
              <a:t>ói</a:t>
            </a:r>
            <a:r>
              <a:rPr lang="vi-VN" sz="2000" b="1" dirty="0">
                <a:latin typeface="Arial-Rounded" panose="020B0500000000000000" pitchFamily="34" charset="0"/>
                <a:ea typeface="Arial-Rounded" panose="020B0500000000000000" pitchFamily="34" charset="0"/>
                <a:cs typeface="Arial-Rounded" panose="020B0500000000000000" pitchFamily="34" charset="0"/>
              </a:rPr>
              <a:t>, những con vượn ở gần đó mang hoa quả đến cho ông. Chim chóc thay nhau ca hát để ông quên mệt. Về sau, nhiều người trong xóm tình nguyện đến làm cùng. </a:t>
            </a:r>
            <a:endParaRPr lang="en-GB" sz="2000" b="1" dirty="0">
              <a:latin typeface="Arial-Rounded" panose="020B0500000000000000" pitchFamily="34" charset="0"/>
              <a:ea typeface="Arial-Rounded" panose="020B0500000000000000" pitchFamily="34" charset="0"/>
              <a:cs typeface="Arial-Rounded" panose="020B0500000000000000" pitchFamily="34" charset="0"/>
            </a:endParaRPr>
          </a:p>
          <a:p>
            <a:r>
              <a:rPr lang="en-GB" sz="2000" b="1" dirty="0">
                <a:latin typeface="Arial-Rounded" panose="020B0500000000000000" pitchFamily="34" charset="0"/>
                <a:ea typeface="Arial-Rounded" panose="020B0500000000000000" pitchFamily="34" charset="0"/>
                <a:cs typeface="Arial-Rounded" panose="020B0500000000000000" pitchFamily="34" charset="0"/>
              </a:rPr>
              <a:t>    </a:t>
            </a:r>
            <a:r>
              <a:rPr lang="vi-VN" sz="2000" b="1" dirty="0">
                <a:latin typeface="Arial-Rounded" panose="020B0500000000000000" pitchFamily="34" charset="0"/>
                <a:ea typeface="Arial-Rounded" panose="020B0500000000000000" pitchFamily="34" charset="0"/>
                <a:cs typeface="Arial-Rounded" panose="020B0500000000000000" pitchFamily="34" charset="0"/>
              </a:rPr>
              <a:t>Sau năm lần sim ra quả, con đường lên núi đã hoàn thành. Nhờ đó, mọi người có thể lên xuống núi dễ dàng. Cả xóm biết ơn cố Đư</a:t>
            </a:r>
            <a:r>
              <a:rPr lang="en-GB" sz="2000" b="1" dirty="0">
                <a:latin typeface="Arial-Rounded" panose="020B0500000000000000" pitchFamily="34" charset="0"/>
                <a:ea typeface="Arial-Rounded" panose="020B0500000000000000" pitchFamily="34" charset="0"/>
                <a:cs typeface="Arial-Rounded" panose="020B0500000000000000" pitchFamily="34" charset="0"/>
              </a:rPr>
              <a:t>ơ</a:t>
            </a:r>
            <a:r>
              <a:rPr lang="vi-VN" sz="2000" b="1" dirty="0">
                <a:latin typeface="Arial-Rounded" panose="020B0500000000000000" pitchFamily="34" charset="0"/>
                <a:ea typeface="Arial-Rounded" panose="020B0500000000000000" pitchFamily="34" charset="0"/>
                <a:cs typeface="Arial-Rounded" panose="020B0500000000000000" pitchFamily="34" charset="0"/>
              </a:rPr>
              <a:t>ng, tặng thêm cho ông một tên mới là cố Ghép. Ngày nay, con đường vượt núi gọi là Tru</a:t>
            </a:r>
            <a:r>
              <a:rPr lang="en-GB" sz="2000" b="1" dirty="0">
                <a:latin typeface="Arial-Rounded" panose="020B0500000000000000" pitchFamily="34" charset="0"/>
                <a:ea typeface="Arial-Rounded" panose="020B0500000000000000" pitchFamily="34" charset="0"/>
                <a:cs typeface="Arial-Rounded" panose="020B0500000000000000" pitchFamily="34" charset="0"/>
              </a:rPr>
              <a:t>ô</a:t>
            </a:r>
            <a:r>
              <a:rPr lang="vi-VN" sz="2000" b="1" dirty="0">
                <a:latin typeface="Arial-Rounded" panose="020B0500000000000000" pitchFamily="34" charset="0"/>
                <a:ea typeface="Arial-Rounded" panose="020B0500000000000000" pitchFamily="34" charset="0"/>
                <a:cs typeface="Arial-Rounded" panose="020B0500000000000000" pitchFamily="34" charset="0"/>
              </a:rPr>
              <a:t>ng Ghép vẫn còn ở phía nam dãy núi Hồng Lĩnh. </a:t>
            </a:r>
            <a:r>
              <a:rPr lang="en-GB" sz="2000" b="1" dirty="0">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8" name="Oval 17"/>
          <p:cNvSpPr/>
          <p:nvPr/>
        </p:nvSpPr>
        <p:spPr>
          <a:xfrm>
            <a:off x="223354" y="383440"/>
            <a:ext cx="390508" cy="367814"/>
          </a:xfrm>
          <a:prstGeom prst="ellipse">
            <a:avLst/>
          </a:prstGeom>
          <a:solidFill>
            <a:sysClr val="window" lastClr="FFFFFF"/>
          </a:solidFill>
          <a:ln w="12700" cap="flat" cmpd="sng" algn="ctr">
            <a:solidFill>
              <a:srgbClr val="FF0000"/>
            </a:solidFill>
            <a:prstDash val="solid"/>
            <a:miter lim="800000"/>
          </a:ln>
          <a:effectLst/>
        </p:spPr>
        <p:txBody>
          <a:bodyPr lIns="68125" tIns="34058" rIns="68125" bIns="34058" rtlCol="0" anchor="ctr"/>
          <a:lstStyle/>
          <a:p>
            <a:pPr algn="ctr" defTabSz="685692"/>
            <a:r>
              <a:rPr lang="en-US" sz="2400" b="1" kern="0" dirty="0">
                <a:solidFill>
                  <a:srgbClr val="C00000"/>
                </a:solidFill>
                <a:latin typeface="Arial-Rounded" pitchFamily="34" charset="0"/>
                <a:ea typeface="Arial-Rounded" pitchFamily="34" charset="0"/>
                <a:cs typeface="Arial-Rounded" pitchFamily="34" charset="0"/>
              </a:rPr>
              <a:t>3</a:t>
            </a:r>
          </a:p>
        </p:txBody>
      </p:sp>
      <p:sp>
        <p:nvSpPr>
          <p:cNvPr id="20" name="Rounded Rectangular Callout 19"/>
          <p:cNvSpPr/>
          <p:nvPr/>
        </p:nvSpPr>
        <p:spPr>
          <a:xfrm>
            <a:off x="3070615" y="3286016"/>
            <a:ext cx="5411389" cy="1487267"/>
          </a:xfrm>
          <a:prstGeom prst="wedgeRoundRectCallout">
            <a:avLst>
              <a:gd name="adj1" fmla="val -67540"/>
              <a:gd name="adj2" fmla="val -1259"/>
              <a:gd name="adj3" fmla="val 16667"/>
            </a:avLst>
          </a:prstGeom>
          <a:solidFill>
            <a:sysClr val="window" lastClr="FFFFFF"/>
          </a:solidFill>
          <a:ln w="12700" cap="flat" cmpd="sng" algn="ctr">
            <a:solidFill>
              <a:sysClr val="windowText" lastClr="000000">
                <a:lumMod val="50000"/>
                <a:lumOff val="50000"/>
              </a:sysClr>
            </a:solidFill>
            <a:prstDash val="solid"/>
            <a:miter lim="800000"/>
          </a:ln>
          <a:effectLst>
            <a:outerShdw blurRad="50800" dist="38100" dir="5400000" algn="t" rotWithShape="0">
              <a:prstClr val="black">
                <a:alpha val="40000"/>
              </a:prstClr>
            </a:outerShdw>
          </a:effectLst>
        </p:spPr>
        <p:txBody>
          <a:bodyPr rtlCol="0" anchor="ctr"/>
          <a:lstStyle/>
          <a:p>
            <a:pPr algn="ctr">
              <a:spcAft>
                <a:spcPts val="900"/>
              </a:spcAft>
              <a:defRPr/>
            </a:pPr>
            <a:r>
              <a:rPr lang="en-US" sz="2100" b="1" kern="0" dirty="0" err="1">
                <a:solidFill>
                  <a:srgbClr val="FF0066"/>
                </a:solidFill>
                <a:latin typeface="Arial-Rounded"/>
              </a:rPr>
              <a:t>Giải</a:t>
            </a:r>
            <a:r>
              <a:rPr lang="en-US" sz="2100" b="1" kern="0" dirty="0">
                <a:solidFill>
                  <a:srgbClr val="FF0066"/>
                </a:solidFill>
                <a:latin typeface="Arial-Rounded"/>
              </a:rPr>
              <a:t> </a:t>
            </a:r>
            <a:r>
              <a:rPr lang="en-US" sz="2100" b="1" kern="0" dirty="0" err="1">
                <a:solidFill>
                  <a:srgbClr val="FF0066"/>
                </a:solidFill>
                <a:latin typeface="Arial-Rounded"/>
              </a:rPr>
              <a:t>nghĩa</a:t>
            </a:r>
            <a:r>
              <a:rPr lang="en-US" sz="2100" b="1" kern="0" dirty="0">
                <a:solidFill>
                  <a:srgbClr val="FF0066"/>
                </a:solidFill>
                <a:latin typeface="Arial-Rounded"/>
              </a:rPr>
              <a:t> </a:t>
            </a:r>
            <a:r>
              <a:rPr lang="en-US" sz="2100" b="1" kern="0" dirty="0" err="1">
                <a:solidFill>
                  <a:srgbClr val="FF0066"/>
                </a:solidFill>
                <a:latin typeface="Arial-Rounded"/>
              </a:rPr>
              <a:t>từ</a:t>
            </a:r>
            <a:r>
              <a:rPr lang="en-US" sz="2100" b="1" kern="0" dirty="0">
                <a:solidFill>
                  <a:srgbClr val="FF0066"/>
                </a:solidFill>
                <a:latin typeface="Arial-Rounded"/>
              </a:rPr>
              <a:t>:</a:t>
            </a:r>
          </a:p>
          <a:p>
            <a:pPr lvl="0" algn="ctr"/>
            <a:r>
              <a:rPr lang="en-US" sz="2100" b="1" kern="0" dirty="0" err="1">
                <a:solidFill>
                  <a:sysClr val="windowText" lastClr="000000"/>
                </a:solidFill>
                <a:latin typeface="Arial-Rounded"/>
              </a:rPr>
              <a:t>Truông</a:t>
            </a:r>
            <a:r>
              <a:rPr lang="en-US" sz="2100" b="1" kern="0" dirty="0">
                <a:solidFill>
                  <a:sysClr val="windowText" lastClr="000000"/>
                </a:solidFill>
                <a:latin typeface="Arial-Rounded"/>
              </a:rPr>
              <a:t>: </a:t>
            </a:r>
            <a:r>
              <a:rPr lang="en-US" sz="2100" b="1" kern="0" dirty="0" err="1">
                <a:solidFill>
                  <a:sysClr val="windowText" lastClr="000000"/>
                </a:solidFill>
                <a:latin typeface="Arial-Rounded"/>
              </a:rPr>
              <a:t>đường</a:t>
            </a:r>
            <a:r>
              <a:rPr lang="en-US" sz="2100" b="1" kern="0" dirty="0">
                <a:solidFill>
                  <a:sysClr val="windowText" lastClr="000000"/>
                </a:solidFill>
                <a:latin typeface="Arial-Rounded"/>
              </a:rPr>
              <a:t> </a:t>
            </a:r>
            <a:r>
              <a:rPr lang="en-US" sz="2100" b="1" kern="0" dirty="0" err="1">
                <a:solidFill>
                  <a:sysClr val="windowText" lastClr="000000"/>
                </a:solidFill>
                <a:latin typeface="Arial-Rounded"/>
              </a:rPr>
              <a:t>đi</a:t>
            </a:r>
            <a:r>
              <a:rPr lang="en-US" sz="2100" b="1" kern="0" dirty="0">
                <a:solidFill>
                  <a:sysClr val="windowText" lastClr="000000"/>
                </a:solidFill>
                <a:latin typeface="Arial-Rounded"/>
              </a:rPr>
              <a:t> qua </a:t>
            </a:r>
            <a:r>
              <a:rPr lang="en-US" sz="2100" b="1" kern="0" dirty="0" err="1">
                <a:solidFill>
                  <a:sysClr val="windowText" lastClr="000000"/>
                </a:solidFill>
                <a:latin typeface="Arial-Rounded"/>
              </a:rPr>
              <a:t>rừng</a:t>
            </a:r>
            <a:r>
              <a:rPr lang="en-US" sz="2100" b="1" kern="0" dirty="0">
                <a:solidFill>
                  <a:sysClr val="windowText" lastClr="000000"/>
                </a:solidFill>
                <a:latin typeface="Arial-Rounded"/>
              </a:rPr>
              <a:t> </a:t>
            </a:r>
            <a:r>
              <a:rPr lang="en-US" sz="2100" b="1" kern="0" dirty="0" err="1">
                <a:solidFill>
                  <a:sysClr val="windowText" lastClr="000000"/>
                </a:solidFill>
                <a:latin typeface="Arial-Rounded"/>
              </a:rPr>
              <a:t>núi</a:t>
            </a:r>
            <a:r>
              <a:rPr lang="en-US" sz="2100" b="1" kern="0" dirty="0">
                <a:solidFill>
                  <a:sysClr val="windowText" lastClr="000000"/>
                </a:solidFill>
                <a:latin typeface="Arial-Rounded"/>
              </a:rPr>
              <a:t>, </a:t>
            </a:r>
            <a:r>
              <a:rPr lang="en-US" sz="2100" b="1" kern="0" dirty="0" err="1">
                <a:solidFill>
                  <a:sysClr val="windowText" lastClr="000000"/>
                </a:solidFill>
                <a:latin typeface="Arial-Rounded"/>
              </a:rPr>
              <a:t>vùng</a:t>
            </a:r>
            <a:r>
              <a:rPr lang="en-US" sz="2100" b="1" kern="0" dirty="0">
                <a:solidFill>
                  <a:sysClr val="windowText" lastClr="000000"/>
                </a:solidFill>
                <a:latin typeface="Arial-Rounded"/>
              </a:rPr>
              <a:t> </a:t>
            </a:r>
            <a:r>
              <a:rPr lang="en-US" sz="2100" b="1" kern="0" dirty="0" err="1">
                <a:solidFill>
                  <a:sysClr val="windowText" lastClr="000000"/>
                </a:solidFill>
                <a:latin typeface="Arial-Rounded"/>
              </a:rPr>
              <a:t>đất</a:t>
            </a:r>
            <a:r>
              <a:rPr lang="en-US" sz="2100" b="1" kern="0" dirty="0">
                <a:solidFill>
                  <a:sysClr val="windowText" lastClr="000000"/>
                </a:solidFill>
                <a:latin typeface="Arial-Rounded"/>
              </a:rPr>
              <a:t> </a:t>
            </a:r>
            <a:r>
              <a:rPr lang="en-US" sz="2100" b="1" kern="0" dirty="0" err="1">
                <a:solidFill>
                  <a:sysClr val="windowText" lastClr="000000"/>
                </a:solidFill>
                <a:latin typeface="Arial-Rounded"/>
              </a:rPr>
              <a:t>hoang</a:t>
            </a:r>
            <a:r>
              <a:rPr lang="en-US" sz="2100" b="1" kern="0" dirty="0">
                <a:solidFill>
                  <a:sysClr val="windowText" lastClr="000000"/>
                </a:solidFill>
                <a:latin typeface="Arial-Rounded"/>
              </a:rPr>
              <a:t> </a:t>
            </a:r>
            <a:r>
              <a:rPr lang="en-US" sz="2100" b="1" kern="0" dirty="0" err="1">
                <a:solidFill>
                  <a:sysClr val="windowText" lastClr="000000"/>
                </a:solidFill>
                <a:latin typeface="Arial-Rounded"/>
              </a:rPr>
              <a:t>nhiều</a:t>
            </a:r>
            <a:r>
              <a:rPr lang="en-US" sz="2100" b="1" kern="0" dirty="0">
                <a:solidFill>
                  <a:sysClr val="windowText" lastClr="000000"/>
                </a:solidFill>
                <a:latin typeface="Arial-Rounded"/>
              </a:rPr>
              <a:t> </a:t>
            </a:r>
            <a:r>
              <a:rPr lang="en-US" sz="2100" b="1" kern="0" dirty="0" err="1">
                <a:solidFill>
                  <a:sysClr val="windowText" lastClr="000000"/>
                </a:solidFill>
                <a:latin typeface="Arial-Rounded"/>
              </a:rPr>
              <a:t>cây</a:t>
            </a:r>
            <a:r>
              <a:rPr lang="en-US" sz="2100" b="1" kern="0" dirty="0">
                <a:solidFill>
                  <a:sysClr val="windowText" lastClr="000000"/>
                </a:solidFill>
                <a:latin typeface="Arial-Rounded"/>
              </a:rPr>
              <a:t> </a:t>
            </a:r>
            <a:r>
              <a:rPr lang="en-US" sz="2100" b="1" kern="0" dirty="0" err="1">
                <a:solidFill>
                  <a:sysClr val="windowText" lastClr="000000"/>
                </a:solidFill>
                <a:latin typeface="Arial-Rounded"/>
              </a:rPr>
              <a:t>cỏ</a:t>
            </a:r>
            <a:r>
              <a:rPr lang="en-US" sz="2100" b="1" kern="0" dirty="0">
                <a:solidFill>
                  <a:sysClr val="windowText" lastClr="000000"/>
                </a:solidFill>
                <a:latin typeface="Arial-Rounded"/>
              </a:rPr>
              <a:t>.</a:t>
            </a:r>
            <a:endParaRPr lang="vi-VN" sz="2100" b="1" kern="0" dirty="0">
              <a:solidFill>
                <a:sysClr val="windowText" lastClr="000000"/>
              </a:solidFill>
              <a:latin typeface="Arial-Rounded"/>
            </a:endParaRPr>
          </a:p>
        </p:txBody>
      </p:sp>
      <p:sp>
        <p:nvSpPr>
          <p:cNvPr id="2" name="TextBox 1"/>
          <p:cNvSpPr txBox="1"/>
          <p:nvPr/>
        </p:nvSpPr>
        <p:spPr>
          <a:xfrm>
            <a:off x="678180" y="5090156"/>
            <a:ext cx="868680" cy="369332"/>
          </a:xfrm>
          <a:prstGeom prst="rect">
            <a:avLst/>
          </a:prstGeom>
          <a:noFill/>
        </p:spPr>
        <p:txBody>
          <a:bodyPr wrap="square" rtlCol="0">
            <a:spAutoFit/>
          </a:bodyPr>
          <a:lstStyle/>
          <a:p>
            <a:r>
              <a:rPr lang="en-GB" sz="1800" dirty="0">
                <a:latin typeface="Arial-Rounded" panose="020B0500000000000000" pitchFamily="34" charset="0"/>
                <a:ea typeface="Arial-Rounded" panose="020B0500000000000000" pitchFamily="34" charset="0"/>
                <a:cs typeface="Arial-Rounded" panose="020B0500000000000000" pitchFamily="34" charset="0"/>
              </a:rPr>
              <a:t>Mai</a:t>
            </a:r>
            <a:endParaRPr lang="en-US" sz="1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p:cNvSpPr txBox="1"/>
          <p:nvPr/>
        </p:nvSpPr>
        <p:spPr>
          <a:xfrm>
            <a:off x="8584973" y="5016233"/>
            <a:ext cx="613364" cy="646331"/>
          </a:xfrm>
          <a:prstGeom prst="rect">
            <a:avLst/>
          </a:prstGeom>
          <a:noFill/>
        </p:spPr>
        <p:txBody>
          <a:bodyPr wrap="square" rtlCol="0">
            <a:spAutoFit/>
          </a:bodyPr>
          <a:lstStyle/>
          <a:p>
            <a:r>
              <a:rPr lang="en-GB" sz="1800" dirty="0">
                <a:latin typeface="Arial-Rounded" panose="020B0500000000000000" pitchFamily="34" charset="0"/>
                <a:ea typeface="Arial-Rounded" panose="020B0500000000000000" pitchFamily="34" charset="0"/>
                <a:cs typeface="Arial-Rounded" panose="020B0500000000000000" pitchFamily="34" charset="0"/>
              </a:rPr>
              <a:t>Nam</a:t>
            </a:r>
            <a:endParaRPr lang="en-US" sz="1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p:cNvSpPr/>
          <p:nvPr/>
        </p:nvSpPr>
        <p:spPr>
          <a:xfrm>
            <a:off x="187964" y="1627853"/>
            <a:ext cx="390508" cy="367814"/>
          </a:xfrm>
          <a:prstGeom prst="ellipse">
            <a:avLst/>
          </a:prstGeom>
          <a:solidFill>
            <a:sysClr val="window" lastClr="FFFFFF"/>
          </a:solidFill>
          <a:ln w="12700" cap="flat" cmpd="sng" algn="ctr">
            <a:solidFill>
              <a:srgbClr val="FF0000"/>
            </a:solidFill>
            <a:prstDash val="solid"/>
            <a:miter lim="800000"/>
          </a:ln>
          <a:effectLst/>
        </p:spPr>
        <p:txBody>
          <a:bodyPr lIns="68125" tIns="34058" rIns="68125" bIns="34058" rtlCol="0" anchor="ctr"/>
          <a:lstStyle/>
          <a:p>
            <a:pPr algn="ctr" defTabSz="685692"/>
            <a:r>
              <a:rPr lang="en-US" sz="2400" b="1" kern="0" dirty="0">
                <a:solidFill>
                  <a:srgbClr val="C00000"/>
                </a:solidFill>
                <a:latin typeface="Arial-Rounded" pitchFamily="34" charset="0"/>
                <a:ea typeface="Arial-Rounded" pitchFamily="34" charset="0"/>
                <a:cs typeface="Arial-Rounded" pitchFamily="34" charset="0"/>
              </a:rPr>
              <a:t>4</a:t>
            </a:r>
          </a:p>
        </p:txBody>
      </p:sp>
      <p:pic>
        <p:nvPicPr>
          <p:cNvPr id="4" name="Picture 3"/>
          <p:cNvPicPr>
            <a:picLocks noChangeAspect="1"/>
          </p:cNvPicPr>
          <p:nvPr/>
        </p:nvPicPr>
        <p:blipFill>
          <a:blip r:embed="rId4"/>
          <a:stretch>
            <a:fillRect/>
          </a:stretch>
        </p:blipFill>
        <p:spPr>
          <a:xfrm>
            <a:off x="2765330" y="111221"/>
            <a:ext cx="4535817" cy="420660"/>
          </a:xfrm>
          <a:prstGeom prst="rect">
            <a:avLst/>
          </a:prstGeom>
        </p:spPr>
      </p:pic>
    </p:spTree>
    <p:extLst>
      <p:ext uri="{BB962C8B-B14F-4D97-AF65-F5344CB8AC3E}">
        <p14:creationId xmlns:p14="http://schemas.microsoft.com/office/powerpoint/2010/main" val="31040762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1490</TotalTime>
  <Words>2635</Words>
  <Application>Microsoft Office PowerPoint</Application>
  <PresentationFormat>On-screen Show (16:9)</PresentationFormat>
  <Paragraphs>128</Paragraphs>
  <Slides>21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等线</vt:lpstr>
      <vt:lpstr>等线 Light</vt:lpstr>
      <vt:lpstr>微软雅黑</vt:lpstr>
      <vt:lpstr>Arial</vt:lpstr>
      <vt:lpstr>Arial-Rounded</vt:lpstr>
      <vt:lpstr>Calibri</vt:lpstr>
      <vt:lpstr>Coiny</vt:lpstr>
      <vt:lpstr>SVN-Salty Script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Vũ Hồng</dc:creator>
  <cp:lastModifiedBy>Hà Nguyễn Thị Thu</cp:lastModifiedBy>
  <cp:revision>231</cp:revision>
  <dcterms:created xsi:type="dcterms:W3CDTF">2020-08-25T14:33:00Z</dcterms:created>
  <dcterms:modified xsi:type="dcterms:W3CDTF">2023-04-16T09:31:23Z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