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375" r:id="rId4"/>
    <p:sldId id="471" r:id="rId5"/>
    <p:sldId id="453" r:id="rId6"/>
    <p:sldId id="433" r:id="rId7"/>
    <p:sldId id="458" r:id="rId8"/>
    <p:sldId id="459" r:id="rId9"/>
    <p:sldId id="8629" r:id="rId10"/>
    <p:sldId id="267" r:id="rId11"/>
    <p:sldId id="465" r:id="rId12"/>
    <p:sldId id="276" r:id="rId13"/>
    <p:sldId id="8630" r:id="rId14"/>
    <p:sldId id="261" r:id="rId15"/>
    <p:sldId id="4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755" autoAdjust="0"/>
  </p:normalViewPr>
  <p:slideViewPr>
    <p:cSldViewPr snapToGrid="0">
      <p:cViewPr varScale="1">
        <p:scale>
          <a:sx n="54" d="100"/>
          <a:sy n="54" d="100"/>
        </p:scale>
        <p:origin x="114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A0657-FA0B-4317-BC14-35DE8FC62165}"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6E0227-2EBF-4AC9-8A1F-B2FB8B227690}" type="slidenum">
              <a:rPr lang="en-US" smtClean="0"/>
              <a:t>‹#›</a:t>
            </a:fld>
            <a:endParaRPr lang="en-US"/>
          </a:p>
        </p:txBody>
      </p:sp>
    </p:spTree>
    <p:extLst>
      <p:ext uri="{BB962C8B-B14F-4D97-AF65-F5344CB8AC3E}">
        <p14:creationId xmlns:p14="http://schemas.microsoft.com/office/powerpoint/2010/main" val="333936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196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6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108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649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7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042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6120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440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86013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7577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84546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1920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68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65485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89258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75557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61282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9564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4513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87888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91245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483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6455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18346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03521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285965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23191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60557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495408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2451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748523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82705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89950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17939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3/30/2023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88956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514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58910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87558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3393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485412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2023/3/30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46512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spTree>
    <p:extLst>
      <p:ext uri="{BB962C8B-B14F-4D97-AF65-F5344CB8AC3E}">
        <p14:creationId xmlns:p14="http://schemas.microsoft.com/office/powerpoint/2010/main" val="2321629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757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3/30/2023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601852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microsoft.com/office/2007/relationships/hdphoto" Target="../media/hdphoto3.wdp"/><Relationship Id="rId2" Type="http://schemas.openxmlformats.org/officeDocument/2006/relationships/image" Target="../media/image31.jpg"/><Relationship Id="rId1" Type="http://schemas.openxmlformats.org/officeDocument/2006/relationships/slideLayout" Target="../slideLayouts/slideLayout23.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jp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BA137420-7180-814F-0A37-E43DA2D9727A}"/>
              </a:ext>
            </a:extLst>
          </p:cNvPr>
          <p:cNvGrpSpPr/>
          <p:nvPr/>
        </p:nvGrpSpPr>
        <p:grpSpPr>
          <a:xfrm>
            <a:off x="870689" y="246344"/>
            <a:ext cx="10702185" cy="1240917"/>
            <a:chOff x="1476222" y="10911"/>
            <a:chExt cx="13526707" cy="1240917"/>
          </a:xfrm>
        </p:grpSpPr>
        <p:sp>
          <p:nvSpPr>
            <p:cNvPr id="13" name="TextBox 3">
              <a:extLst>
                <a:ext uri="{FF2B5EF4-FFF2-40B4-BE49-F238E27FC236}">
                  <a16:creationId xmlns:a16="http://schemas.microsoft.com/office/drawing/2014/main" id="{AEDA9C0E-5013-C4BB-1583-7AAA8FCB1125}"/>
                </a:ext>
              </a:extLst>
            </p:cNvPr>
            <p:cNvSpPr txBox="1"/>
            <p:nvPr/>
          </p:nvSpPr>
          <p:spPr>
            <a:xfrm>
              <a:off x="1603702" y="51499"/>
              <a:ext cx="1327389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GIẢI QUYẾT TÌNH HUỐNG</a:t>
              </a:r>
            </a:p>
          </p:txBody>
        </p:sp>
        <p:sp>
          <p:nvSpPr>
            <p:cNvPr id="14" name="TextBox 4">
              <a:extLst>
                <a:ext uri="{FF2B5EF4-FFF2-40B4-BE49-F238E27FC236}">
                  <a16:creationId xmlns:a16="http://schemas.microsoft.com/office/drawing/2014/main" id="{7356B67F-4286-D1CA-8F25-FD6114BEB9D8}"/>
                </a:ext>
              </a:extLst>
            </p:cNvPr>
            <p:cNvSpPr txBox="1"/>
            <p:nvPr/>
          </p:nvSpPr>
          <p:spPr>
            <a:xfrm>
              <a:off x="1476222" y="10911"/>
              <a:ext cx="1352670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ea typeface="+mn-ea"/>
                  <a:cs typeface="+mn-cs"/>
                </a:rPr>
                <a:t>GIẢI QUYẾT TÌNH HUỐNG</a:t>
              </a:r>
            </a:p>
          </p:txBody>
        </p:sp>
      </p:grpSp>
      <p:sp>
        <p:nvSpPr>
          <p:cNvPr id="34" name="Rectangle: Rounded Corners 8">
            <a:extLst>
              <a:ext uri="{FF2B5EF4-FFF2-40B4-BE49-F238E27FC236}">
                <a16:creationId xmlns:a16="http://schemas.microsoft.com/office/drawing/2014/main" id="{11ECC13A-BC36-5A17-C405-A1D8B8A5A167}"/>
              </a:ext>
            </a:extLst>
          </p:cNvPr>
          <p:cNvSpPr/>
          <p:nvPr/>
        </p:nvSpPr>
        <p:spPr>
          <a:xfrm>
            <a:off x="981075" y="1850934"/>
            <a:ext cx="10099274" cy="2206214"/>
          </a:xfrm>
          <a:custGeom>
            <a:avLst/>
            <a:gdLst>
              <a:gd name="connsiteX0" fmla="*/ 0 w 10099274"/>
              <a:gd name="connsiteY0" fmla="*/ 220841 h 2206214"/>
              <a:gd name="connsiteX1" fmla="*/ 432746 w 10099274"/>
              <a:gd name="connsiteY1" fmla="*/ 0 h 2206214"/>
              <a:gd name="connsiteX2" fmla="*/ 9666526 w 10099274"/>
              <a:gd name="connsiteY2" fmla="*/ 0 h 2206214"/>
              <a:gd name="connsiteX3" fmla="*/ 10099274 w 10099274"/>
              <a:gd name="connsiteY3" fmla="*/ 220841 h 2206214"/>
              <a:gd name="connsiteX4" fmla="*/ 10099274 w 10099274"/>
              <a:gd name="connsiteY4" fmla="*/ 1985372 h 2206214"/>
              <a:gd name="connsiteX5" fmla="*/ 9666526 w 10099274"/>
              <a:gd name="connsiteY5" fmla="*/ 2206214 h 2206214"/>
              <a:gd name="connsiteX6" fmla="*/ 432746 w 10099274"/>
              <a:gd name="connsiteY6" fmla="*/ 2206214 h 2206214"/>
              <a:gd name="connsiteX7" fmla="*/ 0 w 10099274"/>
              <a:gd name="connsiteY7" fmla="*/ 1985372 h 2206214"/>
              <a:gd name="connsiteX8" fmla="*/ 0 w 10099274"/>
              <a:gd name="connsiteY8" fmla="*/ 220841 h 2206214"/>
              <a:gd name="connsiteX0" fmla="*/ 0 w 10099274"/>
              <a:gd name="connsiteY0" fmla="*/ 220841 h 2206214"/>
              <a:gd name="connsiteX1" fmla="*/ 432746 w 10099274"/>
              <a:gd name="connsiteY1" fmla="*/ 0 h 2206214"/>
              <a:gd name="connsiteX2" fmla="*/ 9666526 w 10099274"/>
              <a:gd name="connsiteY2" fmla="*/ 0 h 2206214"/>
              <a:gd name="connsiteX3" fmla="*/ 10099274 w 10099274"/>
              <a:gd name="connsiteY3" fmla="*/ 220841 h 2206214"/>
              <a:gd name="connsiteX4" fmla="*/ 10099274 w 10099274"/>
              <a:gd name="connsiteY4" fmla="*/ 1985372 h 2206214"/>
              <a:gd name="connsiteX5" fmla="*/ 9666526 w 10099274"/>
              <a:gd name="connsiteY5" fmla="*/ 2206214 h 2206214"/>
              <a:gd name="connsiteX6" fmla="*/ 432746 w 10099274"/>
              <a:gd name="connsiteY6" fmla="*/ 2206214 h 2206214"/>
              <a:gd name="connsiteX7" fmla="*/ 0 w 10099274"/>
              <a:gd name="connsiteY7" fmla="*/ 1985372 h 2206214"/>
              <a:gd name="connsiteX8" fmla="*/ 0 w 10099274"/>
              <a:gd name="connsiteY8" fmla="*/ 220841 h 2206214"/>
              <a:gd name="connsiteX0" fmla="*/ 0 w 10099274"/>
              <a:gd name="connsiteY0" fmla="*/ 220841 h 2206214"/>
              <a:gd name="connsiteX1" fmla="*/ 432746 w 10099274"/>
              <a:gd name="connsiteY1" fmla="*/ 0 h 2206214"/>
              <a:gd name="connsiteX2" fmla="*/ 9666526 w 10099274"/>
              <a:gd name="connsiteY2" fmla="*/ 0 h 2206214"/>
              <a:gd name="connsiteX3" fmla="*/ 10099274 w 10099274"/>
              <a:gd name="connsiteY3" fmla="*/ 220841 h 2206214"/>
              <a:gd name="connsiteX4" fmla="*/ 10099274 w 10099274"/>
              <a:gd name="connsiteY4" fmla="*/ 1985372 h 2206214"/>
              <a:gd name="connsiteX5" fmla="*/ 9666526 w 10099274"/>
              <a:gd name="connsiteY5" fmla="*/ 2206214 h 2206214"/>
              <a:gd name="connsiteX6" fmla="*/ 432746 w 10099274"/>
              <a:gd name="connsiteY6" fmla="*/ 2206214 h 2206214"/>
              <a:gd name="connsiteX7" fmla="*/ 0 w 10099274"/>
              <a:gd name="connsiteY7" fmla="*/ 1985372 h 2206214"/>
              <a:gd name="connsiteX8" fmla="*/ 0 w 10099274"/>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9274" h="2206214" fill="none" extrusionOk="0">
                <a:moveTo>
                  <a:pt x="0" y="220841"/>
                </a:moveTo>
                <a:cubicBezTo>
                  <a:pt x="5353" y="131508"/>
                  <a:pt x="259673" y="-29470"/>
                  <a:pt x="432746" y="0"/>
                </a:cubicBezTo>
                <a:cubicBezTo>
                  <a:pt x="3743924" y="95877"/>
                  <a:pt x="7602009" y="-283013"/>
                  <a:pt x="9666526" y="0"/>
                </a:cubicBezTo>
                <a:cubicBezTo>
                  <a:pt x="9853228" y="-5538"/>
                  <a:pt x="10153748" y="73477"/>
                  <a:pt x="10099274" y="220841"/>
                </a:cubicBezTo>
                <a:cubicBezTo>
                  <a:pt x="10147309" y="957880"/>
                  <a:pt x="10273116" y="1271891"/>
                  <a:pt x="10099274" y="1985372"/>
                </a:cubicBezTo>
                <a:cubicBezTo>
                  <a:pt x="10052506" y="2141244"/>
                  <a:pt x="9957494" y="2205189"/>
                  <a:pt x="9666526" y="2206214"/>
                </a:cubicBezTo>
                <a:cubicBezTo>
                  <a:pt x="7688593" y="2169308"/>
                  <a:pt x="4539944" y="2151586"/>
                  <a:pt x="432746" y="2206214"/>
                </a:cubicBezTo>
                <a:cubicBezTo>
                  <a:pt x="185227" y="2176437"/>
                  <a:pt x="1020" y="2136683"/>
                  <a:pt x="0" y="1985372"/>
                </a:cubicBezTo>
                <a:cubicBezTo>
                  <a:pt x="-218373" y="1284138"/>
                  <a:pt x="79112" y="792883"/>
                  <a:pt x="0" y="220841"/>
                </a:cubicBezTo>
                <a:close/>
              </a:path>
              <a:path w="10099274" h="2206214" stroke="0" extrusionOk="0">
                <a:moveTo>
                  <a:pt x="0" y="220841"/>
                </a:moveTo>
                <a:cubicBezTo>
                  <a:pt x="-45908" y="109099"/>
                  <a:pt x="232829" y="-14430"/>
                  <a:pt x="432746" y="0"/>
                </a:cubicBezTo>
                <a:cubicBezTo>
                  <a:pt x="3422971" y="-415987"/>
                  <a:pt x="5026504" y="287995"/>
                  <a:pt x="9666526" y="0"/>
                </a:cubicBezTo>
                <a:cubicBezTo>
                  <a:pt x="9858108" y="-1533"/>
                  <a:pt x="10107182" y="124954"/>
                  <a:pt x="10099274" y="220841"/>
                </a:cubicBezTo>
                <a:cubicBezTo>
                  <a:pt x="10249954" y="725762"/>
                  <a:pt x="10418643" y="1412415"/>
                  <a:pt x="10099274" y="1985372"/>
                </a:cubicBezTo>
                <a:cubicBezTo>
                  <a:pt x="10099153" y="2124635"/>
                  <a:pt x="9860029" y="2198163"/>
                  <a:pt x="9666526" y="2206214"/>
                </a:cubicBezTo>
                <a:cubicBezTo>
                  <a:pt x="6027561" y="2174011"/>
                  <a:pt x="1448969" y="2360460"/>
                  <a:pt x="432746" y="2206214"/>
                </a:cubicBezTo>
                <a:cubicBezTo>
                  <a:pt x="202303" y="2159755"/>
                  <a:pt x="-15967" y="2077124"/>
                  <a:pt x="0" y="1985372"/>
                </a:cubicBezTo>
                <a:cubicBezTo>
                  <a:pt x="-268884" y="1347857"/>
                  <a:pt x="-291830" y="922409"/>
                  <a:pt x="0" y="220841"/>
                </a:cubicBezTo>
                <a:close/>
              </a:path>
              <a:path w="10099274" h="2206214" fill="none" stroke="0" extrusionOk="0">
                <a:moveTo>
                  <a:pt x="0" y="220841"/>
                </a:moveTo>
                <a:cubicBezTo>
                  <a:pt x="-12354" y="82357"/>
                  <a:pt x="236621" y="-5260"/>
                  <a:pt x="432746" y="0"/>
                </a:cubicBezTo>
                <a:cubicBezTo>
                  <a:pt x="3269873" y="146928"/>
                  <a:pt x="7570772" y="79889"/>
                  <a:pt x="9666526" y="0"/>
                </a:cubicBezTo>
                <a:cubicBezTo>
                  <a:pt x="9874171" y="6849"/>
                  <a:pt x="10144275" y="98029"/>
                  <a:pt x="10099274" y="220841"/>
                </a:cubicBezTo>
                <a:cubicBezTo>
                  <a:pt x="10072750" y="1075561"/>
                  <a:pt x="10290674" y="1265781"/>
                  <a:pt x="10099274" y="1985372"/>
                </a:cubicBezTo>
                <a:cubicBezTo>
                  <a:pt x="10085603" y="2156510"/>
                  <a:pt x="9911809" y="2188841"/>
                  <a:pt x="9666526" y="2206214"/>
                </a:cubicBezTo>
                <a:cubicBezTo>
                  <a:pt x="6870506" y="2169596"/>
                  <a:pt x="5029262" y="2385473"/>
                  <a:pt x="432746" y="2206214"/>
                </a:cubicBezTo>
                <a:cubicBezTo>
                  <a:pt x="188402" y="2199118"/>
                  <a:pt x="48561" y="2125545"/>
                  <a:pt x="0" y="1985372"/>
                </a:cubicBezTo>
                <a:cubicBezTo>
                  <a:pt x="-188744" y="1341182"/>
                  <a:pt x="-94114" y="877813"/>
                  <a:pt x="0" y="220841"/>
                </a:cubicBezTo>
                <a:close/>
              </a:path>
              <a:path w="10099274" h="2206214" fill="none" stroke="0" extrusionOk="0">
                <a:moveTo>
                  <a:pt x="0" y="220841"/>
                </a:moveTo>
                <a:cubicBezTo>
                  <a:pt x="2472" y="101979"/>
                  <a:pt x="272311" y="5397"/>
                  <a:pt x="432746" y="0"/>
                </a:cubicBezTo>
                <a:cubicBezTo>
                  <a:pt x="3486304" y="183880"/>
                  <a:pt x="7746717" y="-266514"/>
                  <a:pt x="9666526" y="0"/>
                </a:cubicBezTo>
                <a:cubicBezTo>
                  <a:pt x="9841799" y="-1307"/>
                  <a:pt x="10147733" y="89376"/>
                  <a:pt x="10099274" y="220841"/>
                </a:cubicBezTo>
                <a:cubicBezTo>
                  <a:pt x="10111235" y="1019362"/>
                  <a:pt x="10268851" y="1258113"/>
                  <a:pt x="10099274" y="1985372"/>
                </a:cubicBezTo>
                <a:cubicBezTo>
                  <a:pt x="10057262" y="2144287"/>
                  <a:pt x="9940772" y="2196841"/>
                  <a:pt x="9666526" y="2206214"/>
                </a:cubicBezTo>
                <a:cubicBezTo>
                  <a:pt x="7272174" y="1965602"/>
                  <a:pt x="4862539" y="2076612"/>
                  <a:pt x="432746" y="2206214"/>
                </a:cubicBezTo>
                <a:cubicBezTo>
                  <a:pt x="177110" y="2162533"/>
                  <a:pt x="5282" y="2124338"/>
                  <a:pt x="0" y="1985372"/>
                </a:cubicBezTo>
                <a:cubicBezTo>
                  <a:pt x="-282476" y="1338334"/>
                  <a:pt x="90722" y="799357"/>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1104900" y="2018239"/>
            <a:ext cx="9810751" cy="2062103"/>
          </a:xfrm>
          <a:prstGeom prst="rect">
            <a:avLst/>
          </a:prstGeom>
          <a:noFill/>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Em sẽ khuyên bạn không nên thức khuya và giải thích cho bạn lý do. Thời gian ngủ không đủ sẽ dẫn đến mệt mỏi, lên lớp mất tập trung, học tập sút kém. Ngủ đủ giấc sẽ giúp não được nghỉ ngơi, củng cố khả năng ghi nhớ,...</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pic>
        <p:nvPicPr>
          <p:cNvPr id="5" name="Picture 4">
            <a:extLst>
              <a:ext uri="{FF2B5EF4-FFF2-40B4-BE49-F238E27FC236}">
                <a16:creationId xmlns:a16="http://schemas.microsoft.com/office/drawing/2014/main" id="{ABBB6E4B-E9EE-2CE9-F90E-B11C6388F56E}"/>
              </a:ext>
            </a:extLst>
          </p:cNvPr>
          <p:cNvPicPr>
            <a:picLocks noChangeAspect="1"/>
          </p:cNvPicPr>
          <p:nvPr/>
        </p:nvPicPr>
        <p:blipFill>
          <a:blip r:embed="rId6"/>
          <a:stretch>
            <a:fillRect/>
          </a:stretch>
        </p:blipFill>
        <p:spPr>
          <a:xfrm>
            <a:off x="2278793" y="1671345"/>
            <a:ext cx="8053514" cy="2353260"/>
          </a:xfrm>
          <a:prstGeom prst="rect">
            <a:avLst/>
          </a:prstGeom>
        </p:spPr>
      </p:pic>
    </p:spTree>
    <p:extLst>
      <p:ext uri="{BB962C8B-B14F-4D97-AF65-F5344CB8AC3E}">
        <p14:creationId xmlns:p14="http://schemas.microsoft.com/office/powerpoint/2010/main" val="3206548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028700" y="313159"/>
            <a:ext cx="9972675" cy="4441721"/>
          </a:xfrm>
          <a:custGeom>
            <a:avLst/>
            <a:gdLst>
              <a:gd name="connsiteX0" fmla="*/ 0 w 9972675"/>
              <a:gd name="connsiteY0" fmla="*/ 444615 h 4441721"/>
              <a:gd name="connsiteX1" fmla="*/ 427321 w 9972675"/>
              <a:gd name="connsiteY1" fmla="*/ 0 h 4441721"/>
              <a:gd name="connsiteX2" fmla="*/ 9545352 w 9972675"/>
              <a:gd name="connsiteY2" fmla="*/ 0 h 4441721"/>
              <a:gd name="connsiteX3" fmla="*/ 9972675 w 9972675"/>
              <a:gd name="connsiteY3" fmla="*/ 444615 h 4441721"/>
              <a:gd name="connsiteX4" fmla="*/ 9972675 w 9972675"/>
              <a:gd name="connsiteY4" fmla="*/ 3997104 h 4441721"/>
              <a:gd name="connsiteX5" fmla="*/ 9545352 w 9972675"/>
              <a:gd name="connsiteY5" fmla="*/ 4441721 h 4441721"/>
              <a:gd name="connsiteX6" fmla="*/ 427321 w 9972675"/>
              <a:gd name="connsiteY6" fmla="*/ 4441721 h 4441721"/>
              <a:gd name="connsiteX7" fmla="*/ 0 w 9972675"/>
              <a:gd name="connsiteY7" fmla="*/ 3997104 h 4441721"/>
              <a:gd name="connsiteX8" fmla="*/ 0 w 9972675"/>
              <a:gd name="connsiteY8" fmla="*/ 444615 h 4441721"/>
              <a:gd name="connsiteX0" fmla="*/ 0 w 9972675"/>
              <a:gd name="connsiteY0" fmla="*/ 444615 h 4441721"/>
              <a:gd name="connsiteX1" fmla="*/ 427321 w 9972675"/>
              <a:gd name="connsiteY1" fmla="*/ 0 h 4441721"/>
              <a:gd name="connsiteX2" fmla="*/ 9545352 w 9972675"/>
              <a:gd name="connsiteY2" fmla="*/ 0 h 4441721"/>
              <a:gd name="connsiteX3" fmla="*/ 9972675 w 9972675"/>
              <a:gd name="connsiteY3" fmla="*/ 444615 h 4441721"/>
              <a:gd name="connsiteX4" fmla="*/ 9972675 w 9972675"/>
              <a:gd name="connsiteY4" fmla="*/ 3997104 h 4441721"/>
              <a:gd name="connsiteX5" fmla="*/ 9545352 w 9972675"/>
              <a:gd name="connsiteY5" fmla="*/ 4441721 h 4441721"/>
              <a:gd name="connsiteX6" fmla="*/ 427321 w 9972675"/>
              <a:gd name="connsiteY6" fmla="*/ 4441721 h 4441721"/>
              <a:gd name="connsiteX7" fmla="*/ 0 w 9972675"/>
              <a:gd name="connsiteY7" fmla="*/ 3997104 h 4441721"/>
              <a:gd name="connsiteX8" fmla="*/ 0 w 9972675"/>
              <a:gd name="connsiteY8" fmla="*/ 444615 h 4441721"/>
              <a:gd name="connsiteX0" fmla="*/ 0 w 9972675"/>
              <a:gd name="connsiteY0" fmla="*/ 444615 h 4441721"/>
              <a:gd name="connsiteX1" fmla="*/ 427321 w 9972675"/>
              <a:gd name="connsiteY1" fmla="*/ 0 h 4441721"/>
              <a:gd name="connsiteX2" fmla="*/ 9545352 w 9972675"/>
              <a:gd name="connsiteY2" fmla="*/ 0 h 4441721"/>
              <a:gd name="connsiteX3" fmla="*/ 9972675 w 9972675"/>
              <a:gd name="connsiteY3" fmla="*/ 444615 h 4441721"/>
              <a:gd name="connsiteX4" fmla="*/ 9972675 w 9972675"/>
              <a:gd name="connsiteY4" fmla="*/ 3997104 h 4441721"/>
              <a:gd name="connsiteX5" fmla="*/ 9545352 w 9972675"/>
              <a:gd name="connsiteY5" fmla="*/ 4441721 h 4441721"/>
              <a:gd name="connsiteX6" fmla="*/ 427321 w 9972675"/>
              <a:gd name="connsiteY6" fmla="*/ 4441721 h 4441721"/>
              <a:gd name="connsiteX7" fmla="*/ 0 w 9972675"/>
              <a:gd name="connsiteY7" fmla="*/ 3997104 h 4441721"/>
              <a:gd name="connsiteX8" fmla="*/ 0 w 9972675"/>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2675" h="4441721" fill="none" extrusionOk="0">
                <a:moveTo>
                  <a:pt x="0" y="444615"/>
                </a:moveTo>
                <a:cubicBezTo>
                  <a:pt x="5236" y="248135"/>
                  <a:pt x="244688" y="-38946"/>
                  <a:pt x="427321" y="0"/>
                </a:cubicBezTo>
                <a:cubicBezTo>
                  <a:pt x="3647042" y="188765"/>
                  <a:pt x="7418697" y="-256875"/>
                  <a:pt x="9545352" y="0"/>
                </a:cubicBezTo>
                <a:cubicBezTo>
                  <a:pt x="9700295" y="-13330"/>
                  <a:pt x="10041473" y="144938"/>
                  <a:pt x="9972675" y="444615"/>
                </a:cubicBezTo>
                <a:cubicBezTo>
                  <a:pt x="10012348" y="1946710"/>
                  <a:pt x="10138615" y="2530765"/>
                  <a:pt x="9972675" y="3997104"/>
                </a:cubicBezTo>
                <a:cubicBezTo>
                  <a:pt x="9923799" y="4294308"/>
                  <a:pt x="9845311" y="4439521"/>
                  <a:pt x="9545352" y="4441721"/>
                </a:cubicBezTo>
                <a:cubicBezTo>
                  <a:pt x="7595569" y="4335532"/>
                  <a:pt x="4692587" y="4383428"/>
                  <a:pt x="427321" y="4441721"/>
                </a:cubicBezTo>
                <a:cubicBezTo>
                  <a:pt x="179603" y="4366247"/>
                  <a:pt x="1458" y="4310133"/>
                  <a:pt x="0" y="3997104"/>
                </a:cubicBezTo>
                <a:cubicBezTo>
                  <a:pt x="-285428" y="2446532"/>
                  <a:pt x="149894" y="1569873"/>
                  <a:pt x="0" y="444615"/>
                </a:cubicBezTo>
                <a:close/>
              </a:path>
              <a:path w="9972675" h="4441721" stroke="0" extrusionOk="0">
                <a:moveTo>
                  <a:pt x="0" y="444615"/>
                </a:moveTo>
                <a:cubicBezTo>
                  <a:pt x="-46873" y="201245"/>
                  <a:pt x="229288" y="-20947"/>
                  <a:pt x="427321" y="0"/>
                </a:cubicBezTo>
                <a:cubicBezTo>
                  <a:pt x="3361278" y="-478180"/>
                  <a:pt x="4999182" y="335226"/>
                  <a:pt x="9545352" y="0"/>
                </a:cubicBezTo>
                <a:cubicBezTo>
                  <a:pt x="9725667" y="-3283"/>
                  <a:pt x="9979060" y="257241"/>
                  <a:pt x="9972675" y="444615"/>
                </a:cubicBezTo>
                <a:cubicBezTo>
                  <a:pt x="10150385" y="1460161"/>
                  <a:pt x="10315710" y="2797390"/>
                  <a:pt x="9972675" y="3997104"/>
                </a:cubicBezTo>
                <a:cubicBezTo>
                  <a:pt x="10001415" y="4284907"/>
                  <a:pt x="9756016" y="4434859"/>
                  <a:pt x="9545352" y="4441721"/>
                </a:cubicBezTo>
                <a:cubicBezTo>
                  <a:pt x="5939624" y="4371503"/>
                  <a:pt x="1429515" y="4527155"/>
                  <a:pt x="427321" y="4441721"/>
                </a:cubicBezTo>
                <a:cubicBezTo>
                  <a:pt x="208755" y="4347556"/>
                  <a:pt x="-21409" y="4182341"/>
                  <a:pt x="0" y="3997104"/>
                </a:cubicBezTo>
                <a:cubicBezTo>
                  <a:pt x="-350695" y="2817841"/>
                  <a:pt x="-303299" y="1867388"/>
                  <a:pt x="0" y="444615"/>
                </a:cubicBezTo>
                <a:close/>
              </a:path>
              <a:path w="9972675" h="4441721" fill="none" stroke="0" extrusionOk="0">
                <a:moveTo>
                  <a:pt x="0" y="444615"/>
                </a:moveTo>
                <a:cubicBezTo>
                  <a:pt x="-23117" y="166499"/>
                  <a:pt x="235187" y="-10305"/>
                  <a:pt x="427321" y="0"/>
                </a:cubicBezTo>
                <a:cubicBezTo>
                  <a:pt x="3369170" y="318681"/>
                  <a:pt x="7392013" y="139951"/>
                  <a:pt x="9545352" y="0"/>
                </a:cubicBezTo>
                <a:cubicBezTo>
                  <a:pt x="9756160" y="8788"/>
                  <a:pt x="10026974" y="198021"/>
                  <a:pt x="9972675" y="444615"/>
                </a:cubicBezTo>
                <a:cubicBezTo>
                  <a:pt x="9917784" y="2101653"/>
                  <a:pt x="10178231" y="2538637"/>
                  <a:pt x="9972675" y="3997104"/>
                </a:cubicBezTo>
                <a:cubicBezTo>
                  <a:pt x="9961138" y="4315033"/>
                  <a:pt x="9801073" y="4398936"/>
                  <a:pt x="9545352" y="4441721"/>
                </a:cubicBezTo>
                <a:cubicBezTo>
                  <a:pt x="6820913" y="4146645"/>
                  <a:pt x="5025692" y="4141043"/>
                  <a:pt x="427321" y="4441721"/>
                </a:cubicBezTo>
                <a:cubicBezTo>
                  <a:pt x="182267" y="4396006"/>
                  <a:pt x="40327" y="4265520"/>
                  <a:pt x="0" y="3997104"/>
                </a:cubicBezTo>
                <a:cubicBezTo>
                  <a:pt x="-114953" y="2719932"/>
                  <a:pt x="-179868" y="1784249"/>
                  <a:pt x="0" y="444615"/>
                </a:cubicBezTo>
                <a:close/>
              </a:path>
              <a:path w="9972675" h="4441721" fill="none" stroke="0" extrusionOk="0">
                <a:moveTo>
                  <a:pt x="0" y="444615"/>
                </a:moveTo>
                <a:cubicBezTo>
                  <a:pt x="2883" y="224145"/>
                  <a:pt x="258552" y="-21739"/>
                  <a:pt x="427321" y="0"/>
                </a:cubicBezTo>
                <a:cubicBezTo>
                  <a:pt x="3349544" y="487618"/>
                  <a:pt x="7511981" y="-289082"/>
                  <a:pt x="9545352" y="0"/>
                </a:cubicBezTo>
                <a:cubicBezTo>
                  <a:pt x="9689874" y="-2603"/>
                  <a:pt x="10025671" y="179914"/>
                  <a:pt x="9972675" y="444615"/>
                </a:cubicBezTo>
                <a:cubicBezTo>
                  <a:pt x="9979933" y="2037156"/>
                  <a:pt x="10156567" y="2533286"/>
                  <a:pt x="9972675" y="3997104"/>
                </a:cubicBezTo>
                <a:cubicBezTo>
                  <a:pt x="9935460" y="4287279"/>
                  <a:pt x="9819357" y="4435150"/>
                  <a:pt x="9545352" y="4441721"/>
                </a:cubicBezTo>
                <a:cubicBezTo>
                  <a:pt x="7172796" y="3974270"/>
                  <a:pt x="4822735" y="4198321"/>
                  <a:pt x="427321" y="4441721"/>
                </a:cubicBezTo>
                <a:cubicBezTo>
                  <a:pt x="178042" y="4380415"/>
                  <a:pt x="39343" y="4279322"/>
                  <a:pt x="0" y="3997104"/>
                </a:cubicBezTo>
                <a:cubicBezTo>
                  <a:pt x="-228025" y="2616484"/>
                  <a:pt x="234165" y="1612842"/>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07" y="1497118"/>
            <a:ext cx="8407790" cy="2677656"/>
          </a:xfrm>
          <a:prstGeom prst="rect">
            <a:avLst/>
          </a:prstGeom>
          <a:noFill/>
        </p:spPr>
        <p:txBody>
          <a:bodyPr wrap="square" rtlCol="0">
            <a:spAutoFit/>
          </a:bodyPr>
          <a:lstStyle/>
          <a:p>
            <a:pPr lvl="0" algn="ctr"/>
            <a:r>
              <a:rPr lang="en-US" sz="5600" b="1" dirty="0" err="1">
                <a:solidFill>
                  <a:srgbClr val="FF0000"/>
                </a:solidFill>
              </a:rPr>
              <a:t>Thi</a:t>
            </a:r>
            <a:r>
              <a:rPr lang="en-US" sz="5600" b="1" dirty="0">
                <a:solidFill>
                  <a:srgbClr val="FF0000"/>
                </a:solidFill>
              </a:rPr>
              <a:t> </a:t>
            </a:r>
            <a:r>
              <a:rPr lang="en-US" sz="5600" b="1" dirty="0" err="1">
                <a:solidFill>
                  <a:srgbClr val="FF0000"/>
                </a:solidFill>
              </a:rPr>
              <a:t>điền</a:t>
            </a:r>
            <a:r>
              <a:rPr lang="en-US" sz="5600" b="1" dirty="0">
                <a:solidFill>
                  <a:srgbClr val="FF0000"/>
                </a:solidFill>
              </a:rPr>
              <a:t> </a:t>
            </a:r>
            <a:r>
              <a:rPr lang="en-US" sz="5600" b="1" dirty="0" err="1">
                <a:solidFill>
                  <a:srgbClr val="FF0000"/>
                </a:solidFill>
              </a:rPr>
              <a:t>nhanh</a:t>
            </a:r>
            <a:r>
              <a:rPr lang="en-US" sz="5600" b="1" dirty="0">
                <a:solidFill>
                  <a:srgbClr val="FF0000"/>
                </a:solidFill>
              </a:rPr>
              <a:t> </a:t>
            </a:r>
            <a:r>
              <a:rPr lang="en-US" sz="5600" b="1" dirty="0" err="1">
                <a:solidFill>
                  <a:srgbClr val="FF0000"/>
                </a:solidFill>
              </a:rPr>
              <a:t>tác</a:t>
            </a:r>
            <a:r>
              <a:rPr lang="en-US" sz="5600" b="1" dirty="0">
                <a:solidFill>
                  <a:srgbClr val="FF0000"/>
                </a:solidFill>
              </a:rPr>
              <a:t> </a:t>
            </a:r>
            <a:r>
              <a:rPr lang="en-US" sz="5600" b="1" dirty="0" err="1">
                <a:solidFill>
                  <a:srgbClr val="FF0000"/>
                </a:solidFill>
              </a:rPr>
              <a:t>hại</a:t>
            </a:r>
            <a:r>
              <a:rPr lang="en-US" sz="5600" b="1" dirty="0">
                <a:solidFill>
                  <a:srgbClr val="FF0000"/>
                </a:solidFill>
              </a:rPr>
              <a:t> </a:t>
            </a:r>
            <a:r>
              <a:rPr lang="en-US" sz="5600" b="1" dirty="0" err="1">
                <a:solidFill>
                  <a:srgbClr val="FF0000"/>
                </a:solidFill>
              </a:rPr>
              <a:t>khi</a:t>
            </a:r>
            <a:r>
              <a:rPr lang="en-US" sz="5600" b="1" dirty="0">
                <a:solidFill>
                  <a:srgbClr val="FF0000"/>
                </a:solidFill>
              </a:rPr>
              <a:t> </a:t>
            </a:r>
            <a:r>
              <a:rPr lang="en-US" sz="5600" b="1" dirty="0" err="1">
                <a:solidFill>
                  <a:srgbClr val="FF0000"/>
                </a:solidFill>
              </a:rPr>
              <a:t>thức</a:t>
            </a:r>
            <a:r>
              <a:rPr lang="en-US" sz="5600" b="1" dirty="0">
                <a:solidFill>
                  <a:srgbClr val="FF0000"/>
                </a:solidFill>
              </a:rPr>
              <a:t> </a:t>
            </a:r>
            <a:r>
              <a:rPr lang="en-US" sz="5600" b="1" dirty="0" err="1">
                <a:solidFill>
                  <a:srgbClr val="FF0000"/>
                </a:solidFill>
              </a:rPr>
              <a:t>khuya</a:t>
            </a:r>
            <a:r>
              <a:rPr lang="en-US" sz="5600" b="1" dirty="0">
                <a:solidFill>
                  <a:srgbClr val="FF0000"/>
                </a:solidFill>
              </a:rPr>
              <a:t> </a:t>
            </a:r>
            <a:r>
              <a:rPr lang="en-US" sz="5600" b="1" dirty="0" err="1">
                <a:solidFill>
                  <a:srgbClr val="FF0000"/>
                </a:solidFill>
              </a:rPr>
              <a:t>và</a:t>
            </a:r>
            <a:r>
              <a:rPr lang="en-US" sz="5600" b="1" dirty="0">
                <a:solidFill>
                  <a:srgbClr val="FF0000"/>
                </a:solidFill>
              </a:rPr>
              <a:t> </a:t>
            </a:r>
            <a:r>
              <a:rPr lang="en-US" sz="5600" b="1" dirty="0" err="1">
                <a:solidFill>
                  <a:srgbClr val="FF0000"/>
                </a:solidFill>
              </a:rPr>
              <a:t>lợi</a:t>
            </a:r>
            <a:r>
              <a:rPr lang="en-US" sz="5600" b="1" dirty="0">
                <a:solidFill>
                  <a:srgbClr val="FF0000"/>
                </a:solidFill>
              </a:rPr>
              <a:t> </a:t>
            </a:r>
            <a:r>
              <a:rPr lang="en-US" sz="5600" b="1" dirty="0" err="1">
                <a:solidFill>
                  <a:srgbClr val="FF0000"/>
                </a:solidFill>
              </a:rPr>
              <a:t>ích</a:t>
            </a:r>
            <a:r>
              <a:rPr lang="en-US" sz="5600" b="1" dirty="0">
                <a:solidFill>
                  <a:srgbClr val="FF0000"/>
                </a:solidFill>
              </a:rPr>
              <a:t> </a:t>
            </a:r>
            <a:r>
              <a:rPr lang="en-US" sz="5600" b="1" dirty="0" err="1">
                <a:solidFill>
                  <a:srgbClr val="FF0000"/>
                </a:solidFill>
              </a:rPr>
              <a:t>khi</a:t>
            </a:r>
            <a:r>
              <a:rPr lang="en-US" sz="5600" b="1" dirty="0">
                <a:solidFill>
                  <a:srgbClr val="FF0000"/>
                </a:solidFill>
              </a:rPr>
              <a:t> </a:t>
            </a:r>
            <a:r>
              <a:rPr lang="en-US" sz="5600" b="1" dirty="0" err="1">
                <a:solidFill>
                  <a:srgbClr val="FF0000"/>
                </a:solidFill>
              </a:rPr>
              <a:t>ngủ</a:t>
            </a:r>
            <a:r>
              <a:rPr lang="en-US" sz="5600" b="1" dirty="0">
                <a:solidFill>
                  <a:srgbClr val="FF0000"/>
                </a:solidFill>
              </a:rPr>
              <a:t> </a:t>
            </a:r>
            <a:r>
              <a:rPr lang="en-US" sz="5600" b="1" dirty="0" err="1">
                <a:solidFill>
                  <a:srgbClr val="FF0000"/>
                </a:solidFill>
              </a:rPr>
              <a:t>đủ</a:t>
            </a:r>
            <a:r>
              <a:rPr lang="en-US" sz="5600" b="1" dirty="0">
                <a:solidFill>
                  <a:srgbClr val="FF0000"/>
                </a:solidFill>
              </a:rPr>
              <a:t> </a:t>
            </a:r>
            <a:r>
              <a:rPr lang="en-US" sz="5600" b="1" dirty="0" err="1">
                <a:solidFill>
                  <a:srgbClr val="FF0000"/>
                </a:solidFill>
              </a:rPr>
              <a:t>giấc</a:t>
            </a:r>
            <a:r>
              <a:rPr lang="en-US" sz="5600" b="1" dirty="0">
                <a:solidFill>
                  <a:srgbClr val="FF0000"/>
                </a:solidFill>
              </a:rPr>
              <a:t> </a:t>
            </a:r>
            <a:r>
              <a:rPr lang="en-US" sz="5600" b="1" dirty="0" err="1">
                <a:solidFill>
                  <a:srgbClr val="FF0000"/>
                </a:solidFill>
              </a:rPr>
              <a:t>vào</a:t>
            </a:r>
            <a:r>
              <a:rPr lang="en-US" sz="5600" b="1" dirty="0">
                <a:solidFill>
                  <a:srgbClr val="FF0000"/>
                </a:solidFill>
              </a:rPr>
              <a:t> </a:t>
            </a:r>
            <a:r>
              <a:rPr lang="en-US" sz="5600" b="1" dirty="0" err="1">
                <a:solidFill>
                  <a:srgbClr val="FF0000"/>
                </a:solidFill>
              </a:rPr>
              <a:t>bảng</a:t>
            </a:r>
            <a:r>
              <a:rPr lang="en-US" sz="5600" b="1" dirty="0">
                <a:solidFill>
                  <a:srgbClr val="FF0000"/>
                </a:solidFill>
              </a:rPr>
              <a:t> </a:t>
            </a:r>
            <a:r>
              <a:rPr lang="en-US" sz="5600" b="1" dirty="0" err="1">
                <a:solidFill>
                  <a:srgbClr val="FF0000"/>
                </a:solidFill>
              </a:rPr>
              <a:t>phụ</a:t>
            </a:r>
            <a:r>
              <a:rPr lang="en-US" sz="5600" b="1" dirty="0">
                <a:solidFill>
                  <a:srgbClr val="FF0000"/>
                </a:solidFill>
              </a:rPr>
              <a:t>.</a:t>
            </a:r>
            <a:endParaRPr kumimoji="0" lang="en-US" sz="5600" b="1" i="0" u="none" strike="noStrike" kern="1200" cap="none" spc="0" normalizeH="0" baseline="0" noProof="0" dirty="0">
              <a:ln>
                <a:noFill/>
              </a:ln>
              <a:solidFill>
                <a:srgbClr val="FF0000"/>
              </a:solidFill>
              <a:effectLst/>
              <a:uLnTx/>
              <a:uFillTx/>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234576" y="3143480"/>
            <a:ext cx="3287266" cy="3855897"/>
          </a:xfrm>
          <a:prstGeom prst="rect">
            <a:avLst/>
          </a:prstGeom>
        </p:spPr>
      </p:pic>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51851" y="3236327"/>
            <a:ext cx="1767827" cy="1876894"/>
          </a:xfrm>
          <a:prstGeom prst="rect">
            <a:avLst/>
          </a:prstGeom>
        </p:spPr>
      </p:pic>
      <p:pic>
        <p:nvPicPr>
          <p:cNvPr id="3" name="Picture 2">
            <a:extLst>
              <a:ext uri="{FF2B5EF4-FFF2-40B4-BE49-F238E27FC236}">
                <a16:creationId xmlns:a16="http://schemas.microsoft.com/office/drawing/2014/main" id="{1AA4886E-A3B3-7A6E-C3AF-CB58BCA64882}"/>
              </a:ext>
            </a:extLst>
          </p:cNvPr>
          <p:cNvPicPr>
            <a:picLocks noChangeAspect="1"/>
          </p:cNvPicPr>
          <p:nvPr/>
        </p:nvPicPr>
        <p:blipFill>
          <a:blip r:embed="rId8"/>
          <a:stretch>
            <a:fillRect/>
          </a:stretch>
        </p:blipFill>
        <p:spPr>
          <a:xfrm>
            <a:off x="1904630" y="480786"/>
            <a:ext cx="8535140" cy="829128"/>
          </a:xfrm>
          <a:prstGeom prst="rect">
            <a:avLst/>
          </a:prstGeom>
        </p:spPr>
      </p:pic>
    </p:spTree>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835646" y="3771014"/>
            <a:ext cx="4083885" cy="2517258"/>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1617491" y="1830767"/>
            <a:ext cx="9612483" cy="1427442"/>
          </a:xfrm>
          <a:prstGeom prst="rect">
            <a:avLst/>
          </a:prstGeom>
          <a:noFill/>
          <a:ln w="19050">
            <a:noFill/>
            <a:prstDash val="dash"/>
          </a:ln>
        </p:spPr>
        <p:txBody>
          <a:bodyPr wrap="square" rtlCol="0">
            <a:spAutoFit/>
          </a:bodyPr>
          <a:lstStyle/>
          <a:p>
            <a:pPr algn="ctr" defTabSz="913256">
              <a:lnSpc>
                <a:spcPct val="150000"/>
              </a:lnSpc>
            </a:pPr>
            <a:r>
              <a:rPr lang="en-US" altLang="zh-CN" sz="6600" b="1" dirty="0">
                <a:solidFill>
                  <a:srgbClr val="E2417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CHÚC CÁC EM HỌC TỐT</a:t>
            </a:r>
            <a:endParaRPr lang="zh-CN" altLang="en-US" sz="6600" b="1" dirty="0">
              <a:solidFill>
                <a:srgbClr val="E24172"/>
              </a:solidFill>
              <a:effectLst>
                <a:outerShdw blurRad="38100" dist="38100" dir="2700000" algn="tl">
                  <a:srgbClr val="000000">
                    <a:alpha val="43137"/>
                  </a:srgbClr>
                </a:outerShdw>
              </a:effectLst>
              <a:latin typeface="Cambria" panose="02040503050406030204" pitchFamily="18" charset="0"/>
              <a:ea typeface="方正稚艺简体" panose="03000509000000000000" pitchFamily="65" charset="-122"/>
              <a:cs typeface="+mn-ea"/>
              <a:sym typeface="+mn-lt"/>
            </a:endParaRPr>
          </a:p>
        </p:txBody>
      </p:sp>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Tree>
    <p:extLst>
      <p:ext uri="{BB962C8B-B14F-4D97-AF65-F5344CB8AC3E}">
        <p14:creationId xmlns:p14="http://schemas.microsoft.com/office/powerpoint/2010/main" val="330217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pic>
        <p:nvPicPr>
          <p:cNvPr id="2" name="Picture 1">
            <a:extLst>
              <a:ext uri="{FF2B5EF4-FFF2-40B4-BE49-F238E27FC236}">
                <a16:creationId xmlns:a16="http://schemas.microsoft.com/office/drawing/2014/main" id="{BCF15456-96CA-FEE4-C278-65D67B34D315}"/>
              </a:ext>
            </a:extLst>
          </p:cNvPr>
          <p:cNvPicPr>
            <a:picLocks noChangeAspect="1"/>
          </p:cNvPicPr>
          <p:nvPr/>
        </p:nvPicPr>
        <p:blipFill>
          <a:blip r:embed="rId6"/>
          <a:stretch>
            <a:fillRect/>
          </a:stretch>
        </p:blipFill>
        <p:spPr>
          <a:xfrm>
            <a:off x="1306790" y="1718970"/>
            <a:ext cx="9711770" cy="2353260"/>
          </a:xfrm>
          <a:prstGeom prst="rect">
            <a:avLst/>
          </a:prstGeom>
        </p:spPr>
      </p:pic>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2079" y="1251471"/>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37"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1404" y="1056806"/>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207092" y="2716759"/>
            <a:ext cx="1418032" cy="1104077"/>
          </a:xfrm>
          <a:prstGeom prst="rect">
            <a:avLst/>
          </a:prstGeom>
        </p:spPr>
      </p:pic>
      <p:grpSp>
        <p:nvGrpSpPr>
          <p:cNvPr id="3" name="Group 2"/>
          <p:cNvGrpSpPr/>
          <p:nvPr/>
        </p:nvGrpSpPr>
        <p:grpSpPr>
          <a:xfrm>
            <a:off x="1291627" y="1063216"/>
            <a:ext cx="8335025" cy="5222408"/>
            <a:chOff x="979963" y="834192"/>
            <a:chExt cx="6253198" cy="3918015"/>
          </a:xfrm>
        </p:grpSpPr>
        <p:sp>
          <p:nvSpPr>
            <p:cNvPr id="41" name="TextBox 10"/>
            <p:cNvSpPr txBox="1"/>
            <p:nvPr/>
          </p:nvSpPr>
          <p:spPr>
            <a:xfrm rot="440158">
              <a:off x="979963" y="834192"/>
              <a:ext cx="6253198" cy="1912318"/>
            </a:xfrm>
            <a:prstGeom prst="rect">
              <a:avLst/>
            </a:prstGeom>
            <a:noFill/>
          </p:spPr>
          <p:txBody>
            <a:bodyPr wrap="none" lIns="86672" tIns="43336" rIns="86672" bIns="43336" numCol="1">
              <a:prstTxWarp prst="textPlain">
                <a:avLst/>
              </a:prstTxWarp>
              <a:spAutoFit/>
              <a:scene3d>
                <a:camera prst="orthographicFront"/>
                <a:lightRig rig="threePt" dir="t"/>
              </a:scene3d>
              <a:sp3d extrusionH="57150">
                <a:bevelT w="38100" h="38100"/>
              </a:sp3d>
            </a:bodyPr>
            <a:lstStyle/>
            <a:p>
              <a:pPr algn="ctr" defTabSz="913256"/>
              <a:endParaRPr lang="zh-CN" altLang="en-US" sz="7997" cap="all" dirty="0">
                <a:solidFill>
                  <a:srgbClr val="92D050"/>
                </a:solidFill>
                <a:effectLst>
                  <a:reflection blurRad="6350" stA="55000" endA="300" endPos="45500" dir="5400000" sy="-100000" algn="bl" rotWithShape="0"/>
                </a:effectLst>
                <a:latin typeface="UTM Showcard" panose="02040603050506020204" pitchFamily="18" charset="0"/>
                <a:ea typeface="方正粗谭黑简体" panose="02000000000000000000" pitchFamily="2" charset="-122"/>
                <a:cs typeface="Arial" panose="020B0604020202020204" pitchFamily="34" charset="0"/>
              </a:endParaRPr>
            </a:p>
          </p:txBody>
        </p:sp>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r="9116"/>
            <a:stretch/>
          </p:blipFill>
          <p:spPr>
            <a:xfrm>
              <a:off x="1878688" y="2863681"/>
              <a:ext cx="3076372" cy="1888526"/>
            </a:xfrm>
            <a:prstGeom prst="rect">
              <a:avLst/>
            </a:prstGeom>
          </p:spPr>
        </p:pic>
      </p:grpSp>
      <p:pic>
        <p:nvPicPr>
          <p:cNvPr id="2" name="Picture 1">
            <a:extLst>
              <a:ext uri="{FF2B5EF4-FFF2-40B4-BE49-F238E27FC236}">
                <a16:creationId xmlns:a16="http://schemas.microsoft.com/office/drawing/2014/main" id="{1AC66508-A266-94C0-63B0-D26FBC102A8B}"/>
              </a:ext>
            </a:extLst>
          </p:cNvPr>
          <p:cNvPicPr>
            <a:picLocks noChangeAspect="1"/>
          </p:cNvPicPr>
          <p:nvPr/>
        </p:nvPicPr>
        <p:blipFill>
          <a:blip r:embed="rId14"/>
          <a:stretch>
            <a:fillRect/>
          </a:stretch>
        </p:blipFill>
        <p:spPr>
          <a:xfrm>
            <a:off x="108313" y="-114713"/>
            <a:ext cx="6279424" cy="743776"/>
          </a:xfrm>
          <a:prstGeom prst="rect">
            <a:avLst/>
          </a:prstGeom>
        </p:spPr>
      </p:pic>
      <p:pic>
        <p:nvPicPr>
          <p:cNvPr id="6" name="Picture 5">
            <a:extLst>
              <a:ext uri="{FF2B5EF4-FFF2-40B4-BE49-F238E27FC236}">
                <a16:creationId xmlns:a16="http://schemas.microsoft.com/office/drawing/2014/main" id="{F09AC730-4770-8437-7C1D-69D34DB8CAE2}"/>
              </a:ext>
            </a:extLst>
          </p:cNvPr>
          <p:cNvPicPr>
            <a:picLocks noChangeAspect="1"/>
          </p:cNvPicPr>
          <p:nvPr/>
        </p:nvPicPr>
        <p:blipFill>
          <a:blip r:embed="rId15"/>
          <a:stretch>
            <a:fillRect/>
          </a:stretch>
        </p:blipFill>
        <p:spPr>
          <a:xfrm>
            <a:off x="1929816" y="1142120"/>
            <a:ext cx="7608467" cy="2706859"/>
          </a:xfrm>
          <a:prstGeom prst="rect">
            <a:avLst/>
          </a:prstGeom>
        </p:spPr>
      </p:pic>
      <p:sp>
        <p:nvSpPr>
          <p:cNvPr id="7" name="TextBox 6">
            <a:extLst>
              <a:ext uri="{FF2B5EF4-FFF2-40B4-BE49-F238E27FC236}">
                <a16:creationId xmlns:a16="http://schemas.microsoft.com/office/drawing/2014/main" id="{60013E85-FE80-25F5-23A2-CDCBB222A78F}"/>
              </a:ext>
            </a:extLst>
          </p:cNvPr>
          <p:cNvSpPr txBox="1"/>
          <p:nvPr/>
        </p:nvSpPr>
        <p:spPr>
          <a:xfrm>
            <a:off x="5143500" y="3143250"/>
            <a:ext cx="1590675" cy="646331"/>
          </a:xfrm>
          <a:prstGeom prst="rect">
            <a:avLst/>
          </a:prstGeom>
          <a:noFill/>
        </p:spPr>
        <p:txBody>
          <a:bodyPr wrap="square" rtlCol="0">
            <a:spAutoFit/>
          </a:bodyPr>
          <a:lstStyle/>
          <a:p>
            <a:r>
              <a:rPr lang="en-US" sz="3600" dirty="0"/>
              <a:t>(</a:t>
            </a:r>
            <a:r>
              <a:rPr lang="en-US" sz="3600" dirty="0" err="1"/>
              <a:t>Tiết</a:t>
            </a:r>
            <a:r>
              <a:rPr lang="en-US" sz="3600" dirty="0"/>
              <a:t> 2)</a:t>
            </a:r>
          </a:p>
        </p:txBody>
      </p:sp>
    </p:spTree>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375" y="792780"/>
            <a:ext cx="7511375" cy="2720846"/>
          </a:xfrm>
          <a:prstGeom prst="rect">
            <a:avLst/>
          </a:prstGeom>
        </p:spPr>
      </p:pic>
      <p:pic>
        <p:nvPicPr>
          <p:cNvPr id="2" name="Picture 1">
            <a:extLst>
              <a:ext uri="{FF2B5EF4-FFF2-40B4-BE49-F238E27FC236}">
                <a16:creationId xmlns:a16="http://schemas.microsoft.com/office/drawing/2014/main" id="{2105BD71-1A72-0E2F-C30E-10D1B13F3984}"/>
              </a:ext>
            </a:extLst>
          </p:cNvPr>
          <p:cNvPicPr>
            <a:picLocks noChangeAspect="1"/>
          </p:cNvPicPr>
          <p:nvPr/>
        </p:nvPicPr>
        <p:blipFill>
          <a:blip r:embed="rId6"/>
          <a:stretch>
            <a:fillRect/>
          </a:stretch>
        </p:blipFill>
        <p:spPr>
          <a:xfrm>
            <a:off x="2642730" y="1751026"/>
            <a:ext cx="6163590" cy="114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322293" y="255503"/>
            <a:ext cx="11627755" cy="120182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599" b="1" dirty="0">
                <a:solidFill>
                  <a:prstClr val="black"/>
                </a:solidFill>
                <a:latin typeface="Calibri" panose="020F0502020204030204" pitchFamily="34" charset="0"/>
                <a:cs typeface="Calibri" panose="020F0502020204030204" pitchFamily="34" charset="0"/>
              </a:rPr>
              <a:t>Tự đánh giá những việc làm của em để bảo vệ các cơ quan tiêu hoá, tuần hoàn và thần kinh theo gợi ý dưới đây.</a:t>
            </a:r>
          </a:p>
        </p:txBody>
      </p:sp>
      <p:pic>
        <p:nvPicPr>
          <p:cNvPr id="4" name="Picture 3">
            <a:extLst>
              <a:ext uri="{FF2B5EF4-FFF2-40B4-BE49-F238E27FC236}">
                <a16:creationId xmlns:a16="http://schemas.microsoft.com/office/drawing/2014/main" id="{90BE50DF-AB60-8B1F-8360-305871616893}"/>
              </a:ext>
            </a:extLst>
          </p:cNvPr>
          <p:cNvPicPr>
            <a:picLocks noChangeAspect="1"/>
          </p:cNvPicPr>
          <p:nvPr/>
        </p:nvPicPr>
        <p:blipFill>
          <a:blip r:embed="rId3"/>
          <a:stretch>
            <a:fillRect/>
          </a:stretch>
        </p:blipFill>
        <p:spPr>
          <a:xfrm>
            <a:off x="1404937" y="1766887"/>
            <a:ext cx="9721101" cy="4624388"/>
          </a:xfrm>
          <a:prstGeom prst="rect">
            <a:avLst/>
          </a:prstGeom>
        </p:spPr>
      </p:pic>
    </p:spTree>
    <p:extLst>
      <p:ext uri="{BB962C8B-B14F-4D97-AF65-F5344CB8AC3E}">
        <p14:creationId xmlns:p14="http://schemas.microsoft.com/office/powerpoint/2010/main" val="115613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22593C1-84D5-714B-2232-DA5573700972}"/>
              </a:ext>
            </a:extLst>
          </p:cNvPr>
          <p:cNvGraphicFramePr>
            <a:graphicFrameLocks noGrp="1"/>
          </p:cNvGraphicFramePr>
          <p:nvPr>
            <p:extLst>
              <p:ext uri="{D42A27DB-BD31-4B8C-83A1-F6EECF244321}">
                <p14:modId xmlns:p14="http://schemas.microsoft.com/office/powerpoint/2010/main" val="2395210958"/>
              </p:ext>
            </p:extLst>
          </p:nvPr>
        </p:nvGraphicFramePr>
        <p:xfrm>
          <a:off x="1266825" y="13336"/>
          <a:ext cx="10248900" cy="6844664"/>
        </p:xfrm>
        <a:graphic>
          <a:graphicData uri="http://schemas.openxmlformats.org/drawingml/2006/table">
            <a:tbl>
              <a:tblPr>
                <a:tableStyleId>{C4B1156A-380E-4F78-BDF5-A606A8083BF9}</a:tableStyleId>
              </a:tblPr>
              <a:tblGrid>
                <a:gridCol w="5622367">
                  <a:extLst>
                    <a:ext uri="{9D8B030D-6E8A-4147-A177-3AD203B41FA5}">
                      <a16:colId xmlns:a16="http://schemas.microsoft.com/office/drawing/2014/main" val="2102429753"/>
                    </a:ext>
                  </a:extLst>
                </a:gridCol>
                <a:gridCol w="1413910">
                  <a:extLst>
                    <a:ext uri="{9D8B030D-6E8A-4147-A177-3AD203B41FA5}">
                      <a16:colId xmlns:a16="http://schemas.microsoft.com/office/drawing/2014/main" val="1944920381"/>
                    </a:ext>
                  </a:extLst>
                </a:gridCol>
                <a:gridCol w="1572490">
                  <a:extLst>
                    <a:ext uri="{9D8B030D-6E8A-4147-A177-3AD203B41FA5}">
                      <a16:colId xmlns:a16="http://schemas.microsoft.com/office/drawing/2014/main" val="1848257191"/>
                    </a:ext>
                  </a:extLst>
                </a:gridCol>
                <a:gridCol w="1640133">
                  <a:extLst>
                    <a:ext uri="{9D8B030D-6E8A-4147-A177-3AD203B41FA5}">
                      <a16:colId xmlns:a16="http://schemas.microsoft.com/office/drawing/2014/main" val="659352685"/>
                    </a:ext>
                  </a:extLst>
                </a:gridCol>
              </a:tblGrid>
              <a:tr h="809624">
                <a:tc>
                  <a:txBody>
                    <a:bodyPr/>
                    <a:lstStyle/>
                    <a:p>
                      <a:pPr algn="ctr"/>
                      <a:r>
                        <a:rPr lang="en-US" sz="2200" b="1"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Việc</a:t>
                      </a:r>
                      <a:r>
                        <a:rPr lang="en-US" sz="2200" b="1"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200" b="1"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làm</a:t>
                      </a:r>
                      <a:endParaRPr lang="en-US" sz="2200" b="1"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txBody>
                  <a:tcPr marL="0" marR="0" marT="0" marB="0" anchor="ctr"/>
                </a:tc>
                <a:tc>
                  <a:txBody>
                    <a:bodyPr/>
                    <a:lstStyle/>
                    <a:p>
                      <a:pPr algn="ctr"/>
                      <a:r>
                        <a:rPr lang="vi-VN" sz="2200" b="1" dirty="0">
                          <a:solidFill>
                            <a:srgbClr val="000000"/>
                          </a:solidFill>
                          <a:effectLst/>
                          <a:latin typeface="Cambria" panose="02040503050406030204" pitchFamily="18" charset="0"/>
                          <a:ea typeface="Cambria" panose="02040503050406030204" pitchFamily="18" charset="0"/>
                          <a:cs typeface="Arial" panose="020B0604020202020204" pitchFamily="34" charset="0"/>
                        </a:rPr>
                        <a:t>Thường xuyên</a:t>
                      </a:r>
                    </a:p>
                  </a:txBody>
                  <a:tcPr marL="41329" marR="41329" marT="0" marB="0" anchor="ctr"/>
                </a:tc>
                <a:tc>
                  <a:txBody>
                    <a:bodyPr/>
                    <a:lstStyle/>
                    <a:p>
                      <a:pPr algn="ctr"/>
                      <a:r>
                        <a:rPr lang="en-US" sz="2200" b="1"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Thỉnh</a:t>
                      </a:r>
                      <a:r>
                        <a:rPr lang="en-US" sz="2200" b="1"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200" b="1"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thoảng</a:t>
                      </a:r>
                      <a:endParaRPr lang="en-US" sz="2200" b="1"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txBody>
                  <a:tcPr marL="41329" marR="41329" marT="0" marB="0" anchor="ctr"/>
                </a:tc>
                <a:tc>
                  <a:txBody>
                    <a:bodyPr/>
                    <a:lstStyle/>
                    <a:p>
                      <a:pPr algn="ctr"/>
                      <a:r>
                        <a:rPr lang="en-US" sz="2200" b="1"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Không</a:t>
                      </a:r>
                      <a:r>
                        <a:rPr lang="en-US" sz="2200" b="1"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200" b="1"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làm</a:t>
                      </a:r>
                      <a:endParaRPr lang="en-US" sz="2200" b="1"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txBody>
                  <a:tcPr marL="41329" marR="41329" marT="0" marB="0" anchor="ctr"/>
                </a:tc>
                <a:extLst>
                  <a:ext uri="{0D108BD9-81ED-4DB2-BD59-A6C34878D82A}">
                    <a16:rowId xmlns:a16="http://schemas.microsoft.com/office/drawing/2014/main" val="2068610004"/>
                  </a:ext>
                </a:extLst>
              </a:tr>
              <a:tr h="643796">
                <a:tc>
                  <a:txBody>
                    <a:bodyPr/>
                    <a:lstStyle/>
                    <a:p>
                      <a:pPr algn="ctr"/>
                      <a:r>
                        <a:rPr lang="vi-VN" sz="2200" dirty="0">
                          <a:solidFill>
                            <a:srgbClr val="000000"/>
                          </a:solidFill>
                          <a:effectLst/>
                          <a:latin typeface="Cambria" panose="02040503050406030204" pitchFamily="18" charset="0"/>
                          <a:ea typeface="Cambria" panose="02040503050406030204" pitchFamily="18" charset="0"/>
                        </a:rPr>
                        <a:t>Ăn nhiều rau xanh và trái cây tươi; uống đủ nước</a:t>
                      </a:r>
                    </a:p>
                  </a:txBody>
                  <a:tcPr marL="41329" marR="41329" marT="0" marB="0" anchor="ctr"/>
                </a:tc>
                <a:tc>
                  <a:txBody>
                    <a:bodyPr/>
                    <a:lstStyle/>
                    <a:p>
                      <a:pPr algn="ctr"/>
                      <a:r>
                        <a:rPr lang="en-US" sz="2200">
                          <a:solidFill>
                            <a:srgbClr val="000000"/>
                          </a:solidFill>
                          <a:effectLst/>
                          <a:latin typeface="Cambria" panose="02040503050406030204" pitchFamily="18" charset="0"/>
                          <a:ea typeface="Cambria" panose="02040503050406030204" pitchFamily="18" charset="0"/>
                        </a:rPr>
                        <a:t>X</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3656158372"/>
                  </a:ext>
                </a:extLst>
              </a:tr>
              <a:tr h="643796">
                <a:tc>
                  <a:txBody>
                    <a:bodyPr/>
                    <a:lstStyle/>
                    <a:p>
                      <a:pPr algn="ctr"/>
                      <a:r>
                        <a:rPr lang="en-US" sz="2200" dirty="0" err="1">
                          <a:solidFill>
                            <a:srgbClr val="000000"/>
                          </a:solidFill>
                          <a:effectLst/>
                          <a:latin typeface="Cambria" panose="02040503050406030204" pitchFamily="18" charset="0"/>
                          <a:ea typeface="Cambria" panose="02040503050406030204" pitchFamily="18" charset="0"/>
                        </a:rPr>
                        <a:t>Vận</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động</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tập</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thể</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dục</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thể</a:t>
                      </a:r>
                      <a:r>
                        <a:rPr lang="en-US" sz="2200" dirty="0">
                          <a:solidFill>
                            <a:srgbClr val="000000"/>
                          </a:solidFill>
                          <a:effectLst/>
                          <a:latin typeface="Cambria" panose="02040503050406030204" pitchFamily="18" charset="0"/>
                          <a:ea typeface="Cambria" panose="02040503050406030204" pitchFamily="18" charset="0"/>
                        </a:rPr>
                        <a:t> thao </a:t>
                      </a:r>
                      <a:r>
                        <a:rPr lang="en-US" sz="2200" dirty="0" err="1">
                          <a:solidFill>
                            <a:srgbClr val="000000"/>
                          </a:solidFill>
                          <a:effectLst/>
                          <a:latin typeface="Cambria" panose="02040503050406030204" pitchFamily="18" charset="0"/>
                          <a:ea typeface="Cambria" panose="02040503050406030204" pitchFamily="18" charset="0"/>
                        </a:rPr>
                        <a:t>đúng</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cách</a:t>
                      </a:r>
                      <a:r>
                        <a:rPr lang="en-US" sz="2200" dirty="0">
                          <a:solidFill>
                            <a:srgbClr val="000000"/>
                          </a:solidFill>
                          <a:effectLst/>
                          <a:latin typeface="Cambria" panose="02040503050406030204" pitchFamily="18" charset="0"/>
                          <a:ea typeface="Cambria" panose="02040503050406030204" pitchFamily="18" charset="0"/>
                        </a:rPr>
                        <a:t>.</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3522483992"/>
                  </a:ext>
                </a:extLst>
              </a:tr>
              <a:tr h="435432">
                <a:tc>
                  <a:txBody>
                    <a:bodyPr/>
                    <a:lstStyle/>
                    <a:p>
                      <a:pPr algn="ctr"/>
                      <a:r>
                        <a:rPr lang="en-US" sz="2200">
                          <a:solidFill>
                            <a:srgbClr val="000000"/>
                          </a:solidFill>
                          <a:effectLst/>
                          <a:latin typeface="Cambria" panose="02040503050406030204" pitchFamily="18" charset="0"/>
                          <a:ea typeface="Cambria" panose="02040503050406030204" pitchFamily="18" charset="0"/>
                        </a:rPr>
                        <a:t>Ngủ đủ giấc</a:t>
                      </a:r>
                    </a:p>
                  </a:txBody>
                  <a:tcPr marL="41329" marR="41329" marT="0" marB="0" anchor="ctr"/>
                </a:tc>
                <a:tc>
                  <a:txBody>
                    <a:bodyPr/>
                    <a:lstStyle/>
                    <a:p>
                      <a:pPr algn="ctr"/>
                      <a:r>
                        <a:rPr lang="en-US" sz="2200">
                          <a:solidFill>
                            <a:srgbClr val="000000"/>
                          </a:solidFill>
                          <a:effectLst/>
                          <a:latin typeface="Cambria" panose="02040503050406030204" pitchFamily="18" charset="0"/>
                          <a:ea typeface="Cambria" panose="02040503050406030204" pitchFamily="18" charset="0"/>
                        </a:rPr>
                        <a:t>X</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957409107"/>
                  </a:ext>
                </a:extLst>
              </a:tr>
              <a:tr h="435432">
                <a:tc>
                  <a:txBody>
                    <a:bodyPr/>
                    <a:lstStyle/>
                    <a:p>
                      <a:pPr algn="ctr"/>
                      <a:r>
                        <a:rPr lang="en-US" sz="2200">
                          <a:solidFill>
                            <a:srgbClr val="000000"/>
                          </a:solidFill>
                          <a:effectLst/>
                          <a:latin typeface="Cambria" panose="02040503050406030204" pitchFamily="18" charset="0"/>
                          <a:ea typeface="Cambria" panose="02040503050406030204" pitchFamily="18" charset="0"/>
                        </a:rPr>
                        <a:t>Ăn uống điều độ</a:t>
                      </a:r>
                    </a:p>
                  </a:txBody>
                  <a:tcPr marL="41329" marR="41329" marT="0" marB="0" anchor="ctr"/>
                </a:tc>
                <a:tc>
                  <a:txBody>
                    <a:bodyPr/>
                    <a:lstStyle/>
                    <a:p>
                      <a:pPr algn="ctr"/>
                      <a:r>
                        <a:rPr lang="en-US" sz="2200">
                          <a:solidFill>
                            <a:srgbClr val="000000"/>
                          </a:solidFill>
                          <a:effectLst/>
                          <a:latin typeface="Cambria" panose="02040503050406030204" pitchFamily="18" charset="0"/>
                          <a:ea typeface="Cambria" panose="02040503050406030204" pitchFamily="18" charset="0"/>
                        </a:rPr>
                        <a:t>X</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4025131791"/>
                  </a:ext>
                </a:extLst>
              </a:tr>
              <a:tr h="435432">
                <a:tc>
                  <a:txBody>
                    <a:bodyPr/>
                    <a:lstStyle/>
                    <a:p>
                      <a:pPr algn="ctr"/>
                      <a:r>
                        <a:rPr lang="en-US" sz="2200" dirty="0" err="1">
                          <a:solidFill>
                            <a:srgbClr val="000000"/>
                          </a:solidFill>
                          <a:effectLst/>
                          <a:latin typeface="Cambria" panose="02040503050406030204" pitchFamily="18" charset="0"/>
                          <a:ea typeface="Cambria" panose="02040503050406030204" pitchFamily="18" charset="0"/>
                        </a:rPr>
                        <a:t>Chấp</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hành</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luật</a:t>
                      </a:r>
                      <a:r>
                        <a:rPr lang="en-US" sz="2200" dirty="0">
                          <a:solidFill>
                            <a:srgbClr val="000000"/>
                          </a:solidFill>
                          <a:effectLst/>
                          <a:latin typeface="Cambria" panose="02040503050406030204" pitchFamily="18" charset="0"/>
                          <a:ea typeface="Cambria" panose="02040503050406030204" pitchFamily="18" charset="0"/>
                        </a:rPr>
                        <a:t> an </a:t>
                      </a:r>
                      <a:r>
                        <a:rPr lang="en-US" sz="2200" dirty="0" err="1">
                          <a:solidFill>
                            <a:srgbClr val="000000"/>
                          </a:solidFill>
                          <a:effectLst/>
                          <a:latin typeface="Cambria" panose="02040503050406030204" pitchFamily="18" charset="0"/>
                          <a:ea typeface="Cambria" panose="02040503050406030204" pitchFamily="18" charset="0"/>
                        </a:rPr>
                        <a:t>toàn</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giao</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thông</a:t>
                      </a:r>
                      <a:endParaRPr lang="en-US" sz="2200" dirty="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r>
                        <a:rPr lang="en-US" sz="2200">
                          <a:solidFill>
                            <a:srgbClr val="000000"/>
                          </a:solidFill>
                          <a:effectLst/>
                          <a:latin typeface="Cambria" panose="02040503050406030204" pitchFamily="18" charset="0"/>
                          <a:ea typeface="Cambria" panose="02040503050406030204" pitchFamily="18" charset="0"/>
                        </a:rPr>
                        <a:t>X</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4053878096"/>
                  </a:ext>
                </a:extLst>
              </a:tr>
              <a:tr h="435432">
                <a:tc>
                  <a:txBody>
                    <a:bodyPr/>
                    <a:lstStyle/>
                    <a:p>
                      <a:pPr algn="ctr"/>
                      <a:r>
                        <a:rPr lang="en-US" sz="2200">
                          <a:solidFill>
                            <a:srgbClr val="000000"/>
                          </a:solidFill>
                          <a:effectLst/>
                          <a:latin typeface="Cambria" panose="02040503050406030204" pitchFamily="18" charset="0"/>
                          <a:ea typeface="Cambria" panose="02040503050406030204" pitchFamily="18" charset="0"/>
                        </a:rPr>
                        <a:t>Không ăn các đồ ăn nhanh, đồ ăn dầu mỡ</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r>
                        <a:rPr lang="en-US" sz="2200">
                          <a:solidFill>
                            <a:srgbClr val="000000"/>
                          </a:solidFill>
                          <a:effectLst/>
                          <a:latin typeface="Cambria" panose="02040503050406030204" pitchFamily="18" charset="0"/>
                          <a:ea typeface="Cambria" panose="02040503050406030204" pitchFamily="18" charset="0"/>
                        </a:rPr>
                        <a:t>X</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1884705802"/>
                  </a:ext>
                </a:extLst>
              </a:tr>
              <a:tr h="435432">
                <a:tc>
                  <a:txBody>
                    <a:bodyPr/>
                    <a:lstStyle/>
                    <a:p>
                      <a:pPr algn="ctr"/>
                      <a:r>
                        <a:rPr lang="en-US" sz="2200" dirty="0" err="1">
                          <a:solidFill>
                            <a:srgbClr val="000000"/>
                          </a:solidFill>
                          <a:effectLst/>
                          <a:latin typeface="Cambria" panose="02040503050406030204" pitchFamily="18" charset="0"/>
                          <a:ea typeface="Cambria" panose="02040503050406030204" pitchFamily="18" charset="0"/>
                        </a:rPr>
                        <a:t>Không</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sử</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dụng</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các</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đồ</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uống</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có</a:t>
                      </a:r>
                      <a:r>
                        <a:rPr lang="en-US" sz="2200" dirty="0">
                          <a:solidFill>
                            <a:srgbClr val="000000"/>
                          </a:solidFill>
                          <a:effectLst/>
                          <a:latin typeface="Cambria" panose="02040503050406030204" pitchFamily="18" charset="0"/>
                          <a:ea typeface="Cambria" panose="02040503050406030204" pitchFamily="18" charset="0"/>
                        </a:rPr>
                        <a:t> ga, </a:t>
                      </a:r>
                      <a:r>
                        <a:rPr lang="en-US" sz="2200" dirty="0" err="1">
                          <a:solidFill>
                            <a:srgbClr val="000000"/>
                          </a:solidFill>
                          <a:effectLst/>
                          <a:latin typeface="Cambria" panose="02040503050406030204" pitchFamily="18" charset="0"/>
                          <a:ea typeface="Cambria" panose="02040503050406030204" pitchFamily="18" charset="0"/>
                        </a:rPr>
                        <a:t>có</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cồn</a:t>
                      </a:r>
                      <a:r>
                        <a:rPr lang="en-US" sz="2200" dirty="0">
                          <a:solidFill>
                            <a:srgbClr val="000000"/>
                          </a:solidFill>
                          <a:effectLst/>
                          <a:latin typeface="Cambria" panose="02040503050406030204" pitchFamily="18" charset="0"/>
                          <a:ea typeface="Cambria" panose="02040503050406030204" pitchFamily="18" charset="0"/>
                        </a:rPr>
                        <a:t>.</a:t>
                      </a:r>
                    </a:p>
                  </a:txBody>
                  <a:tcPr marL="41329" marR="41329" marT="0" marB="0" anchor="ctr"/>
                </a:tc>
                <a:tc>
                  <a:txBody>
                    <a:bodyPr/>
                    <a:lstStyle/>
                    <a:p>
                      <a:pPr algn="ctr"/>
                      <a:r>
                        <a:rPr lang="en-US" sz="2200">
                          <a:solidFill>
                            <a:srgbClr val="000000"/>
                          </a:solidFill>
                          <a:effectLst/>
                          <a:latin typeface="Cambria" panose="02040503050406030204" pitchFamily="18" charset="0"/>
                          <a:ea typeface="Cambria" panose="02040503050406030204" pitchFamily="18" charset="0"/>
                        </a:rPr>
                        <a:t>X</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547746020"/>
                  </a:ext>
                </a:extLst>
              </a:tr>
              <a:tr h="435432">
                <a:tc>
                  <a:txBody>
                    <a:bodyPr/>
                    <a:lstStyle/>
                    <a:p>
                      <a:pPr algn="ctr"/>
                      <a:r>
                        <a:rPr lang="en-US" sz="2200">
                          <a:solidFill>
                            <a:srgbClr val="000000"/>
                          </a:solidFill>
                          <a:effectLst/>
                          <a:latin typeface="Cambria" panose="02040503050406030204" pitchFamily="18" charset="0"/>
                          <a:ea typeface="Cambria" panose="02040503050406030204" pitchFamily="18" charset="0"/>
                        </a:rPr>
                        <a:t>Không vận động quá sức</a:t>
                      </a:r>
                    </a:p>
                  </a:txBody>
                  <a:tcPr marL="41329" marR="41329" marT="0" marB="0" anchor="ctr"/>
                </a:tc>
                <a:tc>
                  <a:txBody>
                    <a:bodyPr/>
                    <a:lstStyle/>
                    <a:p>
                      <a:pPr algn="ctr"/>
                      <a:r>
                        <a:rPr lang="en-US" sz="2200">
                          <a:solidFill>
                            <a:srgbClr val="000000"/>
                          </a:solidFill>
                          <a:effectLst/>
                          <a:latin typeface="Cambria" panose="02040503050406030204" pitchFamily="18" charset="0"/>
                          <a:ea typeface="Cambria" panose="02040503050406030204" pitchFamily="18" charset="0"/>
                        </a:rPr>
                        <a:t>X</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1504170398"/>
                  </a:ext>
                </a:extLst>
              </a:tr>
              <a:tr h="435432">
                <a:tc>
                  <a:txBody>
                    <a:bodyPr/>
                    <a:lstStyle/>
                    <a:p>
                      <a:pPr algn="ctr"/>
                      <a:r>
                        <a:rPr lang="en-US" sz="2200" dirty="0" err="1">
                          <a:solidFill>
                            <a:srgbClr val="000000"/>
                          </a:solidFill>
                          <a:effectLst/>
                          <a:latin typeface="Cambria" panose="02040503050406030204" pitchFamily="18" charset="0"/>
                          <a:ea typeface="Cambria" panose="02040503050406030204" pitchFamily="18" charset="0"/>
                        </a:rPr>
                        <a:t>Giữ</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cuộc</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sống</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vui</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vẻ</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cảm</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xúc</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tích</a:t>
                      </a:r>
                      <a:r>
                        <a:rPr lang="en-US" sz="2200" dirty="0">
                          <a:solidFill>
                            <a:srgbClr val="000000"/>
                          </a:solidFill>
                          <a:effectLst/>
                          <a:latin typeface="Cambria" panose="02040503050406030204" pitchFamily="18" charset="0"/>
                          <a:ea typeface="Cambria" panose="02040503050406030204" pitchFamily="18" charset="0"/>
                        </a:rPr>
                        <a:t> </a:t>
                      </a:r>
                      <a:r>
                        <a:rPr lang="en-US" sz="2200" dirty="0" err="1">
                          <a:solidFill>
                            <a:srgbClr val="000000"/>
                          </a:solidFill>
                          <a:effectLst/>
                          <a:latin typeface="Cambria" panose="02040503050406030204" pitchFamily="18" charset="0"/>
                          <a:ea typeface="Cambria" panose="02040503050406030204" pitchFamily="18" charset="0"/>
                        </a:rPr>
                        <a:t>cực</a:t>
                      </a:r>
                      <a:r>
                        <a:rPr lang="en-US" sz="2200" dirty="0">
                          <a:solidFill>
                            <a:srgbClr val="000000"/>
                          </a:solidFill>
                          <a:effectLst/>
                          <a:latin typeface="Cambria" panose="02040503050406030204" pitchFamily="18" charset="0"/>
                          <a:ea typeface="Cambria" panose="02040503050406030204" pitchFamily="18" charset="0"/>
                        </a:rPr>
                        <a:t>…</a:t>
                      </a:r>
                    </a:p>
                  </a:txBody>
                  <a:tcPr marL="41329" marR="41329" marT="0" marB="0" anchor="ctr"/>
                </a:tc>
                <a:tc>
                  <a:txBody>
                    <a:bodyPr/>
                    <a:lstStyle/>
                    <a:p>
                      <a:pPr algn="ctr"/>
                      <a:r>
                        <a:rPr lang="en-US" sz="2200">
                          <a:solidFill>
                            <a:srgbClr val="000000"/>
                          </a:solidFill>
                          <a:effectLst/>
                          <a:latin typeface="Cambria" panose="02040503050406030204" pitchFamily="18" charset="0"/>
                          <a:ea typeface="Cambria" panose="02040503050406030204" pitchFamily="18" charset="0"/>
                        </a:rPr>
                        <a:t>X</a:t>
                      </a:r>
                    </a:p>
                  </a:txBody>
                  <a:tcPr marL="41329" marR="41329" marT="0" marB="0" anchor="ctr"/>
                </a:tc>
                <a:tc>
                  <a:txBody>
                    <a:bodyPr/>
                    <a:lstStyle/>
                    <a:p>
                      <a:pPr algn="ctr"/>
                      <a:br>
                        <a:rPr lang="en-US" sz="2200">
                          <a:solidFill>
                            <a:srgbClr val="000000"/>
                          </a:solidFill>
                          <a:effectLst/>
                          <a:latin typeface="Cambria" panose="02040503050406030204" pitchFamily="18" charset="0"/>
                          <a:ea typeface="Cambria" panose="02040503050406030204" pitchFamily="18" charset="0"/>
                        </a:rPr>
                      </a:br>
                      <a:endParaRPr lang="en-US" sz="2200">
                        <a:solidFill>
                          <a:srgbClr val="000000"/>
                        </a:solidFill>
                        <a:effectLst/>
                        <a:latin typeface="Cambria" panose="02040503050406030204" pitchFamily="18" charset="0"/>
                        <a:ea typeface="Cambria" panose="02040503050406030204" pitchFamily="18" charset="0"/>
                      </a:endParaRPr>
                    </a:p>
                  </a:txBody>
                  <a:tcPr marL="41329" marR="41329" marT="0" marB="0" anchor="ctr"/>
                </a:tc>
                <a:tc>
                  <a:txBody>
                    <a:bodyPr/>
                    <a:lstStyle/>
                    <a:p>
                      <a:endParaRPr lang="en-US" sz="2200" dirty="0">
                        <a:effectLst/>
                        <a:latin typeface="Cambria" panose="02040503050406030204" pitchFamily="18" charset="0"/>
                        <a:ea typeface="Cambria" panose="02040503050406030204" pitchFamily="18" charset="0"/>
                      </a:endParaRPr>
                    </a:p>
                  </a:txBody>
                  <a:tcPr marL="41329" marR="41329" marT="0" marB="0" anchor="ctr"/>
                </a:tc>
                <a:extLst>
                  <a:ext uri="{0D108BD9-81ED-4DB2-BD59-A6C34878D82A}">
                    <a16:rowId xmlns:a16="http://schemas.microsoft.com/office/drawing/2014/main" val="1966888357"/>
                  </a:ext>
                </a:extLst>
              </a:tr>
            </a:tbl>
          </a:graphicData>
        </a:graphic>
      </p:graphicFrame>
      <p:sp>
        <p:nvSpPr>
          <p:cNvPr id="5" name="Rectangle 1">
            <a:extLst>
              <a:ext uri="{FF2B5EF4-FFF2-40B4-BE49-F238E27FC236}">
                <a16:creationId xmlns:a16="http://schemas.microsoft.com/office/drawing/2014/main" id="{2BC6204E-6CAE-4F18-0EDD-CD98C7416AE7}"/>
              </a:ext>
            </a:extLst>
          </p:cNvPr>
          <p:cNvSpPr>
            <a:spLocks noChangeArrowheads="1"/>
          </p:cNvSpPr>
          <p:nvPr/>
        </p:nvSpPr>
        <p:spPr bwMode="auto">
          <a:xfrm>
            <a:off x="4891088" y="1711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5619750" y="340991"/>
            <a:ext cx="6047172" cy="2492990"/>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2600" b="1" dirty="0">
                <a:solidFill>
                  <a:srgbClr val="FF0000"/>
                </a:solidFill>
                <a:latin typeface="Calibri" panose="020F0502020204030204"/>
              </a:rPr>
              <a:t>C</a:t>
            </a:r>
            <a:r>
              <a:rPr lang="vi-VN" sz="2600" b="1" dirty="0">
                <a:solidFill>
                  <a:srgbClr val="FF0000"/>
                </a:solidFill>
                <a:latin typeface="Calibri" panose="020F0502020204030204"/>
              </a:rPr>
              <a:t>hia sẻ với các bạn những việc em đã làm thường xuyên, thỉnh thoảng, không làm và những thói quen bản thân các em cần thay đổi để thực hiện được những việc làm bảo vệ các cơ quan tiêu hóa, tuần hoàn, thần kinh.</a:t>
            </a:r>
            <a:endParaRPr kumimoji="0" lang="vi-VN" sz="26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29806" y="883497"/>
            <a:ext cx="8243667" cy="3425371"/>
          </a:xfrm>
          <a:custGeom>
            <a:avLst/>
            <a:gdLst>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3425371" fill="none" extrusionOk="0">
                <a:moveTo>
                  <a:pt x="0" y="342878"/>
                </a:moveTo>
                <a:cubicBezTo>
                  <a:pt x="5326" y="202153"/>
                  <a:pt x="201894" y="-29909"/>
                  <a:pt x="353234" y="0"/>
                </a:cubicBezTo>
                <a:cubicBezTo>
                  <a:pt x="2913189" y="144128"/>
                  <a:pt x="6299217" y="-451138"/>
                  <a:pt x="7890431" y="0"/>
                </a:cubicBezTo>
                <a:cubicBezTo>
                  <a:pt x="8026867" y="-9304"/>
                  <a:pt x="8298393" y="112350"/>
                  <a:pt x="8243667" y="342878"/>
                </a:cubicBezTo>
                <a:cubicBezTo>
                  <a:pt x="8283438" y="1497363"/>
                  <a:pt x="8418406" y="1995892"/>
                  <a:pt x="8243667" y="3082491"/>
                </a:cubicBezTo>
                <a:cubicBezTo>
                  <a:pt x="8209833" y="3305910"/>
                  <a:pt x="8144252" y="3423421"/>
                  <a:pt x="7890431" y="3425371"/>
                </a:cubicBezTo>
                <a:cubicBezTo>
                  <a:pt x="6051886" y="3327771"/>
                  <a:pt x="3765810" y="3368589"/>
                  <a:pt x="353234" y="3425371"/>
                </a:cubicBezTo>
                <a:cubicBezTo>
                  <a:pt x="149359" y="3371413"/>
                  <a:pt x="1345" y="3332422"/>
                  <a:pt x="0" y="3082491"/>
                </a:cubicBezTo>
                <a:cubicBezTo>
                  <a:pt x="-194995" y="1965380"/>
                  <a:pt x="65614" y="1234803"/>
                  <a:pt x="0" y="342878"/>
                </a:cubicBezTo>
                <a:close/>
              </a:path>
              <a:path w="8243667" h="3425371" stroke="0" extrusionOk="0">
                <a:moveTo>
                  <a:pt x="0" y="342878"/>
                </a:moveTo>
                <a:cubicBezTo>
                  <a:pt x="-23507" y="143809"/>
                  <a:pt x="192944" y="-24539"/>
                  <a:pt x="353234" y="0"/>
                </a:cubicBezTo>
                <a:cubicBezTo>
                  <a:pt x="2784640" y="-419969"/>
                  <a:pt x="4125753" y="275640"/>
                  <a:pt x="7890431" y="0"/>
                </a:cubicBezTo>
                <a:cubicBezTo>
                  <a:pt x="8043017" y="-2012"/>
                  <a:pt x="8248164" y="202629"/>
                  <a:pt x="8243667" y="342878"/>
                </a:cubicBezTo>
                <a:cubicBezTo>
                  <a:pt x="8506010" y="1161253"/>
                  <a:pt x="8493013" y="2104324"/>
                  <a:pt x="8243667" y="3082491"/>
                </a:cubicBezTo>
                <a:cubicBezTo>
                  <a:pt x="8257766" y="3301985"/>
                  <a:pt x="8044295" y="3415890"/>
                  <a:pt x="7890431" y="3425371"/>
                </a:cubicBezTo>
                <a:cubicBezTo>
                  <a:pt x="4927643" y="3369940"/>
                  <a:pt x="1180935" y="3481181"/>
                  <a:pt x="353234" y="3425371"/>
                </a:cubicBezTo>
                <a:cubicBezTo>
                  <a:pt x="173723" y="3349451"/>
                  <a:pt x="-14091" y="3231960"/>
                  <a:pt x="0" y="3082491"/>
                </a:cubicBezTo>
                <a:cubicBezTo>
                  <a:pt x="-266196" y="2148716"/>
                  <a:pt x="-195532" y="1449354"/>
                  <a:pt x="0" y="342878"/>
                </a:cubicBezTo>
                <a:close/>
              </a:path>
              <a:path w="8243667" h="3425371" fill="none" stroke="0" extrusionOk="0">
                <a:moveTo>
                  <a:pt x="0" y="342878"/>
                </a:moveTo>
                <a:cubicBezTo>
                  <a:pt x="-8858" y="137942"/>
                  <a:pt x="177298" y="-8289"/>
                  <a:pt x="353234" y="0"/>
                </a:cubicBezTo>
                <a:cubicBezTo>
                  <a:pt x="2635937" y="302351"/>
                  <a:pt x="6175396" y="10117"/>
                  <a:pt x="7890431" y="0"/>
                </a:cubicBezTo>
                <a:cubicBezTo>
                  <a:pt x="8072951" y="11697"/>
                  <a:pt x="8293738" y="150597"/>
                  <a:pt x="8243667" y="342878"/>
                </a:cubicBezTo>
                <a:cubicBezTo>
                  <a:pt x="8198325" y="1621376"/>
                  <a:pt x="8402321" y="1952295"/>
                  <a:pt x="8243667" y="3082491"/>
                </a:cubicBezTo>
                <a:cubicBezTo>
                  <a:pt x="8228152" y="3320488"/>
                  <a:pt x="8104867" y="3386670"/>
                  <a:pt x="7890431" y="3425371"/>
                </a:cubicBezTo>
                <a:cubicBezTo>
                  <a:pt x="5780840" y="3105268"/>
                  <a:pt x="4109272" y="3431173"/>
                  <a:pt x="353234" y="3425371"/>
                </a:cubicBezTo>
                <a:cubicBezTo>
                  <a:pt x="148685" y="3386906"/>
                  <a:pt x="36962" y="3291583"/>
                  <a:pt x="0" y="3082491"/>
                </a:cubicBezTo>
                <a:cubicBezTo>
                  <a:pt x="-125384" y="2082536"/>
                  <a:pt x="-128947" y="1366296"/>
                  <a:pt x="0" y="342878"/>
                </a:cubicBezTo>
                <a:close/>
              </a:path>
              <a:path w="8243667" h="3425371" fill="none" stroke="0" extrusionOk="0">
                <a:moveTo>
                  <a:pt x="0" y="342878"/>
                </a:moveTo>
                <a:cubicBezTo>
                  <a:pt x="1635" y="164439"/>
                  <a:pt x="217426" y="-12888"/>
                  <a:pt x="353234" y="0"/>
                </a:cubicBezTo>
                <a:cubicBezTo>
                  <a:pt x="2828035" y="258372"/>
                  <a:pt x="6276655" y="-267882"/>
                  <a:pt x="7890431" y="0"/>
                </a:cubicBezTo>
                <a:cubicBezTo>
                  <a:pt x="8032725" y="-3144"/>
                  <a:pt x="8292316" y="146153"/>
                  <a:pt x="8243667" y="342878"/>
                </a:cubicBezTo>
                <a:cubicBezTo>
                  <a:pt x="8255885" y="1529785"/>
                  <a:pt x="8437692" y="1978984"/>
                  <a:pt x="8243667" y="3082491"/>
                </a:cubicBezTo>
                <a:cubicBezTo>
                  <a:pt x="8213031" y="3306862"/>
                  <a:pt x="8105424" y="3407718"/>
                  <a:pt x="7890431" y="3425371"/>
                </a:cubicBezTo>
                <a:cubicBezTo>
                  <a:pt x="5935112" y="3161264"/>
                  <a:pt x="3970584" y="3295105"/>
                  <a:pt x="353234" y="3425371"/>
                </a:cubicBezTo>
                <a:cubicBezTo>
                  <a:pt x="142590" y="3367524"/>
                  <a:pt x="32637" y="3300318"/>
                  <a:pt x="0" y="3082491"/>
                </a:cubicBezTo>
                <a:cubicBezTo>
                  <a:pt x="-213111" y="2034186"/>
                  <a:pt x="212829" y="1244634"/>
                  <a:pt x="0" y="34287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632C289D-1919-ADDE-C196-9FA0B5ECCE08}"/>
              </a:ext>
            </a:extLst>
          </p:cNvPr>
          <p:cNvSpPr txBox="1"/>
          <p:nvPr/>
        </p:nvSpPr>
        <p:spPr>
          <a:xfrm>
            <a:off x="1409054" y="2208622"/>
            <a:ext cx="90851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Xử</a:t>
            </a:r>
            <a:r>
              <a:rPr kumimoji="0" lang="en-US"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lí</a:t>
            </a:r>
            <a:r>
              <a:rPr kumimoji="0" lang="en-US"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tình</a:t>
            </a:r>
            <a:r>
              <a:rPr kumimoji="0" lang="en-US"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huống</a:t>
            </a:r>
            <a:endParaRPr kumimoji="0" lang="en-US"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95682" y="-64140"/>
            <a:ext cx="2978005" cy="3493140"/>
          </a:xfrm>
          <a:prstGeom prst="rect">
            <a:avLst/>
          </a:prstGeom>
        </p:spPr>
      </p:pic>
      <p:pic>
        <p:nvPicPr>
          <p:cNvPr id="3" name="图片 1">
            <a:extLst>
              <a:ext uri="{FF2B5EF4-FFF2-40B4-BE49-F238E27FC236}">
                <a16:creationId xmlns:a16="http://schemas.microsoft.com/office/drawing/2014/main" id="{2A13F4E0-417C-1C60-F179-B11C8DD7731E}"/>
              </a:ext>
            </a:extLst>
          </p:cNvPr>
          <p:cNvPicPr>
            <a:picLocks noChangeAspect="1"/>
          </p:cNvPicPr>
          <p:nvPr/>
        </p:nvPicPr>
        <p:blipFill rotWithShape="1">
          <a:blip r:embed="rId5">
            <a:extLst>
              <a:ext uri="{28A0092B-C50C-407E-A947-70E740481C1C}">
                <a14:useLocalDpi xmlns:a14="http://schemas.microsoft.com/office/drawing/2010/main" val="0"/>
              </a:ext>
            </a:extLst>
          </a:blip>
          <a:srcRect t="34009" b="28505"/>
          <a:stretch/>
        </p:blipFill>
        <p:spPr>
          <a:xfrm>
            <a:off x="1292510" y="3257318"/>
            <a:ext cx="8868049" cy="3324312"/>
          </a:xfrm>
          <a:prstGeom prst="rect">
            <a:avLst/>
          </a:prstGeom>
        </p:spPr>
      </p:pic>
      <p:pic>
        <p:nvPicPr>
          <p:cNvPr id="9" name="Hình ảnh 8" descr="Ảnh có chứa đồ chơi, khác nhau, đồ họa véc-tơ, vài&#10;&#10;Mô tả được tạo tự động">
            <a:extLst>
              <a:ext uri="{FF2B5EF4-FFF2-40B4-BE49-F238E27FC236}">
                <a16:creationId xmlns:a16="http://schemas.microsoft.com/office/drawing/2014/main" id="{4A81635A-D580-21A0-6C29-F881335DF65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rot="20592852">
            <a:off x="8626658" y="-471249"/>
            <a:ext cx="3127512" cy="3523717"/>
          </a:xfrm>
          <a:prstGeom prst="rect">
            <a:avLst/>
          </a:prstGeom>
        </p:spPr>
      </p:pic>
    </p:spTree>
    <p:extLst>
      <p:ext uri="{BB962C8B-B14F-4D97-AF65-F5344CB8AC3E}">
        <p14:creationId xmlns:p14="http://schemas.microsoft.com/office/powerpoint/2010/main" val="107586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1179409" y="154916"/>
            <a:ext cx="10118932" cy="1150009"/>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732" b="1">
                <a:solidFill>
                  <a:srgbClr val="4472C4">
                    <a:lumMod val="50000"/>
                  </a:srgbClr>
                </a:solidFill>
                <a:latin typeface="Arial" panose="020B0604020202020204" pitchFamily="34" charset="0"/>
                <a:cs typeface="Arial" panose="020B0604020202020204" pitchFamily="34" charset="0"/>
              </a:rPr>
              <a:t>Em sẽ khuyên bạn thế nào nếu bạn em thường xuyên thức khuya?</a:t>
            </a:r>
            <a:endParaRPr lang="vi-VN" sz="3732" b="1" dirty="0">
              <a:solidFill>
                <a:srgbClr val="4472C4">
                  <a:lumMod val="50000"/>
                </a:srgbClr>
              </a:solidFill>
              <a:latin typeface="Arial" panose="020B0604020202020204" pitchFamily="34" charset="0"/>
              <a:cs typeface="Arial" panose="020B0604020202020204" pitchFamily="34" charset="0"/>
            </a:endParaRPr>
          </a:p>
        </p:txBody>
      </p:sp>
      <p:pic>
        <p:nvPicPr>
          <p:cNvPr id="2050" name="Picture 2" descr="Trẻ thức khuya tăng nguy cơ béo phì | Sở Y tế Nam Định">
            <a:extLst>
              <a:ext uri="{FF2B5EF4-FFF2-40B4-BE49-F238E27FC236}">
                <a16:creationId xmlns:a16="http://schemas.microsoft.com/office/drawing/2014/main" id="{25406219-FB96-B879-BDA6-BE9CF47D0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49" y="1857374"/>
            <a:ext cx="8552873"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335</Words>
  <Application>Microsoft Office PowerPoint</Application>
  <PresentationFormat>Widescreen</PresentationFormat>
  <Paragraphs>64</Paragraphs>
  <Slides>13</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Calibri</vt:lpstr>
      <vt:lpstr>Calibri Light</vt:lpstr>
      <vt:lpstr>Cambria</vt:lpstr>
      <vt:lpstr>Times New Roman</vt:lpstr>
      <vt:lpstr>UTM Showcard</vt:lpstr>
      <vt:lpstr>Office 主题</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13</cp:revision>
  <dcterms:created xsi:type="dcterms:W3CDTF">2023-03-18T00:30:08Z</dcterms:created>
  <dcterms:modified xsi:type="dcterms:W3CDTF">2023-03-30T12:47:33Z</dcterms:modified>
</cp:coreProperties>
</file>