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8" r:id="rId3"/>
    <p:sldMasterId id="2147483700" r:id="rId4"/>
    <p:sldMasterId id="2147483712" r:id="rId5"/>
  </p:sldMasterIdLst>
  <p:notesMasterIdLst>
    <p:notesMasterId r:id="rId31"/>
  </p:notesMasterIdLst>
  <p:sldIdLst>
    <p:sldId id="375" r:id="rId6"/>
    <p:sldId id="342" r:id="rId7"/>
    <p:sldId id="258" r:id="rId8"/>
    <p:sldId id="260" r:id="rId9"/>
    <p:sldId id="261" r:id="rId10"/>
    <p:sldId id="262" r:id="rId11"/>
    <p:sldId id="263" r:id="rId12"/>
    <p:sldId id="364" r:id="rId13"/>
    <p:sldId id="367" r:id="rId14"/>
    <p:sldId id="265" r:id="rId15"/>
    <p:sldId id="355" r:id="rId16"/>
    <p:sldId id="344" r:id="rId17"/>
    <p:sldId id="493" r:id="rId18"/>
    <p:sldId id="8632" r:id="rId19"/>
    <p:sldId id="8633" r:id="rId20"/>
    <p:sldId id="8634" r:id="rId21"/>
    <p:sldId id="278" r:id="rId22"/>
    <p:sldId id="8630" r:id="rId23"/>
    <p:sldId id="337" r:id="rId24"/>
    <p:sldId id="370" r:id="rId25"/>
    <p:sldId id="8629" r:id="rId26"/>
    <p:sldId id="8625" r:id="rId27"/>
    <p:sldId id="8635" r:id="rId28"/>
    <p:sldId id="8636"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32" autoAdjust="0"/>
  </p:normalViewPr>
  <p:slideViewPr>
    <p:cSldViewPr snapToGrid="0">
      <p:cViewPr varScale="1">
        <p:scale>
          <a:sx n="50" d="100"/>
          <a:sy n="50" d="100"/>
        </p:scale>
        <p:origin x="72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AB288-4AB7-40B7-9B7A-105734594177}"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CFA24-1D4F-4C30-BCD5-975A5EED4AD6}" type="slidenum">
              <a:rPr lang="en-US" smtClean="0"/>
              <a:t>‹#›</a:t>
            </a:fld>
            <a:endParaRPr lang="en-US"/>
          </a:p>
        </p:txBody>
      </p:sp>
    </p:spTree>
    <p:extLst>
      <p:ext uri="{BB962C8B-B14F-4D97-AF65-F5344CB8AC3E}">
        <p14:creationId xmlns:p14="http://schemas.microsoft.com/office/powerpoint/2010/main" val="247145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80"/>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7" name="Google Shape;767;p18"/>
          <p:cNvGrpSpPr/>
          <p:nvPr/>
        </p:nvGrpSpPr>
        <p:grpSpPr>
          <a:xfrm rot="8099880">
            <a:off x="20885" y="70355"/>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 name="Google Shape;786;p18"/>
          <p:cNvGrpSpPr/>
          <p:nvPr/>
        </p:nvGrpSpPr>
        <p:grpSpPr>
          <a:xfrm>
            <a:off x="11285268" y="4125727"/>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 name="Google Shape;795;p18"/>
          <p:cNvGrpSpPr/>
          <p:nvPr/>
        </p:nvGrpSpPr>
        <p:grpSpPr>
          <a:xfrm rot="10800000">
            <a:off x="4769510" y="-342358"/>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5466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752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28487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674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775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6058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02137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382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682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39709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8862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93918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264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58471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27062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7551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66070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20677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05867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75177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837351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6816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906773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5308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544217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71440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369030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839154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81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39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40175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3/26/2023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96442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48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80668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288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75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5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89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88750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5966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33612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45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3/26/2023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621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71300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71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3/26/2023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091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36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8786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580152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2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65990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3/26/2023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7401650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36543006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957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emf"/></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5.png"/><Relationship Id="rId18" Type="http://schemas.openxmlformats.org/officeDocument/2006/relationships/slide" Target="slide8.xml"/><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slide" Target="slide7.xml"/><Relationship Id="rId17" Type="http://schemas.openxmlformats.org/officeDocument/2006/relationships/image" Target="../media/image29.gif"/><Relationship Id="rId2" Type="http://schemas.openxmlformats.org/officeDocument/2006/relationships/audio" Target="../media/audio1.wav"/><Relationship Id="rId16" Type="http://schemas.openxmlformats.org/officeDocument/2006/relationships/image" Target="../media/image28.gif"/><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4.png"/><Relationship Id="rId5" Type="http://schemas.openxmlformats.org/officeDocument/2006/relationships/image" Target="../media/image21.jpg"/><Relationship Id="rId15" Type="http://schemas.openxmlformats.org/officeDocument/2006/relationships/image" Target="../media/image27.gif"/><Relationship Id="rId10" Type="http://schemas.openxmlformats.org/officeDocument/2006/relationships/slide" Target="slide6.xml"/><Relationship Id="rId19"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6.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1236474"/>
            <a:chOff x="446420" y="312616"/>
            <a:chExt cx="4735742" cy="271213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2552644"/>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D17D92">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236281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Hãy nói hoặc viết về các cơ quan tiêu hoá, tuần hoàn và thần kinh theo gợi ý dưới đây.</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EE11C5A2-4214-2F2E-5953-59FD399BEF8F}"/>
              </a:ext>
            </a:extLst>
          </p:cNvPr>
          <p:cNvPicPr>
            <a:picLocks noChangeAspect="1"/>
          </p:cNvPicPr>
          <p:nvPr/>
        </p:nvPicPr>
        <p:blipFill>
          <a:blip r:embed="rId3"/>
          <a:stretch>
            <a:fillRect/>
          </a:stretch>
        </p:blipFill>
        <p:spPr>
          <a:xfrm>
            <a:off x="3309937" y="1643062"/>
            <a:ext cx="6412297" cy="5091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268791"/>
            <a:ext cx="8100189" cy="1569660"/>
          </a:xfrm>
          <a:prstGeom prst="rect">
            <a:avLst/>
          </a:prstGeom>
          <a:noFill/>
        </p:spPr>
        <p:txBody>
          <a:bodyPr wrap="square">
            <a:spAutoFit/>
          </a:bodyPr>
          <a:lstStyle/>
          <a:p>
            <a:pPr lvl="0" algn="ct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ặt câu hỏi và trả lời về các bộ phận chính, chức năng của các cơ quan: tiêu hóa, tuần hoàn, thần kinh.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2" name="Picture 1">
            <a:extLst>
              <a:ext uri="{FF2B5EF4-FFF2-40B4-BE49-F238E27FC236}">
                <a16:creationId xmlns:a16="http://schemas.microsoft.com/office/drawing/2014/main" id="{1A64E2DA-BD62-72A9-11EC-15451B19A54E}"/>
              </a:ext>
            </a:extLst>
          </p:cNvPr>
          <p:cNvPicPr>
            <a:picLocks noChangeAspect="1"/>
          </p:cNvPicPr>
          <p:nvPr/>
        </p:nvPicPr>
        <p:blipFill>
          <a:blip r:embed="rId3"/>
          <a:stretch>
            <a:fillRect/>
          </a:stretch>
        </p:blipFill>
        <p:spPr>
          <a:xfrm>
            <a:off x="1538943" y="0"/>
            <a:ext cx="9710081" cy="6857086"/>
          </a:xfrm>
          <a:prstGeom prst="rect">
            <a:avLst/>
          </a:prstGeom>
        </p:spPr>
      </p:pic>
      <p:sp>
        <p:nvSpPr>
          <p:cNvPr id="3" name="Rectangle: Rounded Corners 2">
            <a:extLst>
              <a:ext uri="{FF2B5EF4-FFF2-40B4-BE49-F238E27FC236}">
                <a16:creationId xmlns:a16="http://schemas.microsoft.com/office/drawing/2014/main" id="{7620B757-F40E-661B-A926-8365A2F74D71}"/>
              </a:ext>
            </a:extLst>
          </p:cNvPr>
          <p:cNvSpPr/>
          <p:nvPr/>
        </p:nvSpPr>
        <p:spPr>
          <a:xfrm>
            <a:off x="4343400" y="3371850"/>
            <a:ext cx="20288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i="0" dirty="0">
                <a:solidFill>
                  <a:srgbClr val="000000"/>
                </a:solidFill>
                <a:effectLst/>
                <a:latin typeface="Calibri" panose="020F0502020204030204" pitchFamily="34" charset="0"/>
                <a:cs typeface="Calibri" panose="020F0502020204030204" pitchFamily="34" charset="0"/>
              </a:rPr>
              <a:t>Cơ quan tiêu hóa</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E42C19A9-CA82-008E-C124-39598BF6F71A}"/>
              </a:ext>
            </a:extLst>
          </p:cNvPr>
          <p:cNvSpPr/>
          <p:nvPr/>
        </p:nvSpPr>
        <p:spPr>
          <a:xfrm>
            <a:off x="6600825" y="3390900"/>
            <a:ext cx="20288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0000"/>
                </a:solidFill>
                <a:latin typeface="Calibri" panose="020F0502020204030204" pitchFamily="34" charset="0"/>
                <a:cs typeface="Calibri" panose="020F0502020204030204" pitchFamily="34" charset="0"/>
              </a:rPr>
              <a:t>Cơ quan tuần hoàn</a:t>
            </a:r>
            <a:endParaRPr lang="en-US" sz="2800" b="1"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AFD56A00-DE11-D025-D393-3C292FE54065}"/>
              </a:ext>
            </a:extLst>
          </p:cNvPr>
          <p:cNvSpPr/>
          <p:nvPr/>
        </p:nvSpPr>
        <p:spPr>
          <a:xfrm>
            <a:off x="8972550" y="3362325"/>
            <a:ext cx="20288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0000"/>
                </a:solidFill>
                <a:latin typeface="Calibri" panose="020F0502020204030204" pitchFamily="34" charset="0"/>
                <a:cs typeface="Calibri" panose="020F0502020204030204" pitchFamily="34" charset="0"/>
              </a:rPr>
              <a:t>Cơ quan thần kinh</a:t>
            </a:r>
            <a:endParaRPr lang="en-US" sz="2800" b="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B3EFC74-B29F-0C25-7B84-F67B21EC0562}"/>
              </a:ext>
            </a:extLst>
          </p:cNvPr>
          <p:cNvSpPr/>
          <p:nvPr/>
        </p:nvSpPr>
        <p:spPr>
          <a:xfrm>
            <a:off x="4343400" y="4524375"/>
            <a:ext cx="22955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0000"/>
                </a:solidFill>
                <a:latin typeface="Calibri" panose="020F0502020204030204" pitchFamily="34" charset="0"/>
                <a:cs typeface="Calibri" panose="020F0502020204030204" pitchFamily="34" charset="0"/>
              </a:rPr>
              <a:t>Ống</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tiêu</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hóa</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và</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tuyến</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tiêu</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hóa</a:t>
            </a:r>
            <a:endParaRPr lang="en-US" sz="2400" b="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90C42C96-C56E-D4EB-6E16-7FAB0EB1EE7A}"/>
              </a:ext>
            </a:extLst>
          </p:cNvPr>
          <p:cNvSpPr/>
          <p:nvPr/>
        </p:nvSpPr>
        <p:spPr>
          <a:xfrm>
            <a:off x="6877050" y="4543425"/>
            <a:ext cx="1828800"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0000"/>
                </a:solidFill>
                <a:latin typeface="Calibri" panose="020F0502020204030204" pitchFamily="34" charset="0"/>
                <a:cs typeface="Calibri" panose="020F0502020204030204" pitchFamily="34" charset="0"/>
              </a:rPr>
              <a:t>Tim, </a:t>
            </a:r>
            <a:r>
              <a:rPr lang="en-US" sz="2400" b="1" dirty="0" err="1">
                <a:solidFill>
                  <a:srgbClr val="000000"/>
                </a:solidFill>
                <a:latin typeface="Calibri" panose="020F0502020204030204" pitchFamily="34" charset="0"/>
                <a:cs typeface="Calibri" panose="020F0502020204030204" pitchFamily="34" charset="0"/>
              </a:rPr>
              <a:t>phổi</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não</a:t>
            </a:r>
            <a:r>
              <a:rPr lang="en-US" sz="2400" b="1" dirty="0">
                <a:solidFill>
                  <a:srgbClr val="000000"/>
                </a:solidFill>
                <a:latin typeface="Calibri" panose="020F0502020204030204" pitchFamily="34" charset="0"/>
                <a:cs typeface="Calibri" panose="020F0502020204030204" pitchFamily="34" charset="0"/>
              </a:rPr>
              <a:t>, </a:t>
            </a:r>
            <a:r>
              <a:rPr lang="en-US" sz="2400" b="1" dirty="0" err="1">
                <a:solidFill>
                  <a:srgbClr val="000000"/>
                </a:solidFill>
                <a:latin typeface="Calibri" panose="020F0502020204030204" pitchFamily="34" charset="0"/>
                <a:cs typeface="Calibri" panose="020F0502020204030204" pitchFamily="34" charset="0"/>
              </a:rPr>
              <a:t>thận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72BB959F-F9A6-406E-E39C-1E8E65E6D640}"/>
              </a:ext>
            </a:extLst>
          </p:cNvPr>
          <p:cNvSpPr/>
          <p:nvPr/>
        </p:nvSpPr>
        <p:spPr>
          <a:xfrm>
            <a:off x="8943975" y="4457700"/>
            <a:ext cx="22193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000000"/>
                </a:solidFill>
                <a:latin typeface="Calibri" panose="020F0502020204030204" pitchFamily="34" charset="0"/>
                <a:cs typeface="Calibri" panose="020F0502020204030204" pitchFamily="34" charset="0"/>
              </a:rPr>
              <a:t>B</a:t>
            </a:r>
            <a:r>
              <a:rPr lang="vi-VN" sz="2200" b="1" dirty="0">
                <a:solidFill>
                  <a:srgbClr val="000000"/>
                </a:solidFill>
                <a:latin typeface="Calibri" panose="020F0502020204030204" pitchFamily="34" charset="0"/>
                <a:cs typeface="Calibri" panose="020F0502020204030204" pitchFamily="34" charset="0"/>
              </a:rPr>
              <a:t>ộ phận trung ương và bộ phận ngoại biên </a:t>
            </a:r>
            <a:endParaRPr lang="en-US" sz="2200" b="1"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20422D7-D04F-9E24-3254-994BDA5603A3}"/>
              </a:ext>
            </a:extLst>
          </p:cNvPr>
          <p:cNvSpPr/>
          <p:nvPr/>
        </p:nvSpPr>
        <p:spPr>
          <a:xfrm>
            <a:off x="4248150" y="5734050"/>
            <a:ext cx="22193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b="1" dirty="0">
                <a:solidFill>
                  <a:srgbClr val="000000"/>
                </a:solidFill>
                <a:latin typeface="Calibri" panose="020F0502020204030204" pitchFamily="34" charset="0"/>
                <a:cs typeface="Calibri" panose="020F0502020204030204" pitchFamily="34" charset="0"/>
              </a:rPr>
              <a:t>Biến đổi thức ăn thành các chất dinh dưỡng nuôi cơ thể và thải các chất cặn bã ra ngoài.</a:t>
            </a:r>
            <a:endParaRPr lang="en-US" sz="1600" b="1"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5517549C-8CB3-8E2C-87AC-22E591FC92BA}"/>
              </a:ext>
            </a:extLst>
          </p:cNvPr>
          <p:cNvSpPr/>
          <p:nvPr/>
        </p:nvSpPr>
        <p:spPr>
          <a:xfrm>
            <a:off x="6600825" y="5648325"/>
            <a:ext cx="22193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b="1" dirty="0">
                <a:solidFill>
                  <a:srgbClr val="000000"/>
                </a:solidFill>
                <a:latin typeface="Calibri" panose="020F0502020204030204" pitchFamily="34" charset="0"/>
                <a:cs typeface="Calibri" panose="020F0502020204030204" pitchFamily="34" charset="0"/>
              </a:rPr>
              <a:t>Vận chuyển máu từ tim đến các cơ quan của cơ thể; vận chuyển máu từ các cơ quan của cơ thể trở về tim.</a:t>
            </a:r>
            <a:endParaRPr lang="en-US" sz="16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6E35EFC-3CA5-39EE-78D9-35AFB39E11E4}"/>
              </a:ext>
            </a:extLst>
          </p:cNvPr>
          <p:cNvSpPr/>
          <p:nvPr/>
        </p:nvSpPr>
        <p:spPr>
          <a:xfrm>
            <a:off x="8858250" y="5676900"/>
            <a:ext cx="2295525" cy="90487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b="1" dirty="0">
                <a:solidFill>
                  <a:srgbClr val="000000"/>
                </a:solidFill>
                <a:latin typeface="Calibri" panose="020F0502020204030204" pitchFamily="34" charset="0"/>
                <a:cs typeface="Calibri" panose="020F0502020204030204" pitchFamily="34" charset="0"/>
              </a:rPr>
              <a:t>Tiếp nhận và trả lời kích thích từ bên trong và bên ngoài cơ thể; điều khiển, phối hợp mọi hoạt động của cơ thể.</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654944"/>
            <a:ext cx="7117983" cy="5632311"/>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srgbClr val="FFFF00"/>
                </a:solidFill>
                <a:latin typeface="Calibri" panose="020F0502020204030204"/>
              </a:rPr>
              <a:t>Cơ quan tiêu hóa là hệ thống các cơ quan của cơ thể có nhiệm vụ ăn, tiêu hóa thức ăn để tách lấy năng lượng và dinh dưỡng, và đẩy các chất thải còn lại ra ngoài. </a:t>
            </a:r>
            <a:endParaRPr lang="en-US" sz="3000" b="1" dirty="0">
              <a:solidFill>
                <a:srgbClr val="FFFF00"/>
              </a:solidFill>
              <a:latin typeface="Calibri" panose="020F0502020204030204"/>
            </a:endParaRPr>
          </a:p>
          <a:p>
            <a:pPr marL="457200" lvl="0" indent="-457200" algn="just">
              <a:buFont typeface="Arial" panose="020B0604020202020204" pitchFamily="34" charset="0"/>
              <a:buChar char="•"/>
            </a:pPr>
            <a:r>
              <a:rPr lang="vi-VN" sz="3000" b="1" dirty="0">
                <a:solidFill>
                  <a:srgbClr val="FFFF00"/>
                </a:solidFill>
                <a:latin typeface="Calibri" panose="020F0502020204030204"/>
              </a:rPr>
              <a:t>Cơ quan tiêu hóa gồm hai phần chính là ống tiêu hóa (gồm: miệng, thực quản, dạ dày, ruột non, ruột già và hậu môn) và các tuyến tiêu hóa (gồm: tuyến nước bọt, gan tiết ra mạt được chứa trong túi mật và tuyến tụy).</a:t>
            </a:r>
          </a:p>
          <a:p>
            <a:pPr marL="457200" lvl="0" indent="-457200" algn="just">
              <a:buFont typeface="Arial" panose="020B0604020202020204" pitchFamily="34" charset="0"/>
              <a:buChar char="•"/>
            </a:pPr>
            <a:endParaRPr kumimoji="0" lang="en-US" sz="3000" b="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54241" y="1235969"/>
            <a:ext cx="7117983"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FFFF00"/>
                </a:solidFill>
                <a:latin typeface="Calibri" panose="020F0502020204030204"/>
              </a:rPr>
              <a:t>Cơ quan tuần hoàn các bộ phận chính là Tim, phổi, não, thận. </a:t>
            </a:r>
            <a:endParaRPr lang="en-US" sz="3200" b="1" dirty="0">
              <a:solidFill>
                <a:srgbClr val="FFFF00"/>
              </a:solidFill>
              <a:latin typeface="Calibri" panose="020F0502020204030204"/>
            </a:endParaRPr>
          </a:p>
          <a:p>
            <a:pPr marL="457200" lvl="0" indent="-457200" algn="just">
              <a:buFont typeface="Arial" panose="020B0604020202020204" pitchFamily="34" charset="0"/>
              <a:buChar char="•"/>
            </a:pPr>
            <a:r>
              <a:rPr lang="vi-VN" sz="3200" b="1" dirty="0">
                <a:solidFill>
                  <a:srgbClr val="FFFF00"/>
                </a:solidFill>
                <a:latin typeface="Calibri" panose="020F0502020204030204"/>
              </a:rPr>
              <a:t>Chức năng chính của hệ thống tuần hoàn là vận chuyển các chất dinh dưỡng và khí đến các tế bào và mô trên khắp cơ thể. </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7861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54241" y="1235969"/>
            <a:ext cx="7117983"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FFFF00"/>
                </a:solidFill>
                <a:latin typeface="Calibri" panose="020F0502020204030204"/>
              </a:rPr>
              <a:t>Về mặt cấu tạo, hệ thần kinh được chia ra làm 2 bộ phận là bộ phận trung ương (não, tủy sống) và bộ phận ngoại biên (các dây thần kinh, hạch thần kinh), trong đó bộ phận trung ương giữ vai trò chủ đạo.</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03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084435" y="2229803"/>
            <a:ext cx="4494179"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rPr>
              <a:t>LUYỆN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rPr>
              <a:t> TẬP</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8"/>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46597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3" name="Picture 2">
            <a:extLst>
              <a:ext uri="{FF2B5EF4-FFF2-40B4-BE49-F238E27FC236}">
                <a16:creationId xmlns:a16="http://schemas.microsoft.com/office/drawing/2014/main" id="{13E85597-F61E-1F2B-B134-34E403564BFD}"/>
              </a:ext>
            </a:extLst>
          </p:cNvPr>
          <p:cNvPicPr>
            <a:picLocks noChangeAspect="1"/>
          </p:cNvPicPr>
          <p:nvPr/>
        </p:nvPicPr>
        <p:blipFill>
          <a:blip r:embed="rId3"/>
          <a:stretch>
            <a:fillRect/>
          </a:stretch>
        </p:blipFill>
        <p:spPr>
          <a:xfrm>
            <a:off x="3369698" y="2463880"/>
            <a:ext cx="5700254" cy="1072989"/>
          </a:xfrm>
          <a:prstGeom prst="rect">
            <a:avLst/>
          </a:prstGeom>
        </p:spPr>
      </p:pic>
      <p:sp>
        <p:nvSpPr>
          <p:cNvPr id="10" name="TextBox 9">
            <a:extLst>
              <a:ext uri="{FF2B5EF4-FFF2-40B4-BE49-F238E27FC236}">
                <a16:creationId xmlns:a16="http://schemas.microsoft.com/office/drawing/2014/main" id="{51F51B86-BB59-FD70-094A-F1598BB37D11}"/>
              </a:ext>
            </a:extLst>
          </p:cNvPr>
          <p:cNvSpPr txBox="1"/>
          <p:nvPr/>
        </p:nvSpPr>
        <p:spPr>
          <a:xfrm>
            <a:off x="2912165" y="3422159"/>
            <a:ext cx="6142382" cy="3416320"/>
          </a:xfrm>
          <a:prstGeom prst="rect">
            <a:avLst/>
          </a:prstGeom>
          <a:noFill/>
        </p:spPr>
        <p:txBody>
          <a:bodyPr wrap="square">
            <a:spAutoFit/>
          </a:bodyPr>
          <a:lstStyle/>
          <a:p>
            <a:pPr marL="457200" lvl="0" indent="-457200" algn="just">
              <a:buFont typeface="Arial" panose="020B0604020202020204" pitchFamily="34" charset="0"/>
              <a:buChar char="•"/>
              <a:defRPr/>
            </a:pPr>
            <a:r>
              <a:rPr lang="en-US" sz="2400" b="1" dirty="0">
                <a:solidFill>
                  <a:prstClr val="black"/>
                </a:solidFill>
                <a:latin typeface="Cambria" panose="02040503050406030204" pitchFamily="18" charset="0"/>
                <a:ea typeface="Cambria" panose="02040503050406030204" pitchFamily="18" charset="0"/>
              </a:rPr>
              <a:t>M</a:t>
            </a:r>
            <a:r>
              <a:rPr lang="vi-VN" sz="2400" b="1" dirty="0">
                <a:solidFill>
                  <a:prstClr val="black"/>
                </a:solidFill>
                <a:latin typeface="Cambria" panose="02040503050406030204" pitchFamily="18" charset="0"/>
                <a:ea typeface="Cambria" panose="02040503050406030204" pitchFamily="18" charset="0"/>
              </a:rPr>
              <a:t>ỗi nhóm cử một bạn lên chơi. Các bạn tham gia chơi được quan sát các đồ vật đặt trên khay trong khoảng 1 đến 2 phút. Sau đó, dùng khăn che lại.</a:t>
            </a:r>
          </a:p>
          <a:p>
            <a:pPr marL="457200" lvl="0" indent="-457200" algn="just">
              <a:buFont typeface="Arial" panose="020B0604020202020204" pitchFamily="34" charset="0"/>
              <a:buChar char="•"/>
              <a:defRPr/>
            </a:pPr>
            <a:r>
              <a:rPr lang="vi-VN" sz="2400" b="1" dirty="0">
                <a:solidFill>
                  <a:prstClr val="black"/>
                </a:solidFill>
                <a:latin typeface="Cambria" panose="02040503050406030204" pitchFamily="18" charset="0"/>
                <a:ea typeface="Cambria" panose="02040503050406030204" pitchFamily="18" charset="0"/>
              </a:rPr>
              <a:t>Đại diện các nhóm viết lại những thứ các em nhìn thấy trong khay. Trong cùng một thời gian, ai viết được nhiều và đúng tên các đồ vật có trong khay là thắng cuộc.</a:t>
            </a:r>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8" name="Picture 7">
            <a:extLst>
              <a:ext uri="{FF2B5EF4-FFF2-40B4-BE49-F238E27FC236}">
                <a16:creationId xmlns:a16="http://schemas.microsoft.com/office/drawing/2014/main" id="{A27BA0F9-650F-2DFE-852E-C69B1DE8A47B}"/>
              </a:ext>
            </a:extLst>
          </p:cNvPr>
          <p:cNvPicPr>
            <a:picLocks noChangeAspect="1"/>
          </p:cNvPicPr>
          <p:nvPr/>
        </p:nvPicPr>
        <p:blipFill>
          <a:blip r:embed="rId3"/>
          <a:stretch>
            <a:fillRect/>
          </a:stretch>
        </p:blipFill>
        <p:spPr>
          <a:xfrm>
            <a:off x="1065764" y="924753"/>
            <a:ext cx="10171934" cy="4989030"/>
          </a:xfrm>
          <a:prstGeom prst="rect">
            <a:avLst/>
          </a:prstGeom>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835471" y="2013797"/>
            <a:ext cx="7279954"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0" indent="0" algn="just" defTabSz="1219170">
              <a:buClr>
                <a:srgbClr val="000000"/>
              </a:buClr>
            </a:pPr>
            <a:r>
              <a:rPr lang="vi-VN" altLang="en-US" sz="4800" b="1" kern="0" dirty="0">
                <a:solidFill>
                  <a:srgbClr val="CDBBFC">
                    <a:lumMod val="10000"/>
                  </a:srgbClr>
                </a:solidFill>
                <a:latin typeface="Calibri" panose="020F0502020204030204" pitchFamily="34" charset="0"/>
                <a:cs typeface="Calibri" panose="020F0502020204030204" pitchFamily="34" charset="0"/>
                <a:sym typeface="Arial"/>
              </a:rPr>
              <a:t>Cơ quan nào giúp em thực hiện các trò chơi trên?</a:t>
            </a:r>
            <a:endParaRPr kumimoji="0" lang="en-US" altLang="en-US" sz="3200" b="0" i="0" u="none" strike="noStrike" kern="0" cap="none" spc="0" normalizeH="0" baseline="0" noProof="0" dirty="0">
              <a:ln>
                <a:noFill/>
              </a:ln>
              <a:solidFill>
                <a:srgbClr val="CDBBFC">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506545" y="2229803"/>
            <a:ext cx="5649945"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KHỞI ĐỘNG</a:t>
            </a: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8"/>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9799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libri" panose="020F0502020204030204"/>
                <a:ea typeface="+mn-ea"/>
                <a:cs typeface="+mn-cs"/>
              </a:rPr>
              <a:t>Những thói quen không tốt ảnh hưởng đến cơ quan tiêu hoá, tuần hoàn, thần kinh.</a:t>
            </a: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libri" panose="020F0502020204030204"/>
                <a:ea typeface="+mn-ea"/>
                <a:cs typeface="+mn-cs"/>
              </a:rPr>
              <a:t>Những việc cần làm để chăm  sóc và bảo vệ cơ quan tiêu hoá, tuần hoàn, thần kinh.</a:t>
            </a: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00"/>
                </a:solidFill>
                <a:effectLst/>
                <a:uLnTx/>
                <a:uFillTx/>
                <a:latin typeface="Calibri" panose="020F0502020204030204"/>
                <a:ea typeface="+mn-ea"/>
                <a:cs typeface="+mn-cs"/>
              </a:rPr>
              <a:t>Những thói quen làm ảnh hưởng đến các cơ quan tiêu hóa, tuần hoàn, thần kinh: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Thức khuya</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Ăn nhiều đồ chiên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Không rửa tay trước khi ăn…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Sử dụng các chất kích thích như rượu, bia,…</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Vận động, chơi thể thao quá sức.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Ăn uống không điều độ</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5643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00"/>
                </a:solidFill>
                <a:effectLst/>
                <a:uLnTx/>
                <a:uFillTx/>
                <a:latin typeface="Calibri" panose="020F0502020204030204"/>
                <a:ea typeface="+mn-ea"/>
                <a:cs typeface="+mn-cs"/>
              </a:rPr>
              <a:t>Những việc cần làm để chăm sóc và bảo vệ cơ quan tiêu hoá, tuần hoàn, thần kinh:</a:t>
            </a:r>
            <a:endPar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Ngủ đúng giờ</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Ăn nhiều rau</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Rửa tay trước khi ăn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Vận động, vui chơi vừa sức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Ăn uống điều độ, đủ chất, đúng giờ.</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Không sử dụng các chất kích thích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1" u="none" strike="noStrike" kern="1200" cap="none" spc="0" normalizeH="0" baseline="0" noProof="0" dirty="0">
                <a:ln>
                  <a:noFill/>
                </a:ln>
                <a:solidFill>
                  <a:prstClr val="white"/>
                </a:solidFill>
                <a:effectLst/>
                <a:uLnTx/>
                <a:uFillTx/>
                <a:latin typeface="Calibri" panose="020F0502020204030204"/>
                <a:ea typeface="+mn-ea"/>
                <a:cs typeface="+mn-cs"/>
              </a:rPr>
              <a:t>Tâm trạng, cảm xúc vui vẻ, tích cực</a:t>
            </a:r>
            <a:endPar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17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05250" y="1032658"/>
            <a:ext cx="6734175" cy="4215617"/>
          </a:xfrm>
          <a:prstGeom prst="rect">
            <a:avLst/>
          </a:prstGeom>
        </p:spPr>
      </p:pic>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589" y="903075"/>
            <a:ext cx="3212870" cy="2312293"/>
          </a:xfrm>
          <a:prstGeom prst="rect">
            <a:avLst/>
          </a:prstGeom>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1857" y="924090"/>
            <a:ext cx="3205203" cy="2305071"/>
          </a:xfrm>
          <a:prstGeom prst="rect">
            <a:avLst/>
          </a:prstGeom>
        </p:spPr>
      </p:pic>
      <p:pic>
        <p:nvPicPr>
          <p:cNvPr id="42" name="3a">
            <a:hlinkClick r:id="rId1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3929" y="3089681"/>
            <a:ext cx="3176291" cy="2291294"/>
          </a:xfrm>
          <a:prstGeom prst="rect">
            <a:avLst/>
          </a:prstGeom>
        </p:spPr>
      </p:pic>
      <p:pic>
        <p:nvPicPr>
          <p:cNvPr id="43" name="4a">
            <a:hlinkClick r:id="rId1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3122" y="3055788"/>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9">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5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
                                        </p:tgtEl>
                                        <p:attrNameLst>
                                          <p:attrName>r</p:attrName>
                                        </p:attrNameLst>
                                      </p:cBhvr>
                                    </p:animRot>
                                    <p:animRot by="-240000">
                                      <p:cBhvr>
                                        <p:cTn id="43" dur="200" fill="hold">
                                          <p:stCondLst>
                                            <p:cond delay="200"/>
                                          </p:stCondLst>
                                        </p:cTn>
                                        <p:tgtEl>
                                          <p:spTgt spid="4"/>
                                        </p:tgtEl>
                                        <p:attrNameLst>
                                          <p:attrName>r</p:attrName>
                                        </p:attrNameLst>
                                      </p:cBhvr>
                                    </p:animRot>
                                    <p:animRot by="240000">
                                      <p:cBhvr>
                                        <p:cTn id="44" dur="200" fill="hold">
                                          <p:stCondLst>
                                            <p:cond delay="400"/>
                                          </p:stCondLst>
                                        </p:cTn>
                                        <p:tgtEl>
                                          <p:spTgt spid="4"/>
                                        </p:tgtEl>
                                        <p:attrNameLst>
                                          <p:attrName>r</p:attrName>
                                        </p:attrNameLst>
                                      </p:cBhvr>
                                    </p:animRot>
                                    <p:animRot by="-240000">
                                      <p:cBhvr>
                                        <p:cTn id="45" dur="200" fill="hold">
                                          <p:stCondLst>
                                            <p:cond delay="600"/>
                                          </p:stCondLst>
                                        </p:cTn>
                                        <p:tgtEl>
                                          <p:spTgt spid="4"/>
                                        </p:tgtEl>
                                        <p:attrNameLst>
                                          <p:attrName>r</p:attrName>
                                        </p:attrNameLst>
                                      </p:cBhvr>
                                    </p:animRot>
                                    <p:animRot by="120000">
                                      <p:cBhvr>
                                        <p:cTn id="46"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7" y="1354238"/>
            <a:ext cx="9360784" cy="1446550"/>
          </a:xfrm>
          <a:prstGeom prst="rect">
            <a:avLst/>
          </a:prstGeom>
          <a:noFill/>
        </p:spPr>
        <p:txBody>
          <a:bodyPr wrap="square" rtlCol="0">
            <a:spAutoFit/>
          </a:bodyPr>
          <a:lstStyle/>
          <a:p>
            <a:pPr lvl="0" algn="ctr"/>
            <a:r>
              <a:rPr lang="en-US" sz="4400" dirty="0">
                <a:solidFill>
                  <a:prstClr val="white"/>
                </a:solidFill>
                <a:latin typeface="Times New Roman" panose="02020603050405020304" pitchFamily="18" charset="0"/>
                <a:cs typeface="Times New Roman" panose="02020603050405020304" pitchFamily="18" charset="0"/>
              </a:rPr>
              <a:t>1.  </a:t>
            </a:r>
            <a:r>
              <a:rPr lang="en-US" sz="4400" dirty="0" err="1">
                <a:solidFill>
                  <a:prstClr val="white"/>
                </a:solidFill>
                <a:latin typeface="Times New Roman" panose="02020603050405020304" pitchFamily="18" charset="0"/>
                <a:cs typeface="Times New Roman" panose="02020603050405020304" pitchFamily="18" charset="0"/>
              </a:rPr>
              <a:t>Kể</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tên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các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loại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đồ</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ăn</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thức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uống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có</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lợi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cho</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sức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khỏe</a:t>
            </a:r>
            <a:r>
              <a:rPr lang="en-US" sz="4400" dirty="0">
                <a:solidFill>
                  <a:prstClr val="white"/>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323975" y="1354238"/>
            <a:ext cx="9448800" cy="1323439"/>
          </a:xfrm>
          <a:prstGeom prst="rect">
            <a:avLst/>
          </a:prstGeom>
          <a:noFill/>
        </p:spPr>
        <p:txBody>
          <a:bodyPr wrap="square" rtlCol="0">
            <a:spAutoFit/>
          </a:bodyPr>
          <a:lstStyle/>
          <a:p>
            <a:pPr lvl="0" algn="ctr"/>
            <a:r>
              <a:rPr lang="en-US" sz="4000" dirty="0">
                <a:solidFill>
                  <a:prstClr val="white"/>
                </a:solidFill>
                <a:latin typeface="Times New Roman" panose="02020603050405020304" pitchFamily="18" charset="0"/>
                <a:cs typeface="Times New Roman" panose="02020603050405020304" pitchFamily="18" charset="0"/>
              </a:rPr>
              <a:t>2.  </a:t>
            </a:r>
            <a:r>
              <a:rPr lang="en-US" sz="4000" dirty="0" err="1">
                <a:solidFill>
                  <a:prstClr val="white"/>
                </a:solidFill>
                <a:latin typeface="Times New Roman" panose="02020603050405020304" pitchFamily="18" charset="0"/>
                <a:cs typeface="Times New Roman" panose="02020603050405020304" pitchFamily="18" charset="0"/>
              </a:rPr>
              <a:t>Kể</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tên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các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loại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đồ</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ăn</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thức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uống</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có</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hại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cho</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sức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khỏe</a:t>
            </a:r>
            <a:r>
              <a:rPr lang="en-US" sz="4000"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7" y="1354238"/>
            <a:ext cx="8960734" cy="1323439"/>
          </a:xfrm>
          <a:prstGeom prst="rect">
            <a:avLst/>
          </a:prstGeom>
          <a:noFill/>
        </p:spPr>
        <p:txBody>
          <a:bodyPr wrap="square" rtlCol="0">
            <a:spAutoFit/>
          </a:bodyPr>
          <a:lstStyle/>
          <a:p>
            <a:pPr lvl="0" algn="ctr"/>
            <a:r>
              <a:rPr lang="en-US" sz="4000" dirty="0">
                <a:solidFill>
                  <a:prstClr val="white"/>
                </a:solidFill>
                <a:latin typeface="Times New Roman" panose="02020603050405020304" pitchFamily="18" charset="0"/>
                <a:cs typeface="Times New Roman" panose="02020603050405020304" pitchFamily="18" charset="0"/>
              </a:rPr>
              <a:t>3. </a:t>
            </a:r>
            <a:r>
              <a:rPr lang="vi-VN" sz="4000" dirty="0">
                <a:solidFill>
                  <a:prstClr val="white"/>
                </a:solidFill>
                <a:latin typeface="Times New Roman" panose="02020603050405020304" pitchFamily="18" charset="0"/>
                <a:cs typeface="Times New Roman" panose="02020603050405020304" pitchFamily="18" charset="0"/>
              </a:rPr>
              <a:t>Kể tên các cơ quan của con người mà em đã học.</a:t>
            </a:r>
            <a:endParaRPr lang="en-US" sz="40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9598909" cy="1323439"/>
          </a:xfrm>
          <a:prstGeom prst="rect">
            <a:avLst/>
          </a:prstGeom>
          <a:noFill/>
        </p:spPr>
        <p:txBody>
          <a:bodyPr wrap="square" rtlCol="0">
            <a:spAutoFit/>
          </a:bodyPr>
          <a:lstStyle/>
          <a:p>
            <a:pPr lvl="0" algn="ctr"/>
            <a:r>
              <a:rPr lang="en-US" sz="4000" dirty="0">
                <a:solidFill>
                  <a:prstClr val="white"/>
                </a:solidFill>
                <a:latin typeface="Times New Roman" panose="02020603050405020304" pitchFamily="18" charset="0"/>
                <a:cs typeface="Times New Roman" panose="02020603050405020304" pitchFamily="18" charset="0"/>
              </a:rPr>
              <a:t>4. </a:t>
            </a:r>
            <a:r>
              <a:rPr lang="vi-VN" sz="4000" dirty="0">
                <a:solidFill>
                  <a:prstClr val="white"/>
                </a:solidFill>
                <a:latin typeface="Times New Roman" panose="02020603050405020304" pitchFamily="18" charset="0"/>
                <a:cs typeface="Times New Roman" panose="02020603050405020304" pitchFamily="18" charset="0"/>
              </a:rPr>
              <a:t>Em đã làm gì để các cơ quan đó được khỏe mạnh.</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6"/>
          <a:stretch>
            <a:fillRect/>
          </a:stretch>
        </p:blipFill>
        <p:spPr>
          <a:xfrm>
            <a:off x="3263558" y="1057126"/>
            <a:ext cx="5468586" cy="1121761"/>
          </a:xfrm>
          <a:prstGeom prst="rect">
            <a:avLst/>
          </a:prstGeom>
        </p:spPr>
      </p:pic>
      <p:pic>
        <p:nvPicPr>
          <p:cNvPr id="4" name="Picture 3">
            <a:extLst>
              <a:ext uri="{FF2B5EF4-FFF2-40B4-BE49-F238E27FC236}">
                <a16:creationId xmlns:a16="http://schemas.microsoft.com/office/drawing/2014/main" id="{29BC1C30-EF47-9D00-0EBC-14FD9259C8FC}"/>
              </a:ext>
            </a:extLst>
          </p:cNvPr>
          <p:cNvPicPr>
            <a:picLocks noChangeAspect="1"/>
          </p:cNvPicPr>
          <p:nvPr/>
        </p:nvPicPr>
        <p:blipFill>
          <a:blip r:embed="rId7"/>
          <a:stretch>
            <a:fillRect/>
          </a:stretch>
        </p:blipFill>
        <p:spPr>
          <a:xfrm>
            <a:off x="1455008" y="2361367"/>
            <a:ext cx="9510584" cy="1639966"/>
          </a:xfrm>
          <a:prstGeom prst="rect">
            <a:avLst/>
          </a:prstGeom>
        </p:spPr>
      </p:pic>
    </p:spTree>
    <p:extLst>
      <p:ext uri="{BB962C8B-B14F-4D97-AF65-F5344CB8AC3E}">
        <p14:creationId xmlns:p14="http://schemas.microsoft.com/office/powerpoint/2010/main" val="207176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061189" y="2229803"/>
            <a:ext cx="4540667"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rPr>
              <a:t>KHÁM</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rPr>
              <a:t> PHÁ</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83432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722</Words>
  <Application>Microsoft Office PowerPoint</Application>
  <PresentationFormat>Widescreen</PresentationFormat>
  <Paragraphs>57</Paragraphs>
  <Slides>25</Slides>
  <Notes>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等线</vt:lpstr>
      <vt:lpstr>Arial</vt:lpstr>
      <vt:lpstr>Calibri</vt:lpstr>
      <vt:lpstr>Calibri Light</vt:lpstr>
      <vt:lpstr>Cambria</vt:lpstr>
      <vt:lpstr>inpin heiti</vt:lpstr>
      <vt:lpstr>Times New Roman</vt:lpstr>
      <vt:lpstr>Learning the Days of the Week by Slidesgo </vt:lpstr>
      <vt:lpstr>1_Office Theme</vt:lpstr>
      <vt:lpstr>Office Theme</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13</cp:revision>
  <dcterms:created xsi:type="dcterms:W3CDTF">2023-03-17T23:57:03Z</dcterms:created>
  <dcterms:modified xsi:type="dcterms:W3CDTF">2023-03-26T13:23:31Z</dcterms:modified>
</cp:coreProperties>
</file>