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75" r:id="rId2"/>
    <p:sldId id="466" r:id="rId3"/>
    <p:sldId id="443" r:id="rId4"/>
    <p:sldId id="432" r:id="rId5"/>
    <p:sldId id="468" r:id="rId6"/>
    <p:sldId id="469" r:id="rId7"/>
    <p:sldId id="470" r:id="rId8"/>
    <p:sldId id="451" r:id="rId9"/>
    <p:sldId id="471" r:id="rId10"/>
    <p:sldId id="447" r:id="rId11"/>
    <p:sldId id="472" r:id="rId12"/>
    <p:sldId id="448" r:id="rId13"/>
    <p:sldId id="473" r:id="rId14"/>
    <p:sldId id="449" r:id="rId15"/>
    <p:sldId id="431" r:id="rId16"/>
    <p:sldId id="455"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8A3A"/>
    <a:srgbClr val="0000CC"/>
    <a:srgbClr val="1CB2BE"/>
    <a:srgbClr val="FEDEEC"/>
    <a:srgbClr val="FDCFE3"/>
    <a:srgbClr val="FF7C80"/>
    <a:srgbClr val="FF0066"/>
    <a:srgbClr val="FF66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89174" autoAdjust="0"/>
  </p:normalViewPr>
  <p:slideViewPr>
    <p:cSldViewPr>
      <p:cViewPr varScale="1">
        <p:scale>
          <a:sx n="42" d="100"/>
          <a:sy n="42" d="100"/>
        </p:scale>
        <p:origin x="448" y="8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Shape 74"/>
        <p:cNvGrpSpPr/>
        <p:nvPr/>
      </p:nvGrpSpPr>
      <p:grpSpPr>
        <a:xfrm>
          <a:off x="0" y="0"/>
          <a:ext cx="0" cy="0"/>
          <a:chOff x="0" y="0"/>
          <a:chExt cx="0" cy="0"/>
        </a:xfrm>
      </p:grpSpPr>
      <p:sp>
        <p:nvSpPr>
          <p:cNvPr id="3" name="Google Shape;10;p2"/>
          <p:cNvSpPr/>
          <p:nvPr userDrawn="1"/>
        </p:nvSpPr>
        <p:spPr>
          <a:xfrm>
            <a:off x="901320" y="1510926"/>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956423"/>
            <a:ext cx="18111893" cy="6187577"/>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2788840" y="18334"/>
            <a:ext cx="13489269" cy="658752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13679320" y="6404525"/>
            <a:ext cx="1736452" cy="1665154"/>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784707" y="2090615"/>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3208812" y="-53911"/>
            <a:ext cx="13117578" cy="618737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4083462" y="1639945"/>
            <a:ext cx="1049822" cy="100798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5003942" y="4095493"/>
            <a:ext cx="915463" cy="843346"/>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3581614" y="4584882"/>
            <a:ext cx="1316022" cy="121222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2626468" y="347701"/>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6444054" y="470613"/>
            <a:ext cx="3161543" cy="25218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273;p25"/>
          <p:cNvSpPr/>
          <p:nvPr userDrawn="1"/>
        </p:nvSpPr>
        <p:spPr>
          <a:xfrm rot="-1177723">
            <a:off x="6774864" y="625646"/>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7054985" y="2215641"/>
            <a:ext cx="892063" cy="1800533"/>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a16="http://schemas.microsoft.com/office/drawing/2014/main" id="{865D6CC9-776C-FC68-65D2-22FEA20F5D42}"/>
              </a:ext>
            </a:extLst>
          </p:cNvPr>
          <p:cNvPicPr>
            <a:picLocks noChangeAspect="1"/>
          </p:cNvPicPr>
          <p:nvPr userDrawn="1"/>
        </p:nvPicPr>
        <p:blipFill>
          <a:blip r:embed="rId2"/>
          <a:stretch>
            <a:fillRect/>
          </a:stretch>
        </p:blipFill>
        <p:spPr>
          <a:xfrm>
            <a:off x="137519" y="135765"/>
            <a:ext cx="1647189" cy="2083353"/>
          </a:xfrm>
          <a:prstGeom prst="rect">
            <a:avLst/>
          </a:prstGeom>
        </p:spPr>
      </p:pic>
      <p:pic>
        <p:nvPicPr>
          <p:cNvPr id="51" name="Picture 50">
            <a:extLst>
              <a:ext uri="{FF2B5EF4-FFF2-40B4-BE49-F238E27FC236}">
                <a16:creationId xmlns:a16="http://schemas.microsoft.com/office/drawing/2014/main" id="{D2AD4056-4787-88D0-DCBD-BD87C994B6C3}"/>
              </a:ext>
            </a:extLst>
          </p:cNvPr>
          <p:cNvPicPr>
            <a:picLocks noChangeAspect="1"/>
          </p:cNvPicPr>
          <p:nvPr userDrawn="1"/>
        </p:nvPicPr>
        <p:blipFill>
          <a:blip r:embed="rId3"/>
          <a:stretch>
            <a:fillRect/>
          </a:stretch>
        </p:blipFill>
        <p:spPr>
          <a:xfrm>
            <a:off x="1" y="4070653"/>
            <a:ext cx="7075526" cy="2763760"/>
          </a:xfrm>
          <a:prstGeom prst="rect">
            <a:avLst/>
          </a:prstGeom>
        </p:spPr>
      </p:pic>
      <p:pic>
        <p:nvPicPr>
          <p:cNvPr id="2" name="Hình ảnh 1">
            <a:extLst>
              <a:ext uri="{FF2B5EF4-FFF2-40B4-BE49-F238E27FC236}">
                <a16:creationId xmlns:a16="http://schemas.microsoft.com/office/drawing/2014/main" id="{86E1F17C-80E7-AFC9-854C-4EF606E34617}"/>
              </a:ext>
            </a:extLst>
          </p:cNvPr>
          <p:cNvPicPr>
            <a:picLocks noChangeAspect="1"/>
          </p:cNvPicPr>
          <p:nvPr userDrawn="1"/>
        </p:nvPicPr>
        <p:blipFill>
          <a:blip r:embed="rId4"/>
          <a:stretch>
            <a:fillRect/>
          </a:stretch>
        </p:blipFill>
        <p:spPr>
          <a:xfrm>
            <a:off x="8950322" y="100190"/>
            <a:ext cx="8175192" cy="5002852"/>
          </a:xfrm>
          <a:prstGeom prst="rect">
            <a:avLst/>
          </a:prstGeom>
        </p:spPr>
      </p:pic>
      <p:pic>
        <p:nvPicPr>
          <p:cNvPr id="16" name="Hình ảnh 15">
            <a:extLst>
              <a:ext uri="{FF2B5EF4-FFF2-40B4-BE49-F238E27FC236}">
                <a16:creationId xmlns:a16="http://schemas.microsoft.com/office/drawing/2014/main" id="{C708FC56-9584-17F6-3E3C-058C5B3D0B95}"/>
              </a:ext>
            </a:extLst>
          </p:cNvPr>
          <p:cNvPicPr>
            <a:picLocks noChangeAspect="1"/>
          </p:cNvPicPr>
          <p:nvPr userDrawn="1"/>
        </p:nvPicPr>
        <p:blipFill>
          <a:blip r:embed="rId5"/>
          <a:stretch>
            <a:fillRect/>
          </a:stretch>
        </p:blipFill>
        <p:spPr>
          <a:xfrm>
            <a:off x="6490714" y="1134779"/>
            <a:ext cx="2816596" cy="1335140"/>
          </a:xfrm>
          <a:prstGeom prst="rect">
            <a:avLst/>
          </a:prstGeom>
        </p:spPr>
      </p:pic>
    </p:spTree>
    <p:extLst>
      <p:ext uri="{BB962C8B-B14F-4D97-AF65-F5344CB8AC3E}">
        <p14:creationId xmlns:p14="http://schemas.microsoft.com/office/powerpoint/2010/main" val="4086652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521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descr="Ảnh có chứa văn bản, bánh xe&#10;&#10;Mô tả được tạo tự động">
            <a:extLst>
              <a:ext uri="{FF2B5EF4-FFF2-40B4-BE49-F238E27FC236}">
                <a16:creationId xmlns:a16="http://schemas.microsoft.com/office/drawing/2014/main" id="{2B2C442D-FED9-FAB8-EC43-622E09F79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964" y="406401"/>
            <a:ext cx="16195899" cy="8087682"/>
          </a:xfrm>
          <a:prstGeom prst="rect">
            <a:avLst/>
          </a:prstGeom>
        </p:spPr>
      </p:pic>
    </p:spTree>
    <p:extLst>
      <p:ext uri="{BB962C8B-B14F-4D97-AF65-F5344CB8AC3E}">
        <p14:creationId xmlns:p14="http://schemas.microsoft.com/office/powerpoint/2010/main" val="29333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bg1"/>
        </a:solidFill>
        <a:effectLst/>
      </p:bgPr>
    </p:bg>
    <p:spTree>
      <p:nvGrpSpPr>
        <p:cNvPr id="1" name="Shape 74"/>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AFFA05E-875C-CF57-095B-9048AEB234F1}"/>
              </a:ext>
            </a:extLst>
          </p:cNvPr>
          <p:cNvPicPr>
            <a:picLocks noChangeAspect="1"/>
          </p:cNvPicPr>
          <p:nvPr userDrawn="1"/>
        </p:nvPicPr>
        <p:blipFill>
          <a:blip r:embed="rId2"/>
          <a:stretch>
            <a:fillRect/>
          </a:stretch>
        </p:blipFill>
        <p:spPr>
          <a:xfrm>
            <a:off x="838246" y="0"/>
            <a:ext cx="14600146" cy="9144000"/>
          </a:xfrm>
          <a:prstGeom prst="rect">
            <a:avLst/>
          </a:prstGeom>
        </p:spPr>
      </p:pic>
    </p:spTree>
    <p:extLst>
      <p:ext uri="{BB962C8B-B14F-4D97-AF65-F5344CB8AC3E}">
        <p14:creationId xmlns:p14="http://schemas.microsoft.com/office/powerpoint/2010/main" val="241343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Hình ảnh 7" descr="Ảnh có chứa văn bản&#10;&#10;Mô tả được tạo tự động">
            <a:extLst>
              <a:ext uri="{FF2B5EF4-FFF2-40B4-BE49-F238E27FC236}">
                <a16:creationId xmlns:a16="http://schemas.microsoft.com/office/drawing/2014/main" id="{66802710-5CBC-43E3-7857-A1277B3D75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3544292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B022E7E2-A809-CCC1-0381-EBA0BA2C41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76638" cy="9155608"/>
          </a:xfrm>
          <a:prstGeom prst="rect">
            <a:avLst/>
          </a:prstGeom>
        </p:spPr>
      </p:pic>
    </p:spTree>
    <p:extLst>
      <p:ext uri="{BB962C8B-B14F-4D97-AF65-F5344CB8AC3E}">
        <p14:creationId xmlns:p14="http://schemas.microsoft.com/office/powerpoint/2010/main" val="128816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4D1E4FC-2B49-7DEF-797D-4118B4152E56}"/>
              </a:ext>
            </a:extLst>
          </p:cNvPr>
          <p:cNvSpPr txBox="1"/>
          <p:nvPr userDrawn="1"/>
        </p:nvSpPr>
        <p:spPr>
          <a:xfrm>
            <a:off x="0" y="-1728417"/>
            <a:ext cx="16276638" cy="585417"/>
          </a:xfrm>
          <a:prstGeom prst="rect">
            <a:avLst/>
          </a:prstGeom>
          <a:noFill/>
        </p:spPr>
        <p:txBody>
          <a:bodyPr vert="horz" rtlCol="0">
            <a:spAutoFit/>
          </a:bodyPr>
          <a:lstStyle/>
          <a:p>
            <a:pPr algn="ctr"/>
            <a:r>
              <a:rPr lang="en-US" sz="3204">
                <a:solidFill>
                  <a:srgbClr val="CFCFCF"/>
                </a:solidFill>
              </a:rPr>
              <a:t>www.9slide.vn</a:t>
            </a:r>
          </a:p>
        </p:txBody>
      </p:sp>
    </p:spTree>
    <p:extLst>
      <p:ext uri="{BB962C8B-B14F-4D97-AF65-F5344CB8AC3E}">
        <p14:creationId xmlns:p14="http://schemas.microsoft.com/office/powerpoint/2010/main" val="830815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69" y="35805"/>
            <a:ext cx="16128708" cy="907239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711076" y="1721427"/>
            <a:ext cx="10854501" cy="604082"/>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172"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172"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2475396" y="5244059"/>
            <a:ext cx="11325856" cy="3739100"/>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136"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136"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136"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4249" y="1116147"/>
            <a:ext cx="1731141" cy="177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971332" y="6520963"/>
            <a:ext cx="6107777" cy="1351441"/>
          </a:xfrm>
          <a:prstGeom prst="rect">
            <a:avLst/>
          </a:prstGeom>
          <a:noFill/>
        </p:spPr>
        <p:txBody>
          <a:bodyPr wrap="none" lIns="120816" tIns="60411" rIns="120816" bIns="60411">
            <a:spAutoFit/>
          </a:bodyPr>
          <a:lstStyle/>
          <a:p>
            <a:pPr algn="ctr">
              <a:defRPr/>
            </a:pPr>
            <a:r>
              <a:rPr lang="en-US" sz="79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HĐTN</a:t>
            </a:r>
            <a:endParaRPr lang="vi-VN" sz="79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1BE5C3D-03EB-5293-CCD7-2E62A41610D3}"/>
              </a:ext>
            </a:extLst>
          </p:cNvPr>
          <p:cNvSpPr/>
          <p:nvPr/>
        </p:nvSpPr>
        <p:spPr>
          <a:xfrm>
            <a:off x="846552" y="1448570"/>
            <a:ext cx="14523976" cy="1261884"/>
          </a:xfrm>
          <a:prstGeom prst="rect">
            <a:avLst/>
          </a:prstGeom>
          <a:noFill/>
        </p:spPr>
        <p:txBody>
          <a:bodyPr wrap="square">
            <a:spAutoFit/>
          </a:bodyPr>
          <a:lstStyle/>
          <a:p>
            <a:r>
              <a:rPr lang="nl-NL" sz="38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Quan sát tranh và thảo luận cách xử lí trong mỗi tình huống sau:</a:t>
            </a:r>
            <a:endParaRPr lang="en-US" sz="38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8" name="Picture 17">
            <a:extLst>
              <a:ext uri="{FF2B5EF4-FFF2-40B4-BE49-F238E27FC236}">
                <a16:creationId xmlns:a16="http://schemas.microsoft.com/office/drawing/2014/main" id="{609C6D95-0D7A-AF1B-EBAB-7FE38742C39E}"/>
              </a:ext>
            </a:extLst>
          </p:cNvPr>
          <p:cNvPicPr>
            <a:picLocks noChangeAspect="1"/>
          </p:cNvPicPr>
          <p:nvPr/>
        </p:nvPicPr>
        <p:blipFill>
          <a:blip r:embed="rId2"/>
          <a:stretch>
            <a:fillRect/>
          </a:stretch>
        </p:blipFill>
        <p:spPr>
          <a:xfrm>
            <a:off x="614194" y="2780857"/>
            <a:ext cx="7156399" cy="4220441"/>
          </a:xfrm>
          <a:prstGeom prst="rect">
            <a:avLst/>
          </a:prstGeom>
        </p:spPr>
      </p:pic>
      <p:pic>
        <p:nvPicPr>
          <p:cNvPr id="21" name="Picture 20">
            <a:extLst>
              <a:ext uri="{FF2B5EF4-FFF2-40B4-BE49-F238E27FC236}">
                <a16:creationId xmlns:a16="http://schemas.microsoft.com/office/drawing/2014/main" id="{92588642-DC4A-CC47-BB51-CE3B7425D744}"/>
              </a:ext>
            </a:extLst>
          </p:cNvPr>
          <p:cNvPicPr>
            <a:picLocks noChangeAspect="1"/>
          </p:cNvPicPr>
          <p:nvPr/>
        </p:nvPicPr>
        <p:blipFill>
          <a:blip r:embed="rId3"/>
          <a:stretch>
            <a:fillRect/>
          </a:stretch>
        </p:blipFill>
        <p:spPr>
          <a:xfrm>
            <a:off x="8384787" y="2780857"/>
            <a:ext cx="7277658" cy="4217406"/>
          </a:xfrm>
          <a:prstGeom prst="rect">
            <a:avLst/>
          </a:prstGeom>
        </p:spPr>
      </p:pic>
      <p:grpSp>
        <p:nvGrpSpPr>
          <p:cNvPr id="2" name="Nhóm 1">
            <a:extLst>
              <a:ext uri="{FF2B5EF4-FFF2-40B4-BE49-F238E27FC236}">
                <a16:creationId xmlns:a16="http://schemas.microsoft.com/office/drawing/2014/main" id="{F4C5448B-B77B-0376-314F-226CC88AA162}"/>
              </a:ext>
            </a:extLst>
          </p:cNvPr>
          <p:cNvGrpSpPr/>
          <p:nvPr/>
        </p:nvGrpSpPr>
        <p:grpSpPr>
          <a:xfrm>
            <a:off x="729555" y="609600"/>
            <a:ext cx="11240766" cy="768567"/>
            <a:chOff x="729555" y="673549"/>
            <a:chExt cx="11240766" cy="768567"/>
          </a:xfrm>
        </p:grpSpPr>
        <p:grpSp>
          <p:nvGrpSpPr>
            <p:cNvPr id="4" name="Nhóm 3">
              <a:extLst>
                <a:ext uri="{FF2B5EF4-FFF2-40B4-BE49-F238E27FC236}">
                  <a16:creationId xmlns:a16="http://schemas.microsoft.com/office/drawing/2014/main" id="{C53C715E-B4B1-C972-1D9B-7801D535FC4C}"/>
                </a:ext>
              </a:extLst>
            </p:cNvPr>
            <p:cNvGrpSpPr/>
            <p:nvPr/>
          </p:nvGrpSpPr>
          <p:grpSpPr>
            <a:xfrm>
              <a:off x="729555" y="686146"/>
              <a:ext cx="11240766" cy="755970"/>
              <a:chOff x="594519" y="1653241"/>
              <a:chExt cx="11240766" cy="755970"/>
            </a:xfrm>
          </p:grpSpPr>
          <p:sp>
            <p:nvSpPr>
              <p:cNvPr id="6" name="Rectangle 14">
                <a:extLst>
                  <a:ext uri="{FF2B5EF4-FFF2-40B4-BE49-F238E27FC236}">
                    <a16:creationId xmlns:a16="http://schemas.microsoft.com/office/drawing/2014/main" id="{2A1D375A-18F2-AE68-503E-51D08F00ECC9}"/>
                  </a:ext>
                </a:extLst>
              </p:cNvPr>
              <p:cNvSpPr/>
              <p:nvPr/>
            </p:nvSpPr>
            <p:spPr>
              <a:xfrm>
                <a:off x="1474605" y="1708061"/>
                <a:ext cx="1036068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1CB2BE"/>
                    </a:solidFill>
                    <a:effectLst/>
                    <a:uLnTx/>
                    <a:uFillTx/>
                    <a:latin typeface="AvantGarde" panose="00000400000000000000" pitchFamily="2" charset="0"/>
                    <a:ea typeface="AvantGarde" panose="00000400000000000000" pitchFamily="2" charset="0"/>
                    <a:cs typeface="AvantGarde" panose="00000400000000000000" pitchFamily="2" charset="0"/>
                  </a:rPr>
                  <a:t>Thực hành sử dụng tiết kiệm điện, nước</a:t>
                </a:r>
                <a:endParaRPr kumimoji="0" lang="en-US" sz="3600" b="1" i="1" u="none" strike="noStrike" kern="1200" cap="none" spc="0" normalizeH="0" baseline="0" noProof="0">
                  <a:ln>
                    <a:noFill/>
                  </a:ln>
                  <a:solidFill>
                    <a:srgbClr val="1CB2BE"/>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pic>
            <p:nvPicPr>
              <p:cNvPr id="16" name="Hình ảnh 15">
                <a:extLst>
                  <a:ext uri="{FF2B5EF4-FFF2-40B4-BE49-F238E27FC236}">
                    <a16:creationId xmlns:a16="http://schemas.microsoft.com/office/drawing/2014/main" id="{9E625E43-78CF-E20F-02B9-2EC137920C12}"/>
                  </a:ext>
                </a:extLst>
              </p:cNvPr>
              <p:cNvPicPr>
                <a:picLocks noChangeAspect="1"/>
              </p:cNvPicPr>
              <p:nvPr/>
            </p:nvPicPr>
            <p:blipFill>
              <a:blip r:embed="rId4"/>
              <a:stretch>
                <a:fillRect/>
              </a:stretch>
            </p:blipFill>
            <p:spPr>
              <a:xfrm>
                <a:off x="594519" y="1653241"/>
                <a:ext cx="3151905" cy="755970"/>
              </a:xfrm>
              <a:prstGeom prst="rect">
                <a:avLst/>
              </a:prstGeom>
            </p:spPr>
          </p:pic>
        </p:grpSp>
        <p:sp>
          <p:nvSpPr>
            <p:cNvPr id="5" name="Hộp Văn bản 4">
              <a:extLst>
                <a:ext uri="{FF2B5EF4-FFF2-40B4-BE49-F238E27FC236}">
                  <a16:creationId xmlns:a16="http://schemas.microsoft.com/office/drawing/2014/main" id="{69B73F21-115A-7831-383E-EA36C808DC98}"/>
                </a:ext>
              </a:extLst>
            </p:cNvPr>
            <p:cNvSpPr txBox="1"/>
            <p:nvPr/>
          </p:nvSpPr>
          <p:spPr>
            <a:xfrm>
              <a:off x="919517" y="673549"/>
              <a:ext cx="470000"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4000" b="1">
                  <a:solidFill>
                    <a:srgbClr val="FFFFFF"/>
                  </a:solidFill>
                </a:rPr>
                <a:t>2</a:t>
              </a:r>
              <a:endParaRPr kumimoji="0" lang="en-US" sz="4000" b="1"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26" name="Group 7">
            <a:extLst>
              <a:ext uri="{FF2B5EF4-FFF2-40B4-BE49-F238E27FC236}">
                <a16:creationId xmlns:a16="http://schemas.microsoft.com/office/drawing/2014/main" id="{BD67591B-60BD-D047-C46A-5BC2B35DFE30}"/>
              </a:ext>
            </a:extLst>
          </p:cNvPr>
          <p:cNvGrpSpPr/>
          <p:nvPr/>
        </p:nvGrpSpPr>
        <p:grpSpPr>
          <a:xfrm>
            <a:off x="4831239" y="7014556"/>
            <a:ext cx="5334001" cy="1881448"/>
            <a:chOff x="0" y="0"/>
            <a:chExt cx="3352808" cy="1182626"/>
          </a:xfrm>
        </p:grpSpPr>
        <p:grpSp>
          <p:nvGrpSpPr>
            <p:cNvPr id="27" name="Google Shape;317;p26">
              <a:extLst>
                <a:ext uri="{FF2B5EF4-FFF2-40B4-BE49-F238E27FC236}">
                  <a16:creationId xmlns:a16="http://schemas.microsoft.com/office/drawing/2014/main" id="{1A4B34EF-6849-AE3C-23A0-D48F9790D309}"/>
                </a:ext>
              </a:extLst>
            </p:cNvPr>
            <p:cNvGrpSpPr/>
            <p:nvPr/>
          </p:nvGrpSpPr>
          <p:grpSpPr>
            <a:xfrm>
              <a:off x="0" y="0"/>
              <a:ext cx="3352808" cy="1182626"/>
              <a:chOff x="267726" y="0"/>
              <a:chExt cx="3352808" cy="1182626"/>
            </a:xfrm>
          </p:grpSpPr>
          <p:pic>
            <p:nvPicPr>
              <p:cNvPr id="29" name="Google Shape;318;p26">
                <a:extLst>
                  <a:ext uri="{FF2B5EF4-FFF2-40B4-BE49-F238E27FC236}">
                    <a16:creationId xmlns:a16="http://schemas.microsoft.com/office/drawing/2014/main" id="{4BF15F3A-55E4-CA53-66B8-C4C9E617C5CE}"/>
                  </a:ext>
                </a:extLst>
              </p:cNvPr>
              <p:cNvPicPr preferRelativeResize="0"/>
              <p:nvPr/>
            </p:nvPicPr>
            <p:blipFill rotWithShape="1">
              <a:blip r:embed="rId5">
                <a:alphaModFix/>
              </a:blip>
              <a:srcRect/>
              <a:stretch/>
            </p:blipFill>
            <p:spPr>
              <a:xfrm>
                <a:off x="267726" y="0"/>
                <a:ext cx="3352807" cy="1182626"/>
              </a:xfrm>
              <a:prstGeom prst="rect">
                <a:avLst/>
              </a:prstGeom>
              <a:noFill/>
              <a:ln>
                <a:noFill/>
              </a:ln>
            </p:spPr>
          </p:pic>
          <p:sp>
            <p:nvSpPr>
              <p:cNvPr id="30" name="Google Shape;319;p26">
                <a:extLst>
                  <a:ext uri="{FF2B5EF4-FFF2-40B4-BE49-F238E27FC236}">
                    <a16:creationId xmlns:a16="http://schemas.microsoft.com/office/drawing/2014/main" id="{E9B8A8D4-88ED-0047-FF33-05B80A569F02}"/>
                  </a:ext>
                </a:extLst>
              </p:cNvPr>
              <p:cNvSpPr txBox="1"/>
              <p:nvPr/>
            </p:nvSpPr>
            <p:spPr>
              <a:xfrm>
                <a:off x="1450433" y="451690"/>
                <a:ext cx="2170101" cy="353045"/>
              </a:xfrm>
              <a:prstGeom prst="rect">
                <a:avLst/>
              </a:prstGeom>
              <a:noFill/>
              <a:ln>
                <a:noFill/>
              </a:ln>
            </p:spPr>
            <p:txBody>
              <a:bodyPr spcFirstLastPara="1" wrap="square" lIns="68569" tIns="34275" rIns="68569" bIns="34275" anchor="t" anchorCtr="0">
                <a:spAutoFit/>
              </a:bodyPr>
              <a:lstStyle/>
              <a:p>
                <a:r>
                  <a:rPr lang="en-US" sz="3200" b="1">
                    <a:solidFill>
                      <a:schemeClr val="lt1"/>
                    </a:solidFill>
                    <a:latin typeface="AvantGarde" panose="00000400000000000000" pitchFamily="2" charset="0"/>
                    <a:ea typeface="AvantGarde" panose="00000400000000000000" pitchFamily="2" charset="0"/>
                    <a:cs typeface="AvantGarde" panose="00000400000000000000" pitchFamily="2" charset="0"/>
                  </a:rPr>
                  <a:t>Thảo luận nhóm</a:t>
                </a:r>
                <a:endParaRPr sz="1000" dirty="0">
                  <a:latin typeface="AvantGarde" panose="00000400000000000000" pitchFamily="2" charset="0"/>
                  <a:ea typeface="AvantGarde" panose="00000400000000000000" pitchFamily="2" charset="0"/>
                  <a:cs typeface="AvantGarde" panose="00000400000000000000" pitchFamily="2" charset="0"/>
                </a:endParaRPr>
              </a:p>
            </p:txBody>
          </p:sp>
        </p:grpSp>
        <p:pic>
          <p:nvPicPr>
            <p:cNvPr id="28" name="Picture 14" descr="A picture containing clipart&#10;&#10;Description automatically generated">
              <a:extLst>
                <a:ext uri="{FF2B5EF4-FFF2-40B4-BE49-F238E27FC236}">
                  <a16:creationId xmlns:a16="http://schemas.microsoft.com/office/drawing/2014/main" id="{26799EAD-08E2-B489-7BC5-28B9D171A504}"/>
                </a:ext>
              </a:extLst>
            </p:cNvPr>
            <p:cNvPicPr>
              <a:picLocks noChangeAspect="1"/>
            </p:cNvPicPr>
            <p:nvPr/>
          </p:nvPicPr>
          <p:blipFill>
            <a:blip r:embed="rId6"/>
            <a:stretch>
              <a:fillRect/>
            </a:stretch>
          </p:blipFill>
          <p:spPr>
            <a:xfrm>
              <a:off x="252563" y="257912"/>
              <a:ext cx="930143" cy="804186"/>
            </a:xfrm>
            <a:prstGeom prst="rect">
              <a:avLst/>
            </a:prstGeom>
          </p:spPr>
        </p:pic>
      </p:grpSp>
    </p:spTree>
    <p:extLst>
      <p:ext uri="{BB962C8B-B14F-4D97-AF65-F5344CB8AC3E}">
        <p14:creationId xmlns:p14="http://schemas.microsoft.com/office/powerpoint/2010/main" val="51711988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228B5F1-FD5B-7A1F-1B20-7682EE281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119" y="990600"/>
            <a:ext cx="11568254" cy="6730158"/>
          </a:xfrm>
          <a:prstGeom prst="rect">
            <a:avLst/>
          </a:prstGeom>
        </p:spPr>
      </p:pic>
      <p:pic>
        <p:nvPicPr>
          <p:cNvPr id="5" name="Hình ảnh 4">
            <a:extLst>
              <a:ext uri="{FF2B5EF4-FFF2-40B4-BE49-F238E27FC236}">
                <a16:creationId xmlns:a16="http://schemas.microsoft.com/office/drawing/2014/main" id="{D9C30539-8529-0975-2BA2-AE37F91AD4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519" y="2757037"/>
            <a:ext cx="6428572" cy="3629926"/>
          </a:xfrm>
          <a:prstGeom prst="rect">
            <a:avLst/>
          </a:prstGeom>
        </p:spPr>
      </p:pic>
      <p:pic>
        <p:nvPicPr>
          <p:cNvPr id="16" name="Hình ảnh 15">
            <a:extLst>
              <a:ext uri="{FF2B5EF4-FFF2-40B4-BE49-F238E27FC236}">
                <a16:creationId xmlns:a16="http://schemas.microsoft.com/office/drawing/2014/main" id="{4396C3D6-11C5-175F-C4E6-19FE6C0646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2336" t="28889" r="14433" b="10000"/>
          <a:stretch/>
        </p:blipFill>
        <p:spPr>
          <a:xfrm>
            <a:off x="1813719" y="838200"/>
            <a:ext cx="4572000" cy="7858126"/>
          </a:xfrm>
          <a:prstGeom prst="rect">
            <a:avLst/>
          </a:prstGeom>
        </p:spPr>
      </p:pic>
    </p:spTree>
    <p:extLst>
      <p:ext uri="{BB962C8B-B14F-4D97-AF65-F5344CB8AC3E}">
        <p14:creationId xmlns:p14="http://schemas.microsoft.com/office/powerpoint/2010/main" val="699856262"/>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E703BEAC-B170-1555-0884-69F8062DF125}"/>
              </a:ext>
            </a:extLst>
          </p:cNvPr>
          <p:cNvSpPr txBox="1"/>
          <p:nvPr/>
        </p:nvSpPr>
        <p:spPr>
          <a:xfrm>
            <a:off x="6766719" y="1524000"/>
            <a:ext cx="8382000" cy="5755422"/>
          </a:xfrm>
          <a:prstGeom prst="rect">
            <a:avLst/>
          </a:prstGeom>
          <a:noFill/>
        </p:spPr>
        <p:txBody>
          <a:bodyPr wrap="square">
            <a:spAutoFit/>
          </a:bodyPr>
          <a:lstStyle/>
          <a:p>
            <a:pPr algn="ctr"/>
            <a:r>
              <a:rPr lang="nl-NL" sz="4800" b="1">
                <a:solidFill>
                  <a:srgbClr val="FF0000"/>
                </a:solidFill>
                <a:effectLst/>
                <a:latin typeface="#9Slide03 AllRoundGothic" panose="020B0703020202020104" pitchFamily="34" charset="0"/>
                <a:ea typeface="AvantGarde" panose="00000400000000000000" pitchFamily="2" charset="0"/>
                <a:cs typeface="AvantGarde" panose="00000400000000000000" pitchFamily="2" charset="0"/>
              </a:rPr>
              <a:t>Kết luận:</a:t>
            </a:r>
          </a:p>
          <a:p>
            <a:pPr algn="just"/>
            <a:r>
              <a:rPr lang="nl-NL" sz="3200" b="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Các em hãy cùng thực hiện tiết kiệm điện, nước ở gia đình bằng những việc làm như: tắt hết các thiết bị điện khi không sử dụng, khóa vòi nước sau khi rửa tay, ... Đây là những việc làm thiết thực mà các em nên thực hiện hằng ngày. Tiết kiệm điện, nước mang lại nhiều ích lợi cho cuộc sống; giúp giảm bớt chi phí cho việc sử dụng điện, nước; làm tăng độ bền của các thiết bị điện, nước; ...</a:t>
            </a:r>
            <a:endParaRPr lang="en-US" sz="32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5" name="Hình ảnh 4" descr="Ảnh có chứa văn bản, đồ họa véc-tơ&#10;&#10;Mô tả được tạo tự động">
            <a:extLst>
              <a:ext uri="{FF2B5EF4-FFF2-40B4-BE49-F238E27FC236}">
                <a16:creationId xmlns:a16="http://schemas.microsoft.com/office/drawing/2014/main" id="{5095AC40-D2B5-4CEF-22B7-723ED26F4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84393" y="2133600"/>
            <a:ext cx="5974069" cy="6309248"/>
          </a:xfrm>
          <a:prstGeom prst="rect">
            <a:avLst/>
          </a:prstGeom>
        </p:spPr>
      </p:pic>
    </p:spTree>
    <p:extLst>
      <p:ext uri="{BB962C8B-B14F-4D97-AF65-F5344CB8AC3E}">
        <p14:creationId xmlns:p14="http://schemas.microsoft.com/office/powerpoint/2010/main" val="406603215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C87760A-5B09-FD7A-D839-5ADF2563E0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19" y="-1143000"/>
            <a:ext cx="11065521" cy="11065521"/>
          </a:xfrm>
          <a:prstGeom prst="rect">
            <a:avLst/>
          </a:prstGeom>
        </p:spPr>
      </p:pic>
      <p:pic>
        <p:nvPicPr>
          <p:cNvPr id="3" name="Hình ảnh 2" descr="Ảnh có chứa văn bản, đồ họa véc-tơ&#10;&#10;Mô tả được tạo tự động">
            <a:extLst>
              <a:ext uri="{FF2B5EF4-FFF2-40B4-BE49-F238E27FC236}">
                <a16:creationId xmlns:a16="http://schemas.microsoft.com/office/drawing/2014/main" id="{6AADF76F-ABA4-CACE-AB7C-B5E711B01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45800" y="4572000"/>
            <a:ext cx="3848637" cy="4064567"/>
          </a:xfrm>
          <a:prstGeom prst="rect">
            <a:avLst/>
          </a:prstGeom>
        </p:spPr>
      </p:pic>
      <p:pic>
        <p:nvPicPr>
          <p:cNvPr id="4" name="Hình ảnh 3" descr="Ảnh có chứa văn bản, tối&#10;&#10;Mô tả được tạo tự động">
            <a:extLst>
              <a:ext uri="{FF2B5EF4-FFF2-40B4-BE49-F238E27FC236}">
                <a16:creationId xmlns:a16="http://schemas.microsoft.com/office/drawing/2014/main" id="{4A1175C1-0BBB-B5E3-6A75-724D06A33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5" name="Hình ảnh 4" descr="Ảnh có chứa phụ kiện, phong bì&#10;&#10;Mô tả được tạo tự động">
            <a:extLst>
              <a:ext uri="{FF2B5EF4-FFF2-40B4-BE49-F238E27FC236}">
                <a16:creationId xmlns:a16="http://schemas.microsoft.com/office/drawing/2014/main" id="{DF363142-6C09-AC43-9E9F-CA4AFA220E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6" name="Hình ảnh 5">
            <a:extLst>
              <a:ext uri="{FF2B5EF4-FFF2-40B4-BE49-F238E27FC236}">
                <a16:creationId xmlns:a16="http://schemas.microsoft.com/office/drawing/2014/main" id="{E3D69A4F-8DA5-915B-1ECF-F6D12D51D9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pic>
        <p:nvPicPr>
          <p:cNvPr id="7" name="Hình ảnh 6">
            <a:extLst>
              <a:ext uri="{FF2B5EF4-FFF2-40B4-BE49-F238E27FC236}">
                <a16:creationId xmlns:a16="http://schemas.microsoft.com/office/drawing/2014/main" id="{5E9FFDF5-6B75-D03E-FAD7-44973215CB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7265" y="1828800"/>
            <a:ext cx="4344828" cy="4342057"/>
          </a:xfrm>
          <a:prstGeom prst="rect">
            <a:avLst/>
          </a:prstGeom>
        </p:spPr>
      </p:pic>
    </p:spTree>
    <p:extLst>
      <p:ext uri="{BB962C8B-B14F-4D97-AF65-F5344CB8AC3E}">
        <p14:creationId xmlns:p14="http://schemas.microsoft.com/office/powerpoint/2010/main" val="236512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00668F3-3FE0-77BD-4418-4D43EF20E26B}"/>
              </a:ext>
            </a:extLst>
          </p:cNvPr>
          <p:cNvGrpSpPr/>
          <p:nvPr/>
        </p:nvGrpSpPr>
        <p:grpSpPr>
          <a:xfrm>
            <a:off x="823119" y="762000"/>
            <a:ext cx="15647992" cy="811388"/>
            <a:chOff x="1488643" y="2498051"/>
            <a:chExt cx="15647992" cy="811388"/>
          </a:xfrm>
        </p:grpSpPr>
        <p:pic>
          <p:nvPicPr>
            <p:cNvPr id="16" name="Picture 15">
              <a:extLst>
                <a:ext uri="{FF2B5EF4-FFF2-40B4-BE49-F238E27FC236}">
                  <a16:creationId xmlns:a16="http://schemas.microsoft.com/office/drawing/2014/main" id="{5F4EF0F1-6FE3-6B33-1047-4868ACA4459B}"/>
                </a:ext>
              </a:extLst>
            </p:cNvPr>
            <p:cNvPicPr>
              <a:picLocks noChangeAspect="1"/>
            </p:cNvPicPr>
            <p:nvPr/>
          </p:nvPicPr>
          <p:blipFill>
            <a:blip r:embed="rId2"/>
            <a:stretch>
              <a:fillRect/>
            </a:stretch>
          </p:blipFill>
          <p:spPr>
            <a:xfrm>
              <a:off x="1488643" y="2498051"/>
              <a:ext cx="1093792" cy="677109"/>
            </a:xfrm>
            <a:prstGeom prst="rect">
              <a:avLst/>
            </a:prstGeom>
          </p:spPr>
        </p:pic>
        <p:sp>
          <p:nvSpPr>
            <p:cNvPr id="18" name="Rectangle 17">
              <a:extLst>
                <a:ext uri="{FF2B5EF4-FFF2-40B4-BE49-F238E27FC236}">
                  <a16:creationId xmlns:a16="http://schemas.microsoft.com/office/drawing/2014/main" id="{BEAB4367-9788-2C05-8817-C1607FE6EC49}"/>
                </a:ext>
              </a:extLst>
            </p:cNvPr>
            <p:cNvSpPr/>
            <p:nvPr/>
          </p:nvSpPr>
          <p:spPr>
            <a:xfrm>
              <a:off x="2582435" y="2632331"/>
              <a:ext cx="14554200" cy="677108"/>
            </a:xfrm>
            <a:prstGeom prst="rect">
              <a:avLst/>
            </a:prstGeom>
            <a:noFill/>
          </p:spPr>
          <p:txBody>
            <a:bodyPr wrap="square">
              <a:spAutoFit/>
            </a:bodyPr>
            <a:lstStyle/>
            <a:p>
              <a:r>
                <a:rPr lang="nl-NL" sz="3800" b="1">
                  <a:solidFill>
                    <a:srgbClr val="008A3A"/>
                  </a:solidFill>
                  <a:latin typeface="AvantGarde" panose="00000400000000000000" pitchFamily="2" charset="0"/>
                  <a:ea typeface="AvantGarde" panose="00000400000000000000" pitchFamily="2" charset="0"/>
                  <a:cs typeface="AvantGarde" panose="00000400000000000000" pitchFamily="2" charset="0"/>
                </a:rPr>
                <a:t>Thực hiện sử dụng tiết kiệm điện, nước ở gia đình</a:t>
              </a:r>
              <a:endParaRPr lang="en-US" sz="3800" b="1">
                <a:solidFill>
                  <a:srgbClr val="008A3A"/>
                </a:solidFill>
                <a:latin typeface="AvantGarde" panose="00000400000000000000" pitchFamily="2" charset="0"/>
                <a:ea typeface="AvantGarde" panose="00000400000000000000" pitchFamily="2" charset="0"/>
                <a:cs typeface="AvantGarde" panose="00000400000000000000" pitchFamily="2" charset="0"/>
              </a:endParaRPr>
            </a:p>
          </p:txBody>
        </p:sp>
      </p:grpSp>
      <p:pic>
        <p:nvPicPr>
          <p:cNvPr id="2" name="Picture 4" descr="TIẾT KIỆM ĐIỆN TRONG TRƯỜNG HỌC DỄ DÀNG HIỆU QUẢ">
            <a:extLst>
              <a:ext uri="{FF2B5EF4-FFF2-40B4-BE49-F238E27FC236}">
                <a16:creationId xmlns:a16="http://schemas.microsoft.com/office/drawing/2014/main" id="{2CB38D16-ED36-BA59-5241-A5F220E0B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673" y="1676400"/>
            <a:ext cx="10577293"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894528"/>
      </p:ext>
    </p:extLst>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7616DAB0-4770-363F-CCAD-2F79B36F8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881" y="0"/>
            <a:ext cx="9386463" cy="9407605"/>
          </a:xfrm>
          <a:prstGeom prst="rect">
            <a:avLst/>
          </a:prstGeom>
        </p:spPr>
      </p:pic>
      <p:pic>
        <p:nvPicPr>
          <p:cNvPr id="5" name="Hình ảnh 4">
            <a:extLst>
              <a:ext uri="{FF2B5EF4-FFF2-40B4-BE49-F238E27FC236}">
                <a16:creationId xmlns:a16="http://schemas.microsoft.com/office/drawing/2014/main" id="{D238A261-B7E0-6959-E86D-A6DEE33C7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5653" y="3124200"/>
            <a:ext cx="6248461" cy="2216749"/>
          </a:xfrm>
          <a:prstGeom prst="rect">
            <a:avLst/>
          </a:prstGeom>
        </p:spPr>
      </p:pic>
      <p:pic>
        <p:nvPicPr>
          <p:cNvPr id="6" name="Hình ảnh 5">
            <a:extLst>
              <a:ext uri="{FF2B5EF4-FFF2-40B4-BE49-F238E27FC236}">
                <a16:creationId xmlns:a16="http://schemas.microsoft.com/office/drawing/2014/main" id="{496AE1B7-311E-676D-B338-E323A5564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719" y="2362201"/>
            <a:ext cx="4743525" cy="5496720"/>
          </a:xfrm>
          <a:prstGeom prst="rect">
            <a:avLst/>
          </a:prstGeom>
        </p:spPr>
      </p:pic>
    </p:spTree>
    <p:extLst>
      <p:ext uri="{BB962C8B-B14F-4D97-AF65-F5344CB8AC3E}">
        <p14:creationId xmlns:p14="http://schemas.microsoft.com/office/powerpoint/2010/main" val="963397092"/>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F94271B0-91F8-48F1-5F8D-19DBD0697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319" y="914400"/>
            <a:ext cx="8025572" cy="3533949"/>
          </a:xfrm>
          <a:prstGeom prst="rect">
            <a:avLst/>
          </a:prstGeom>
        </p:spPr>
      </p:pic>
      <p:pic>
        <p:nvPicPr>
          <p:cNvPr id="5" name="Hình ảnh 4">
            <a:extLst>
              <a:ext uri="{FF2B5EF4-FFF2-40B4-BE49-F238E27FC236}">
                <a16:creationId xmlns:a16="http://schemas.microsoft.com/office/drawing/2014/main" id="{D12BAE56-E60E-50D5-3EFB-654692DA4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7235" y="4080907"/>
            <a:ext cx="4321693" cy="4013319"/>
          </a:xfrm>
          <a:prstGeom prst="rect">
            <a:avLst/>
          </a:prstGeom>
        </p:spPr>
      </p:pic>
      <p:pic>
        <p:nvPicPr>
          <p:cNvPr id="6" name="Hình ảnh 5">
            <a:extLst>
              <a:ext uri="{FF2B5EF4-FFF2-40B4-BE49-F238E27FC236}">
                <a16:creationId xmlns:a16="http://schemas.microsoft.com/office/drawing/2014/main" id="{62A99863-A73D-0BBD-E5F6-DCC9575D0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119" y="2697997"/>
            <a:ext cx="10748963" cy="7978120"/>
          </a:xfrm>
          <a:prstGeom prst="rect">
            <a:avLst/>
          </a:prstGeom>
        </p:spPr>
      </p:pic>
      <p:pic>
        <p:nvPicPr>
          <p:cNvPr id="7" name="Hình ảnh 6">
            <a:extLst>
              <a:ext uri="{FF2B5EF4-FFF2-40B4-BE49-F238E27FC236}">
                <a16:creationId xmlns:a16="http://schemas.microsoft.com/office/drawing/2014/main" id="{1AA68C21-8BDC-9895-5EA9-A2A573552A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36450" y="3564770"/>
            <a:ext cx="4541731" cy="4529456"/>
          </a:xfrm>
          <a:prstGeom prst="rect">
            <a:avLst/>
          </a:prstGeom>
        </p:spPr>
      </p:pic>
    </p:spTree>
    <p:extLst>
      <p:ext uri="{BB962C8B-B14F-4D97-AF65-F5344CB8AC3E}">
        <p14:creationId xmlns:p14="http://schemas.microsoft.com/office/powerpoint/2010/main" val="124136666"/>
      </p:ext>
    </p:extLst>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14"/>
          <p:cNvSpPr txBox="1">
            <a:spLocks noChangeArrowheads="1"/>
          </p:cNvSpPr>
          <p:nvPr/>
        </p:nvSpPr>
        <p:spPr bwMode="auto">
          <a:xfrm>
            <a:off x="-472281" y="7391400"/>
            <a:ext cx="12435839" cy="1068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nl-NL" sz="6000" b="1" i="0" u="none" strike="noStrike" kern="1200" cap="none" spc="0" normalizeH="0" baseline="0" noProof="0">
                <a:ln>
                  <a:noFill/>
                </a:ln>
                <a:solidFill>
                  <a:srgbClr val="000000"/>
                </a:solidFill>
                <a:effectLst/>
                <a:uLnTx/>
                <a:uFillTx/>
                <a:latin typeface="SVN-Anastasia" panose="020B0606040200020203" pitchFamily="34" charset="0"/>
                <a:ea typeface="Times New Roman" panose="02020603050405020304" pitchFamily="18" charset="0"/>
              </a:rPr>
              <a:t>Tiết kiệm điện, nước trong gia đình</a:t>
            </a:r>
            <a:endParaRPr kumimoji="0" lang="en-US" sz="6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VN-Anastasia" panose="020B0606040200020203" pitchFamily="34" charset="0"/>
              <a:cs typeface="Times New Roman" pitchFamily="18" charset="0"/>
            </a:endParaRPr>
          </a:p>
        </p:txBody>
      </p:sp>
      <p:sp>
        <p:nvSpPr>
          <p:cNvPr id="3" name="Hộp Văn bản 2">
            <a:extLst>
              <a:ext uri="{FF2B5EF4-FFF2-40B4-BE49-F238E27FC236}">
                <a16:creationId xmlns:a16="http://schemas.microsoft.com/office/drawing/2014/main" id="{AD62D1B0-AE47-7ED4-7A46-34C92CE7A005}"/>
              </a:ext>
            </a:extLst>
          </p:cNvPr>
          <p:cNvSpPr txBox="1"/>
          <p:nvPr/>
        </p:nvSpPr>
        <p:spPr>
          <a:xfrm>
            <a:off x="4252119" y="4724400"/>
            <a:ext cx="1905000"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P-087" panose="020B0803050302020204" pitchFamily="34" charset="0"/>
                <a:ea typeface="+mn-ea"/>
                <a:cs typeface="Times New Roman" pitchFamily="18" charset="0"/>
              </a:rPr>
              <a:t>28</a:t>
            </a:r>
            <a:endParaRPr kumimoji="0" lang="en-US" sz="9600" b="0" i="0" u="none" strike="noStrike" kern="1200" cap="none" spc="0" normalizeH="0" baseline="0" noProof="0" dirty="0">
              <a:ln>
                <a:noFill/>
              </a:ln>
              <a:solidFill>
                <a:srgbClr val="FFFFFF"/>
              </a:solidFill>
              <a:effectLst/>
              <a:uLnTx/>
              <a:uFillTx/>
              <a:latin typeface="HP-087" panose="020B0803050302020204" pitchFamily="34" charset="0"/>
              <a:ea typeface="+mn-ea"/>
              <a:cs typeface="+mn-cs"/>
            </a:endParaRPr>
          </a:p>
        </p:txBody>
      </p:sp>
    </p:spTree>
    <p:extLst>
      <p:ext uri="{BB962C8B-B14F-4D97-AF65-F5344CB8AC3E}">
        <p14:creationId xmlns:p14="http://schemas.microsoft.com/office/powerpoint/2010/main" val="2610984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2D819A22-481B-25E3-5847-6D2612003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19" y="-1143000"/>
            <a:ext cx="11065521" cy="11065521"/>
          </a:xfrm>
          <a:prstGeom prst="rect">
            <a:avLst/>
          </a:prstGeom>
        </p:spPr>
      </p:pic>
      <p:pic>
        <p:nvPicPr>
          <p:cNvPr id="3" name="Hình ảnh 2">
            <a:extLst>
              <a:ext uri="{FF2B5EF4-FFF2-40B4-BE49-F238E27FC236}">
                <a16:creationId xmlns:a16="http://schemas.microsoft.com/office/drawing/2014/main" id="{E9F11888-839C-B596-368D-52DBA3A05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342" y="1939802"/>
            <a:ext cx="6248942" cy="4334632"/>
          </a:xfrm>
          <a:prstGeom prst="rect">
            <a:avLst/>
          </a:prstGeom>
        </p:spPr>
      </p:pic>
      <p:pic>
        <p:nvPicPr>
          <p:cNvPr id="4" name="Hình ảnh 3" descr="Ảnh có chứa văn bản, đồ họa véc-tơ&#10;&#10;Mô tả được tạo tự động">
            <a:extLst>
              <a:ext uri="{FF2B5EF4-FFF2-40B4-BE49-F238E27FC236}">
                <a16:creationId xmlns:a16="http://schemas.microsoft.com/office/drawing/2014/main" id="{2EFB35A5-2F70-09F9-7A72-C9E62A3FC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5800" y="4572000"/>
            <a:ext cx="3848637" cy="4064567"/>
          </a:xfrm>
          <a:prstGeom prst="rect">
            <a:avLst/>
          </a:prstGeom>
        </p:spPr>
      </p:pic>
      <p:pic>
        <p:nvPicPr>
          <p:cNvPr id="6" name="Hình ảnh 5" descr="Ảnh có chứa văn bản, tối&#10;&#10;Mô tả được tạo tự động">
            <a:extLst>
              <a:ext uri="{FF2B5EF4-FFF2-40B4-BE49-F238E27FC236}">
                <a16:creationId xmlns:a16="http://schemas.microsoft.com/office/drawing/2014/main" id="{BAF8753D-7317-5D6E-F60C-C8B558BF5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7" name="Hình ảnh 6" descr="Ảnh có chứa phụ kiện, phong bì&#10;&#10;Mô tả được tạo tự động">
            <a:extLst>
              <a:ext uri="{FF2B5EF4-FFF2-40B4-BE49-F238E27FC236}">
                <a16:creationId xmlns:a16="http://schemas.microsoft.com/office/drawing/2014/main" id="{E99E1192-5AC6-7674-D20E-B2578100C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8" name="Hình ảnh 7">
            <a:extLst>
              <a:ext uri="{FF2B5EF4-FFF2-40B4-BE49-F238E27FC236}">
                <a16:creationId xmlns:a16="http://schemas.microsoft.com/office/drawing/2014/main" id="{FA925415-CC51-1223-5715-5B4A8078A8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spTree>
    <p:extLst>
      <p:ext uri="{BB962C8B-B14F-4D97-AF65-F5344CB8AC3E}">
        <p14:creationId xmlns:p14="http://schemas.microsoft.com/office/powerpoint/2010/main" val="302723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8. KD">
            <a:hlinkClick r:id="" action="ppaction://media"/>
            <a:extLst>
              <a:ext uri="{FF2B5EF4-FFF2-40B4-BE49-F238E27FC236}">
                <a16:creationId xmlns:a16="http://schemas.microsoft.com/office/drawing/2014/main" id="{FE23C1D6-3D35-F7C2-6255-FD3CA7B5D6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04" y="0"/>
            <a:ext cx="16256000" cy="9144000"/>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9D7D8E1-6057-F089-37F3-C10C87D23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19" y="-1143000"/>
            <a:ext cx="11065521" cy="11065521"/>
          </a:xfrm>
          <a:prstGeom prst="rect">
            <a:avLst/>
          </a:prstGeom>
        </p:spPr>
      </p:pic>
      <p:pic>
        <p:nvPicPr>
          <p:cNvPr id="4" name="Hình ảnh 3">
            <a:extLst>
              <a:ext uri="{FF2B5EF4-FFF2-40B4-BE49-F238E27FC236}">
                <a16:creationId xmlns:a16="http://schemas.microsoft.com/office/drawing/2014/main" id="{B63116D6-73DC-0975-5D4A-11FDFF279C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0616" y="1937475"/>
            <a:ext cx="5486453" cy="4339286"/>
          </a:xfrm>
          <a:prstGeom prst="rect">
            <a:avLst/>
          </a:prstGeom>
        </p:spPr>
      </p:pic>
      <p:pic>
        <p:nvPicPr>
          <p:cNvPr id="3" name="Hình ảnh 2" descr="Ảnh có chứa văn bản, đồ họa véc-tơ&#10;&#10;Mô tả được tạo tự động">
            <a:extLst>
              <a:ext uri="{FF2B5EF4-FFF2-40B4-BE49-F238E27FC236}">
                <a16:creationId xmlns:a16="http://schemas.microsoft.com/office/drawing/2014/main" id="{1E1FAF2E-0984-D5C1-6E74-C6648C743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5800" y="4572000"/>
            <a:ext cx="3848637" cy="4064567"/>
          </a:xfrm>
          <a:prstGeom prst="rect">
            <a:avLst/>
          </a:prstGeom>
        </p:spPr>
      </p:pic>
      <p:pic>
        <p:nvPicPr>
          <p:cNvPr id="5" name="Hình ảnh 4" descr="Ảnh có chứa văn bản, tối&#10;&#10;Mô tả được tạo tự động">
            <a:extLst>
              <a:ext uri="{FF2B5EF4-FFF2-40B4-BE49-F238E27FC236}">
                <a16:creationId xmlns:a16="http://schemas.microsoft.com/office/drawing/2014/main" id="{E06135F3-8C34-9FFE-66C2-CD11424F0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6" name="Hình ảnh 5" descr="Ảnh có chứa phụ kiện, phong bì&#10;&#10;Mô tả được tạo tự động">
            <a:extLst>
              <a:ext uri="{FF2B5EF4-FFF2-40B4-BE49-F238E27FC236}">
                <a16:creationId xmlns:a16="http://schemas.microsoft.com/office/drawing/2014/main" id="{A7281CD1-83BF-419B-702E-5B990F0A6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7" name="Hình ảnh 6">
            <a:extLst>
              <a:ext uri="{FF2B5EF4-FFF2-40B4-BE49-F238E27FC236}">
                <a16:creationId xmlns:a16="http://schemas.microsoft.com/office/drawing/2014/main" id="{0DFD02B3-46BA-76E3-8541-0B42D5109B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spTree>
    <p:extLst>
      <p:ext uri="{BB962C8B-B14F-4D97-AF65-F5344CB8AC3E}">
        <p14:creationId xmlns:p14="http://schemas.microsoft.com/office/powerpoint/2010/main" val="3136343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FCE1B87E-FD93-A0A2-8BD6-51D21E3AC20A}"/>
              </a:ext>
            </a:extLst>
          </p:cNvPr>
          <p:cNvGrpSpPr/>
          <p:nvPr/>
        </p:nvGrpSpPr>
        <p:grpSpPr>
          <a:xfrm>
            <a:off x="729555" y="609600"/>
            <a:ext cx="11240766" cy="768567"/>
            <a:chOff x="729555" y="673549"/>
            <a:chExt cx="11240766" cy="768567"/>
          </a:xfrm>
        </p:grpSpPr>
        <p:grpSp>
          <p:nvGrpSpPr>
            <p:cNvPr id="26" name="Nhóm 25">
              <a:extLst>
                <a:ext uri="{FF2B5EF4-FFF2-40B4-BE49-F238E27FC236}">
                  <a16:creationId xmlns:a16="http://schemas.microsoft.com/office/drawing/2014/main" id="{6F9CBACC-6C1D-1682-E030-3ED5A3F98902}"/>
                </a:ext>
              </a:extLst>
            </p:cNvPr>
            <p:cNvGrpSpPr/>
            <p:nvPr/>
          </p:nvGrpSpPr>
          <p:grpSpPr>
            <a:xfrm>
              <a:off x="729555" y="686146"/>
              <a:ext cx="11240766" cy="755970"/>
              <a:chOff x="594519" y="1653241"/>
              <a:chExt cx="11240766" cy="755970"/>
            </a:xfrm>
          </p:grpSpPr>
          <p:sp>
            <p:nvSpPr>
              <p:cNvPr id="15" name="Rectangle 14">
                <a:extLst>
                  <a:ext uri="{FF2B5EF4-FFF2-40B4-BE49-F238E27FC236}">
                    <a16:creationId xmlns:a16="http://schemas.microsoft.com/office/drawing/2014/main" id="{B8D49F16-C347-9E49-B48D-3D7C64460B68}"/>
                  </a:ext>
                </a:extLst>
              </p:cNvPr>
              <p:cNvSpPr/>
              <p:nvPr/>
            </p:nvSpPr>
            <p:spPr>
              <a:xfrm>
                <a:off x="1474605" y="1708061"/>
                <a:ext cx="1036068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1CB2BE"/>
                    </a:solidFill>
                    <a:effectLst/>
                    <a:uLnTx/>
                    <a:uFillTx/>
                    <a:latin typeface="AvantGarde" panose="00000400000000000000" pitchFamily="2" charset="0"/>
                    <a:ea typeface="AvantGarde" panose="00000400000000000000" pitchFamily="2" charset="0"/>
                    <a:cs typeface="AvantGarde" panose="00000400000000000000" pitchFamily="2" charset="0"/>
                  </a:rPr>
                  <a:t>Chia sẻ việc tiết kiệm điện, nước</a:t>
                </a:r>
                <a:endParaRPr kumimoji="0" lang="en-US" sz="3600" b="1" i="1" u="none" strike="noStrike" kern="1200" cap="none" spc="0" normalizeH="0" baseline="0" noProof="0">
                  <a:ln>
                    <a:noFill/>
                  </a:ln>
                  <a:solidFill>
                    <a:srgbClr val="1CB2BE"/>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pic>
            <p:nvPicPr>
              <p:cNvPr id="25" name="Hình ảnh 24">
                <a:extLst>
                  <a:ext uri="{FF2B5EF4-FFF2-40B4-BE49-F238E27FC236}">
                    <a16:creationId xmlns:a16="http://schemas.microsoft.com/office/drawing/2014/main" id="{F385FE9E-464C-505E-5882-C30C5A417FEC}"/>
                  </a:ext>
                </a:extLst>
              </p:cNvPr>
              <p:cNvPicPr>
                <a:picLocks noChangeAspect="1"/>
              </p:cNvPicPr>
              <p:nvPr/>
            </p:nvPicPr>
            <p:blipFill>
              <a:blip r:embed="rId2"/>
              <a:stretch>
                <a:fillRect/>
              </a:stretch>
            </p:blipFill>
            <p:spPr>
              <a:xfrm>
                <a:off x="594519" y="1653241"/>
                <a:ext cx="3151905" cy="755970"/>
              </a:xfrm>
              <a:prstGeom prst="rect">
                <a:avLst/>
              </a:prstGeom>
            </p:spPr>
          </p:pic>
        </p:grpSp>
        <p:sp>
          <p:nvSpPr>
            <p:cNvPr id="27" name="Hộp Văn bản 26">
              <a:extLst>
                <a:ext uri="{FF2B5EF4-FFF2-40B4-BE49-F238E27FC236}">
                  <a16:creationId xmlns:a16="http://schemas.microsoft.com/office/drawing/2014/main" id="{A399EAD0-845C-D25D-835C-6DDBD9C630FA}"/>
                </a:ext>
              </a:extLst>
            </p:cNvPr>
            <p:cNvSpPr txBox="1"/>
            <p:nvPr/>
          </p:nvSpPr>
          <p:spPr>
            <a:xfrm>
              <a:off x="919517" y="673549"/>
              <a:ext cx="470000"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n-ea"/>
                  <a:cs typeface="+mn-cs"/>
                </a:rPr>
                <a:t>1</a:t>
              </a:r>
            </a:p>
          </p:txBody>
        </p:sp>
      </p:grpSp>
      <p:pic>
        <p:nvPicPr>
          <p:cNvPr id="3" name="Hình ảnh 2">
            <a:extLst>
              <a:ext uri="{FF2B5EF4-FFF2-40B4-BE49-F238E27FC236}">
                <a16:creationId xmlns:a16="http://schemas.microsoft.com/office/drawing/2014/main" id="{42DF63C2-85B9-1D97-5DDE-E240C8F78446}"/>
              </a:ext>
            </a:extLst>
          </p:cNvPr>
          <p:cNvPicPr>
            <a:picLocks noChangeAspect="1"/>
          </p:cNvPicPr>
          <p:nvPr/>
        </p:nvPicPr>
        <p:blipFill rotWithShape="1">
          <a:blip r:embed="rId3">
            <a:extLst>
              <a:ext uri="{28A0092B-C50C-407E-A947-70E740481C1C}">
                <a14:useLocalDpi xmlns:a14="http://schemas.microsoft.com/office/drawing/2010/main" val="0"/>
              </a:ext>
            </a:extLst>
          </a:blip>
          <a:srcRect l="12421" t="36410" r="9596" b="5640"/>
          <a:stretch/>
        </p:blipFill>
        <p:spPr>
          <a:xfrm>
            <a:off x="1409605" y="2920357"/>
            <a:ext cx="10245969" cy="5298831"/>
          </a:xfrm>
          <a:prstGeom prst="rect">
            <a:avLst/>
          </a:prstGeom>
        </p:spPr>
      </p:pic>
      <p:sp>
        <p:nvSpPr>
          <p:cNvPr id="6" name="Hộp Văn bản 5">
            <a:extLst>
              <a:ext uri="{FF2B5EF4-FFF2-40B4-BE49-F238E27FC236}">
                <a16:creationId xmlns:a16="http://schemas.microsoft.com/office/drawing/2014/main" id="{A5A87697-CAFD-2DC8-5FBB-65921E68433D}"/>
              </a:ext>
            </a:extLst>
          </p:cNvPr>
          <p:cNvSpPr txBox="1"/>
          <p:nvPr/>
        </p:nvSpPr>
        <p:spPr>
          <a:xfrm>
            <a:off x="729555" y="1524000"/>
            <a:ext cx="13043955" cy="1200329"/>
          </a:xfrm>
          <a:prstGeom prst="rect">
            <a:avLst/>
          </a:prstGeom>
          <a:noFill/>
        </p:spPr>
        <p:txBody>
          <a:bodyPr wrap="none" rtlCol="0">
            <a:spAutoFit/>
          </a:bodyPr>
          <a:lstStyle/>
          <a:p>
            <a:pPr marL="457200" indent="-457200">
              <a:buFont typeface="Arial" panose="020B0604020202020204" pitchFamily="34" charset="0"/>
              <a:buChar char="•"/>
            </a:pPr>
            <a:r>
              <a:rPr lang="en-US" sz="36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Kể về những việc em đã làm để tiết kiệm điện, nước.</a:t>
            </a:r>
          </a:p>
          <a:p>
            <a:pPr marL="457200" indent="-457200">
              <a:buFont typeface="Arial" panose="020B0604020202020204" pitchFamily="34" charset="0"/>
              <a:buChar char="•"/>
            </a:pPr>
            <a:r>
              <a:rPr lang="en-US" sz="36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Nêu ích lợi của việc tiết kiệm điện, nước trong gia đình.</a:t>
            </a:r>
          </a:p>
        </p:txBody>
      </p:sp>
      <p:grpSp>
        <p:nvGrpSpPr>
          <p:cNvPr id="29" name="Nhóm 28">
            <a:extLst>
              <a:ext uri="{FF2B5EF4-FFF2-40B4-BE49-F238E27FC236}">
                <a16:creationId xmlns:a16="http://schemas.microsoft.com/office/drawing/2014/main" id="{2E55D216-6593-9722-DA50-2C8976A4D4E1}"/>
              </a:ext>
            </a:extLst>
          </p:cNvPr>
          <p:cNvGrpSpPr/>
          <p:nvPr/>
        </p:nvGrpSpPr>
        <p:grpSpPr>
          <a:xfrm>
            <a:off x="10495905" y="5592536"/>
            <a:ext cx="5702222" cy="3396955"/>
            <a:chOff x="1118911" y="5403918"/>
            <a:chExt cx="5702222" cy="3396955"/>
          </a:xfrm>
        </p:grpSpPr>
        <p:pic>
          <p:nvPicPr>
            <p:cNvPr id="30" name="Hình ảnh 29">
              <a:extLst>
                <a:ext uri="{FF2B5EF4-FFF2-40B4-BE49-F238E27FC236}">
                  <a16:creationId xmlns:a16="http://schemas.microsoft.com/office/drawing/2014/main" id="{F6C23C62-8D5F-8D87-97AC-C1ABE441A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911" y="5693768"/>
              <a:ext cx="3888478" cy="3107105"/>
            </a:xfrm>
            <a:prstGeom prst="rect">
              <a:avLst/>
            </a:prstGeom>
          </p:spPr>
        </p:pic>
        <p:sp>
          <p:nvSpPr>
            <p:cNvPr id="37" name="Bong bóng Ý nghĩ: Hình đám mây 36">
              <a:extLst>
                <a:ext uri="{FF2B5EF4-FFF2-40B4-BE49-F238E27FC236}">
                  <a16:creationId xmlns:a16="http://schemas.microsoft.com/office/drawing/2014/main" id="{CDECB9E2-58B2-4224-B58C-9DDEFF6856AE}"/>
                </a:ext>
              </a:extLst>
            </p:cNvPr>
            <p:cNvSpPr/>
            <p:nvPr/>
          </p:nvSpPr>
          <p:spPr>
            <a:xfrm>
              <a:off x="3744804" y="5403918"/>
              <a:ext cx="3076329" cy="1754326"/>
            </a:xfrm>
            <a:prstGeom prst="cloudCallout">
              <a:avLst>
                <a:gd name="adj1" fmla="val -61187"/>
                <a:gd name="adj2" fmla="val 1804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Thảo luận nhóm</a:t>
              </a:r>
            </a:p>
          </p:txBody>
        </p:sp>
      </p:grpSp>
    </p:spTree>
    <p:extLst>
      <p:ext uri="{BB962C8B-B14F-4D97-AF65-F5344CB8AC3E}">
        <p14:creationId xmlns:p14="http://schemas.microsoft.com/office/powerpoint/2010/main" val="279555722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228B5F1-FD5B-7A1F-1B20-7682EE281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119" y="990600"/>
            <a:ext cx="11568254" cy="6730158"/>
          </a:xfrm>
          <a:prstGeom prst="rect">
            <a:avLst/>
          </a:prstGeom>
        </p:spPr>
      </p:pic>
      <p:pic>
        <p:nvPicPr>
          <p:cNvPr id="5" name="Hình ảnh 4">
            <a:extLst>
              <a:ext uri="{FF2B5EF4-FFF2-40B4-BE49-F238E27FC236}">
                <a16:creationId xmlns:a16="http://schemas.microsoft.com/office/drawing/2014/main" id="{D9C30539-8529-0975-2BA2-AE37F91AD4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519" y="2757037"/>
            <a:ext cx="6428572" cy="3629926"/>
          </a:xfrm>
          <a:prstGeom prst="rect">
            <a:avLst/>
          </a:prstGeom>
        </p:spPr>
      </p:pic>
      <p:pic>
        <p:nvPicPr>
          <p:cNvPr id="16" name="Hình ảnh 15">
            <a:extLst>
              <a:ext uri="{FF2B5EF4-FFF2-40B4-BE49-F238E27FC236}">
                <a16:creationId xmlns:a16="http://schemas.microsoft.com/office/drawing/2014/main" id="{4396C3D6-11C5-175F-C4E6-19FE6C0646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2336" t="28889" r="14433" b="10000"/>
          <a:stretch/>
        </p:blipFill>
        <p:spPr>
          <a:xfrm>
            <a:off x="1813719" y="838200"/>
            <a:ext cx="4572000" cy="7858126"/>
          </a:xfrm>
          <a:prstGeom prst="rect">
            <a:avLst/>
          </a:prstGeom>
        </p:spPr>
      </p:pic>
    </p:spTree>
    <p:extLst>
      <p:ext uri="{BB962C8B-B14F-4D97-AF65-F5344CB8AC3E}">
        <p14:creationId xmlns:p14="http://schemas.microsoft.com/office/powerpoint/2010/main" val="55111481"/>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ết kiệm điện, đâu chỉ tiết kiệm tiền - Tuổi Trẻ Online">
            <a:extLst>
              <a:ext uri="{FF2B5EF4-FFF2-40B4-BE49-F238E27FC236}">
                <a16:creationId xmlns:a16="http://schemas.microsoft.com/office/drawing/2014/main" id="{0443B849-B17D-4931-FDA4-910D7CD86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719" y="4876800"/>
            <a:ext cx="4876800" cy="36582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ùng điều hòa tiết kiệm điện không lo về giá với các mẹo nhỏ">
            <a:extLst>
              <a:ext uri="{FF2B5EF4-FFF2-40B4-BE49-F238E27FC236}">
                <a16:creationId xmlns:a16="http://schemas.microsoft.com/office/drawing/2014/main" id="{BAF2A07A-8506-03BE-53D4-BE36BFB54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331" y="4876800"/>
            <a:ext cx="4876800" cy="36603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iệu quả chương trình tiết kiệm điện trong trường học | Báo Lạng Sơn">
            <a:extLst>
              <a:ext uri="{FF2B5EF4-FFF2-40B4-BE49-F238E27FC236}">
                <a16:creationId xmlns:a16="http://schemas.microsoft.com/office/drawing/2014/main" id="{1FCD6B1C-8C73-F056-226D-E6D534C0E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5943" y="4876800"/>
            <a:ext cx="4599976" cy="3620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BÀI THƠ&quot; TIẾT KIỆM NƯỚC&quot; | Mầm non 12">
            <a:extLst>
              <a:ext uri="{FF2B5EF4-FFF2-40B4-BE49-F238E27FC236}">
                <a16:creationId xmlns:a16="http://schemas.microsoft.com/office/drawing/2014/main" id="{26DE791C-A4EC-C1EE-7AE7-12324B3AC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184" y="682754"/>
            <a:ext cx="571500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Sản phẩm, thiết bị sử dụng nước tiết kiệm được xác định theo tiêu chí nào?">
            <a:extLst>
              <a:ext uri="{FF2B5EF4-FFF2-40B4-BE49-F238E27FC236}">
                <a16:creationId xmlns:a16="http://schemas.microsoft.com/office/drawing/2014/main" id="{5535F6DF-2B86-5081-9CAC-90DB4E92D0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9491" y="676420"/>
            <a:ext cx="5948399" cy="396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472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fltVal val="0"/>
                                          </p:val>
                                        </p:tav>
                                        <p:tav tm="100000">
                                          <p:val>
                                            <p:strVal val="#ppt_w"/>
                                          </p:val>
                                        </p:tav>
                                      </p:tavLst>
                                    </p:anim>
                                    <p:anim calcmode="lin" valueType="num">
                                      <p:cBhvr>
                                        <p:cTn id="22" dur="500" fill="hold"/>
                                        <p:tgtEl>
                                          <p:spTgt spid="1026"/>
                                        </p:tgtEl>
                                        <p:attrNameLst>
                                          <p:attrName>ppt_h</p:attrName>
                                        </p:attrNameLst>
                                      </p:cBhvr>
                                      <p:tavLst>
                                        <p:tav tm="0">
                                          <p:val>
                                            <p:fltVal val="0"/>
                                          </p:val>
                                        </p:tav>
                                        <p:tav tm="100000">
                                          <p:val>
                                            <p:strVal val="#ppt_h"/>
                                          </p:val>
                                        </p:tav>
                                      </p:tavLst>
                                    </p:anim>
                                    <p:animEffect transition="in" filter="fade">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p:cTn id="28" dur="500" fill="hold"/>
                                        <p:tgtEl>
                                          <p:spTgt spid="1028"/>
                                        </p:tgtEl>
                                        <p:attrNameLst>
                                          <p:attrName>ppt_w</p:attrName>
                                        </p:attrNameLst>
                                      </p:cBhvr>
                                      <p:tavLst>
                                        <p:tav tm="0">
                                          <p:val>
                                            <p:fltVal val="0"/>
                                          </p:val>
                                        </p:tav>
                                        <p:tav tm="100000">
                                          <p:val>
                                            <p:strVal val="#ppt_w"/>
                                          </p:val>
                                        </p:tav>
                                      </p:tavLst>
                                    </p:anim>
                                    <p:anim calcmode="lin" valueType="num">
                                      <p:cBhvr>
                                        <p:cTn id="29" dur="500" fill="hold"/>
                                        <p:tgtEl>
                                          <p:spTgt spid="1028"/>
                                        </p:tgtEl>
                                        <p:attrNameLst>
                                          <p:attrName>ppt_h</p:attrName>
                                        </p:attrNameLst>
                                      </p:cBhvr>
                                      <p:tavLst>
                                        <p:tav tm="0">
                                          <p:val>
                                            <p:fltVal val="0"/>
                                          </p:val>
                                        </p:tav>
                                        <p:tav tm="100000">
                                          <p:val>
                                            <p:strVal val="#ppt_h"/>
                                          </p:val>
                                        </p:tav>
                                      </p:tavLst>
                                    </p:anim>
                                    <p:animEffect transition="in" filter="fade">
                                      <p:cBhvr>
                                        <p:cTn id="30" dur="500"/>
                                        <p:tgtEl>
                                          <p:spTgt spid="10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40079C6-AB9D-219F-A838-1B0DACF9F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19" y="-1143000"/>
            <a:ext cx="11065521" cy="11065521"/>
          </a:xfrm>
          <a:prstGeom prst="rect">
            <a:avLst/>
          </a:prstGeom>
        </p:spPr>
      </p:pic>
      <p:pic>
        <p:nvPicPr>
          <p:cNvPr id="3" name="Hình ảnh 2" descr="Ảnh có chứa văn bản, đồ họa véc-tơ&#10;&#10;Mô tả được tạo tự động">
            <a:extLst>
              <a:ext uri="{FF2B5EF4-FFF2-40B4-BE49-F238E27FC236}">
                <a16:creationId xmlns:a16="http://schemas.microsoft.com/office/drawing/2014/main" id="{7827B486-9A5B-FD35-CC61-765534C5F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45800" y="4572000"/>
            <a:ext cx="3848637" cy="4064567"/>
          </a:xfrm>
          <a:prstGeom prst="rect">
            <a:avLst/>
          </a:prstGeom>
        </p:spPr>
      </p:pic>
      <p:pic>
        <p:nvPicPr>
          <p:cNvPr id="4" name="Hình ảnh 3" descr="Ảnh có chứa văn bản, tối&#10;&#10;Mô tả được tạo tự động">
            <a:extLst>
              <a:ext uri="{FF2B5EF4-FFF2-40B4-BE49-F238E27FC236}">
                <a16:creationId xmlns:a16="http://schemas.microsoft.com/office/drawing/2014/main" id="{13F638FE-CE44-2385-7674-2D1670ABF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993" y="1"/>
            <a:ext cx="2074604" cy="3108391"/>
          </a:xfrm>
          <a:prstGeom prst="rect">
            <a:avLst/>
          </a:prstGeom>
        </p:spPr>
      </p:pic>
      <p:pic>
        <p:nvPicPr>
          <p:cNvPr id="5" name="Hình ảnh 4" descr="Ảnh có chứa phụ kiện, phong bì&#10;&#10;Mô tả được tạo tự động">
            <a:extLst>
              <a:ext uri="{FF2B5EF4-FFF2-40B4-BE49-F238E27FC236}">
                <a16:creationId xmlns:a16="http://schemas.microsoft.com/office/drawing/2014/main" id="{CE694FCE-B3A1-1BBC-5589-5416C22C66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4375" y="2790267"/>
            <a:ext cx="1479424" cy="1316851"/>
          </a:xfrm>
          <a:prstGeom prst="rect">
            <a:avLst/>
          </a:prstGeom>
        </p:spPr>
      </p:pic>
      <p:pic>
        <p:nvPicPr>
          <p:cNvPr id="6" name="Hình ảnh 5">
            <a:extLst>
              <a:ext uri="{FF2B5EF4-FFF2-40B4-BE49-F238E27FC236}">
                <a16:creationId xmlns:a16="http://schemas.microsoft.com/office/drawing/2014/main" id="{56E400BF-0C17-18C4-5568-E6A13B56C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352" y="5998587"/>
            <a:ext cx="1983404" cy="4600847"/>
          </a:xfrm>
          <a:prstGeom prst="rect">
            <a:avLst/>
          </a:prstGeom>
        </p:spPr>
      </p:pic>
      <p:pic>
        <p:nvPicPr>
          <p:cNvPr id="7" name="Hình ảnh 6">
            <a:extLst>
              <a:ext uri="{FF2B5EF4-FFF2-40B4-BE49-F238E27FC236}">
                <a16:creationId xmlns:a16="http://schemas.microsoft.com/office/drawing/2014/main" id="{05E74979-9AE1-4F0A-56DC-CB8E24A6F8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7295" y="2209800"/>
            <a:ext cx="6248461" cy="4339286"/>
          </a:xfrm>
          <a:prstGeom prst="rect">
            <a:avLst/>
          </a:prstGeom>
        </p:spPr>
      </p:pic>
    </p:spTree>
    <p:extLst>
      <p:ext uri="{BB962C8B-B14F-4D97-AF65-F5344CB8AC3E}">
        <p14:creationId xmlns:p14="http://schemas.microsoft.com/office/powerpoint/2010/main" val="1621730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10988</TotalTime>
  <Words>211</Words>
  <Application>Microsoft Office PowerPoint</Application>
  <PresentationFormat>Custom</PresentationFormat>
  <Paragraphs>19</Paragraphs>
  <Slides>16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#9Slide03 AllRoundGothic</vt:lpstr>
      <vt:lpstr>Arial</vt:lpstr>
      <vt:lpstr>AvantGarde</vt:lpstr>
      <vt:lpstr>HP-087</vt:lpstr>
      <vt:lpstr>SVN-Anastasia</vt:lpstr>
      <vt:lpstr>Times New Roman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MY PC</dc:creator>
  <dc:description>9Slide.vn</dc:description>
  <cp:lastModifiedBy>Hà Nguyễn Thị Thu</cp:lastModifiedBy>
  <cp:revision>1196</cp:revision>
  <dcterms:created xsi:type="dcterms:W3CDTF">2008-09-09T22:52:10Z</dcterms:created>
  <dcterms:modified xsi:type="dcterms:W3CDTF">2023-03-26T13:32:15Z</dcterms:modified>
  <cp:category>9Slide.vn</cp:category>
</cp:coreProperties>
</file>