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2" r:id="rId4"/>
    <p:sldMasterId id="2147483728" r:id="rId5"/>
  </p:sldMasterIdLst>
  <p:notesMasterIdLst>
    <p:notesMasterId r:id="rId19"/>
  </p:notesMasterIdLst>
  <p:sldIdLst>
    <p:sldId id="314" r:id="rId6"/>
    <p:sldId id="281" r:id="rId7"/>
    <p:sldId id="320" r:id="rId8"/>
    <p:sldId id="312" r:id="rId9"/>
    <p:sldId id="322" r:id="rId10"/>
    <p:sldId id="323" r:id="rId11"/>
    <p:sldId id="315" r:id="rId12"/>
    <p:sldId id="324" r:id="rId13"/>
    <p:sldId id="329" r:id="rId14"/>
    <p:sldId id="334" r:id="rId15"/>
    <p:sldId id="336" r:id="rId16"/>
    <p:sldId id="335"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83048" autoAdjust="0"/>
  </p:normalViewPr>
  <p:slideViewPr>
    <p:cSldViewPr snapToGrid="0">
      <p:cViewPr varScale="1">
        <p:scale>
          <a:sx n="52" d="100"/>
          <a:sy n="52" d="100"/>
        </p:scale>
        <p:origin x="10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39AB8-99A5-43FF-AA50-6AD342801895}"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52F90-C9A4-4A69-9003-A5915D214347}" type="slidenum">
              <a:rPr lang="en-US" smtClean="0"/>
              <a:t>‹#›</a:t>
            </a:fld>
            <a:endParaRPr lang="en-US"/>
          </a:p>
        </p:txBody>
      </p:sp>
    </p:spTree>
    <p:extLst>
      <p:ext uri="{BB962C8B-B14F-4D97-AF65-F5344CB8AC3E}">
        <p14:creationId xmlns:p14="http://schemas.microsoft.com/office/powerpoint/2010/main" val="23988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783"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892B-0ED5-4A8A-A055-8EB4407E7D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23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để</a:t>
            </a:r>
            <a:r>
              <a:rPr lang="en-US" baseline="0" dirty="0"/>
              <a:t> </a:t>
            </a:r>
            <a:r>
              <a:rPr lang="en-US" baseline="0" dirty="0" err="1"/>
              <a:t>biết</a:t>
            </a:r>
            <a:r>
              <a:rPr lang="en-US" baseline="0" dirty="0"/>
              <a:t> </a:t>
            </a:r>
            <a:r>
              <a:rPr lang="en-US" baseline="0" dirty="0" err="1"/>
              <a:t>đúng</a:t>
            </a:r>
            <a:r>
              <a:rPr lang="en-US" baseline="0" dirty="0"/>
              <a:t> </a:t>
            </a:r>
            <a:r>
              <a:rPr lang="en-US" baseline="0" dirty="0" err="1"/>
              <a:t>sai</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sang </a:t>
            </a:r>
            <a:r>
              <a:rPr lang="en-US" baseline="0" dirty="0" err="1"/>
              <a:t>câu</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EA05-E9DE-44C6-9D92-947781E01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8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5892B-0ED5-4A8A-A055-8EB4407E7D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02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913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6711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2947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0545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3384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9749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053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7533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486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9347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2430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3/19/2023</a:t>
            </a:fld>
            <a:endParaRPr lang="en-US" dirty="0"/>
          </a:p>
        </p:txBody>
      </p:sp>
      <p:sp>
        <p:nvSpPr>
          <p:cNvPr id="24" name="Google Shape;24;p8"/>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89639884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7110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0094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98373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22787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134476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9767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100968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92626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931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878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3/19/2023</a:t>
            </a:fld>
            <a:endParaRPr lang="en-US" dirty="0"/>
          </a:p>
        </p:txBody>
      </p:sp>
      <p:sp>
        <p:nvSpPr>
          <p:cNvPr id="38" name="Google Shape;38;p10"/>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4889419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283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8217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430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7284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5495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7683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
        <p:nvSpPr>
          <p:cNvPr id="5" name="矩形 22">
            <a:extLst>
              <a:ext uri="{FF2B5EF4-FFF2-40B4-BE49-F238E27FC236}">
                <a16:creationId xmlns:a16="http://schemas.microsoft.com/office/drawing/2014/main" id="{3F57C868-92BA-4D89-8BE8-AB2C350BC51E}"/>
              </a:ext>
            </a:extLst>
          </p:cNvPr>
          <p:cNvSpPr/>
          <p:nvPr userDrawn="1"/>
        </p:nvSpPr>
        <p:spPr>
          <a:xfrm>
            <a:off x="259080" y="182880"/>
            <a:ext cx="11689080" cy="6446520"/>
          </a:xfrm>
          <a:prstGeom prst="rect">
            <a:avLst/>
          </a:prstGeom>
          <a:solidFill>
            <a:schemeClr val="bg1">
              <a:alpha val="96000"/>
            </a:schemeClr>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18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90398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06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23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411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1099098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458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4582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508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502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591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69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0742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915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9775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60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3/19/2023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2322024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35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1193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3/19/2023</a:t>
            </a:fld>
            <a:endParaRPr lang="en-US" dirty="0"/>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1"/>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latin typeface="UTM Avo" panose="02040603050506020204" pitchFamily="18" charset="0"/>
            </a:endParaRPr>
          </a:p>
        </p:txBody>
      </p:sp>
    </p:spTree>
    <p:extLst>
      <p:ext uri="{BB962C8B-B14F-4D97-AF65-F5344CB8AC3E}">
        <p14:creationId xmlns:p14="http://schemas.microsoft.com/office/powerpoint/2010/main" val="396060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017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489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2779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6088"/>
          </a:xfrm>
          <a:prstGeom prst="rect">
            <a:avLst/>
          </a:prstGeom>
          <a:noFill/>
        </p:spPr>
        <p:txBody>
          <a:bodyPr wrap="square" lIns="91439" tIns="45719" rIns="91439" bIns="45719" rtlCol="0">
            <a:spAutoFit/>
          </a:bodyPr>
          <a:lstStyle/>
          <a:p>
            <a:r>
              <a:rPr lang="zh-CN" altLang="en-US" sz="267"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267"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267"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67"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a:extLst>
              <a:ext uri="{FF2B5EF4-FFF2-40B4-BE49-F238E27FC236}">
                <a16:creationId xmlns:a16="http://schemas.microsoft.com/office/drawing/2014/main" id="{D57116BC-7DD7-4847-9E34-F09DDB70E47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6416"/>
          <a:stretch/>
        </p:blipFill>
        <p:spPr>
          <a:xfrm rot="5400000">
            <a:off x="2663425" y="-2663421"/>
            <a:ext cx="6865153" cy="12192001"/>
          </a:xfrm>
          <a:prstGeom prst="rect">
            <a:avLst/>
          </a:prstGeom>
        </p:spPr>
      </p:pic>
      <p:sp>
        <p:nvSpPr>
          <p:cNvPr id="4" name="矩形 3">
            <a:extLst>
              <a:ext uri="{FF2B5EF4-FFF2-40B4-BE49-F238E27FC236}">
                <a16:creationId xmlns:a16="http://schemas.microsoft.com/office/drawing/2014/main" id="{C56E3214-F7BA-4DD0-B7C7-0555150DC51C}"/>
              </a:ext>
            </a:extLst>
          </p:cNvPr>
          <p:cNvSpPr/>
          <p:nvPr userDrawn="1"/>
        </p:nvSpPr>
        <p:spPr>
          <a:xfrm>
            <a:off x="581894" y="532017"/>
            <a:ext cx="11039303" cy="5868785"/>
          </a:xfrm>
          <a:prstGeom prst="rect">
            <a:avLst/>
          </a:prstGeom>
          <a:noFill/>
          <a:ln w="76200">
            <a:solidFill>
              <a:schemeClr val="bg1"/>
            </a:solidFill>
          </a:ln>
          <a:effectLst>
            <a:outerShdw blurRad="114300" dist="38100" dir="2700000" algn="tl" rotWithShape="0">
              <a:srgbClr val="5080A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zh-CN" altLang="en-US" sz="2400"/>
          </a:p>
        </p:txBody>
      </p:sp>
      <p:pic>
        <p:nvPicPr>
          <p:cNvPr id="5" name="图片 4">
            <a:extLst>
              <a:ext uri="{FF2B5EF4-FFF2-40B4-BE49-F238E27FC236}">
                <a16:creationId xmlns:a16="http://schemas.microsoft.com/office/drawing/2014/main" id="{F0A37BDA-3F3A-4806-902C-F465DDF94BEC}"/>
              </a:ext>
            </a:extLst>
          </p:cNvPr>
          <p:cNvPicPr>
            <a:picLocks noChangeAspect="1"/>
          </p:cNvPicPr>
          <p:nvPr userDrawn="1"/>
        </p:nvPicPr>
        <p:blipFill>
          <a:blip r:embed="rId10">
            <a:clrChange>
              <a:clrFrom>
                <a:srgbClr val="FFFFFF"/>
              </a:clrFrom>
              <a:clrTo>
                <a:srgbClr val="FFFFFF">
                  <a:alpha val="0"/>
                </a:srgbClr>
              </a:clrTo>
            </a:clrChange>
            <a:duotone>
              <a:prstClr val="black"/>
              <a:srgbClr val="5080AB">
                <a:tint val="45000"/>
                <a:satMod val="400000"/>
              </a:srgbClr>
            </a:duotone>
          </a:blip>
          <a:stretch>
            <a:fillRect/>
          </a:stretch>
        </p:blipFill>
        <p:spPr>
          <a:xfrm rot="1501345">
            <a:off x="394339" y="-81738"/>
            <a:ext cx="1363820" cy="1511004"/>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E6B0BE43-0567-4356-B632-F72BBF4414CC}"/>
              </a:ext>
            </a:extLst>
          </p:cNvPr>
          <p:cNvPicPr>
            <a:picLocks noChangeAspect="1"/>
          </p:cNvPicPr>
          <p:nvPr userDrawn="1"/>
        </p:nvPicPr>
        <p:blipFill>
          <a:blip r:embed="rId10">
            <a:clrChange>
              <a:clrFrom>
                <a:srgbClr val="FFFFFF"/>
              </a:clrFrom>
              <a:clrTo>
                <a:srgbClr val="FFFFFF">
                  <a:alpha val="0"/>
                </a:srgbClr>
              </a:clrTo>
            </a:clrChange>
            <a:duotone>
              <a:prstClr val="black"/>
              <a:srgbClr val="5080AB">
                <a:tint val="45000"/>
                <a:satMod val="400000"/>
              </a:srgbClr>
            </a:duotone>
          </a:blip>
          <a:stretch>
            <a:fillRect/>
          </a:stretch>
        </p:blipFill>
        <p:spPr>
          <a:xfrm rot="1501345" flipH="1" flipV="1">
            <a:off x="10425929" y="5325067"/>
            <a:ext cx="1379823" cy="1528735"/>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36855DF6-61C4-48CF-8A6D-62873EBB95C4}"/>
              </a:ext>
            </a:extLst>
          </p:cNvPr>
          <p:cNvPicPr>
            <a:picLocks noChangeAspect="1"/>
          </p:cNvPicPr>
          <p:nvPr/>
        </p:nvPicPr>
        <p:blipFill rotWithShape="1">
          <a:blip r:embed="rId11">
            <a:extLst>
              <a:ext uri="{28A0092B-C50C-407E-A947-70E740481C1C}">
                <a14:useLocalDpi xmlns:a14="http://schemas.microsoft.com/office/drawing/2010/main" val="0"/>
              </a:ext>
            </a:extLst>
          </a:blip>
          <a:srcRect t="24370"/>
          <a:stretch/>
        </p:blipFill>
        <p:spPr>
          <a:xfrm>
            <a:off x="7805585" y="127694"/>
            <a:ext cx="4423103" cy="1519092"/>
          </a:xfrm>
          <a:prstGeom prst="rect">
            <a:avLst/>
          </a:prstGeom>
        </p:spPr>
      </p:pic>
    </p:spTree>
    <p:extLst>
      <p:ext uri="{BB962C8B-B14F-4D97-AF65-F5344CB8AC3E}">
        <p14:creationId xmlns:p14="http://schemas.microsoft.com/office/powerpoint/2010/main" val="284261648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740" r:id="rId7"/>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5AD603D5-7AC7-4D30-93E3-C974592D85A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31890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3E2573A2-7BA4-4343-9ECD-3158745FB97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A1EDE6-490F-41C7-8FA0-7B434AD0741B}" type="datetimeFigureOut">
              <a:rPr lang="en-US" smtClean="0">
                <a:solidFill>
                  <a:prstClr val="black">
                    <a:tint val="75000"/>
                  </a:prstClr>
                </a:solidFill>
              </a:rPr>
              <a:pPr defTabSz="914377">
                <a:defRPr/>
              </a:pPr>
              <a:t>3/19/2023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DED3BCC2-3A40-47DE-A088-922B021CC06C}"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355030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99B52CC4-407D-46BA-AEDB-0E801853A20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8942228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6AACFC-B7C1-4E57-9C5D-3358170C400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2E64E87C-08B8-4A9D-9271-C302CB958FAD}" type="datetimeFigureOut">
              <a:rPr lang="zh-CN" altLang="en-US" smtClean="0">
                <a:solidFill>
                  <a:prstClr val="black">
                    <a:tint val="75000"/>
                  </a:prstClr>
                </a:solidFill>
              </a:rPr>
              <a:pPr defTabSz="914377">
                <a:defRPr/>
              </a:pPr>
              <a:t>2023/3/19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6C2F6C8E-ABEA-45B0-B0AD-56D552A342F5}"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155299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png"/><Relationship Id="rId21"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B3BB4D-9D38-4707-6BAD-BBBABD724E04}"/>
              </a:ext>
            </a:extLst>
          </p:cNvPr>
          <p:cNvPicPr>
            <a:picLocks noChangeAspect="1"/>
          </p:cNvPicPr>
          <p:nvPr/>
        </p:nvPicPr>
        <p:blipFill>
          <a:blip r:embed="rId2"/>
          <a:stretch>
            <a:fillRect/>
          </a:stretch>
        </p:blipFill>
        <p:spPr>
          <a:xfrm>
            <a:off x="371475" y="304800"/>
            <a:ext cx="1340437" cy="1152525"/>
          </a:xfrm>
          <a:prstGeom prst="rect">
            <a:avLst/>
          </a:prstGeom>
        </p:spPr>
      </p:pic>
      <p:pic>
        <p:nvPicPr>
          <p:cNvPr id="12" name="Picture 11">
            <a:extLst>
              <a:ext uri="{FF2B5EF4-FFF2-40B4-BE49-F238E27FC236}">
                <a16:creationId xmlns:a16="http://schemas.microsoft.com/office/drawing/2014/main" id="{A10FB464-BF66-67FD-3327-5DF87CBDB38F}"/>
              </a:ext>
            </a:extLst>
          </p:cNvPr>
          <p:cNvPicPr>
            <a:picLocks noChangeAspect="1"/>
          </p:cNvPicPr>
          <p:nvPr/>
        </p:nvPicPr>
        <p:blipFill>
          <a:blip r:embed="rId3"/>
          <a:stretch>
            <a:fillRect/>
          </a:stretch>
        </p:blipFill>
        <p:spPr>
          <a:xfrm>
            <a:off x="981074" y="2329590"/>
            <a:ext cx="10848975" cy="2248577"/>
          </a:xfrm>
          <a:prstGeom prst="rect">
            <a:avLst/>
          </a:prstGeom>
        </p:spPr>
      </p:pic>
      <p:sp>
        <p:nvSpPr>
          <p:cNvPr id="13" name="Oval 12">
            <a:extLst>
              <a:ext uri="{FF2B5EF4-FFF2-40B4-BE49-F238E27FC236}">
                <a16:creationId xmlns:a16="http://schemas.microsoft.com/office/drawing/2014/main" id="{0E9C003B-E492-DF82-F4AF-448E05C3AE56}"/>
              </a:ext>
            </a:extLst>
          </p:cNvPr>
          <p:cNvSpPr/>
          <p:nvPr/>
        </p:nvSpPr>
        <p:spPr>
          <a:xfrm>
            <a:off x="2533650" y="2609849"/>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&lt;</a:t>
            </a:r>
          </a:p>
        </p:txBody>
      </p:sp>
      <p:cxnSp>
        <p:nvCxnSpPr>
          <p:cNvPr id="15" name="Straight Connector 14">
            <a:extLst>
              <a:ext uri="{FF2B5EF4-FFF2-40B4-BE49-F238E27FC236}">
                <a16:creationId xmlns:a16="http://schemas.microsoft.com/office/drawing/2014/main" id="{21F57818-6F90-22DD-C3C7-FF3B1708654C}"/>
              </a:ext>
            </a:extLst>
          </p:cNvPr>
          <p:cNvCxnSpPr/>
          <p:nvPr/>
        </p:nvCxnSpPr>
        <p:spPr>
          <a:xfrm>
            <a:off x="1419225" y="3190875"/>
            <a:ext cx="41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800AA6-BB8E-9D08-BDBD-752DBFC74DBC}"/>
              </a:ext>
            </a:extLst>
          </p:cNvPr>
          <p:cNvCxnSpPr/>
          <p:nvPr/>
        </p:nvCxnSpPr>
        <p:spPr>
          <a:xfrm>
            <a:off x="3362325" y="3209925"/>
            <a:ext cx="41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8C112C-C7E5-3445-1495-C7E9BBF0EB0A}"/>
              </a:ext>
            </a:extLst>
          </p:cNvPr>
          <p:cNvCxnSpPr>
            <a:cxnSpLocks/>
          </p:cNvCxnSpPr>
          <p:nvPr/>
        </p:nvCxnSpPr>
        <p:spPr>
          <a:xfrm>
            <a:off x="1162050" y="429577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3CE2C5-89E3-D534-4C2F-090C8C8A3A8F}"/>
              </a:ext>
            </a:extLst>
          </p:cNvPr>
          <p:cNvCxnSpPr>
            <a:cxnSpLocks/>
          </p:cNvCxnSpPr>
          <p:nvPr/>
        </p:nvCxnSpPr>
        <p:spPr>
          <a:xfrm>
            <a:off x="3371850" y="4305300"/>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A45E26A-7287-E5D9-CF5A-BD0E3A5C7357}"/>
              </a:ext>
            </a:extLst>
          </p:cNvPr>
          <p:cNvSpPr/>
          <p:nvPr/>
        </p:nvSpPr>
        <p:spPr>
          <a:xfrm>
            <a:off x="2524125" y="3695699"/>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&lt;</a:t>
            </a:r>
          </a:p>
        </p:txBody>
      </p:sp>
      <p:cxnSp>
        <p:nvCxnSpPr>
          <p:cNvPr id="23" name="Straight Connector 22">
            <a:extLst>
              <a:ext uri="{FF2B5EF4-FFF2-40B4-BE49-F238E27FC236}">
                <a16:creationId xmlns:a16="http://schemas.microsoft.com/office/drawing/2014/main" id="{E17D59E5-2F6E-E76B-408E-30DB36CD55AF}"/>
              </a:ext>
            </a:extLst>
          </p:cNvPr>
          <p:cNvCxnSpPr>
            <a:cxnSpLocks/>
          </p:cNvCxnSpPr>
          <p:nvPr/>
        </p:nvCxnSpPr>
        <p:spPr>
          <a:xfrm>
            <a:off x="6381750" y="320992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C43D63-278C-EB39-BD7E-E4D05500E148}"/>
              </a:ext>
            </a:extLst>
          </p:cNvPr>
          <p:cNvCxnSpPr>
            <a:cxnSpLocks/>
          </p:cNvCxnSpPr>
          <p:nvPr/>
        </p:nvCxnSpPr>
        <p:spPr>
          <a:xfrm>
            <a:off x="8515350" y="319087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3BBB0E4-7666-F53D-9C74-F3393E39F4F7}"/>
              </a:ext>
            </a:extLst>
          </p:cNvPr>
          <p:cNvSpPr/>
          <p:nvPr/>
        </p:nvSpPr>
        <p:spPr>
          <a:xfrm>
            <a:off x="7686675" y="2638424"/>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&gt;</a:t>
            </a:r>
          </a:p>
        </p:txBody>
      </p:sp>
      <p:cxnSp>
        <p:nvCxnSpPr>
          <p:cNvPr id="26" name="Straight Connector 25">
            <a:extLst>
              <a:ext uri="{FF2B5EF4-FFF2-40B4-BE49-F238E27FC236}">
                <a16:creationId xmlns:a16="http://schemas.microsoft.com/office/drawing/2014/main" id="{CE97F6D2-ED80-2C27-0C90-7FD268F01603}"/>
              </a:ext>
            </a:extLst>
          </p:cNvPr>
          <p:cNvCxnSpPr>
            <a:cxnSpLocks/>
          </p:cNvCxnSpPr>
          <p:nvPr/>
        </p:nvCxnSpPr>
        <p:spPr>
          <a:xfrm>
            <a:off x="7000875" y="4276725"/>
            <a:ext cx="590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C21E2C-BEB3-14F7-036E-1C50092B2A47}"/>
              </a:ext>
            </a:extLst>
          </p:cNvPr>
          <p:cNvCxnSpPr>
            <a:cxnSpLocks/>
          </p:cNvCxnSpPr>
          <p:nvPr/>
        </p:nvCxnSpPr>
        <p:spPr>
          <a:xfrm>
            <a:off x="8534400" y="4276725"/>
            <a:ext cx="657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A25E0DE-BB99-C686-48B8-2FA05748CF28}"/>
              </a:ext>
            </a:extLst>
          </p:cNvPr>
          <p:cNvSpPr/>
          <p:nvPr/>
        </p:nvSpPr>
        <p:spPr>
          <a:xfrm>
            <a:off x="7705725" y="3686174"/>
            <a:ext cx="762000" cy="733425"/>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Calibri" panose="020F0502020204030204" pitchFamily="34" charset="0"/>
                <a:cs typeface="Calibri" panose="020F0502020204030204" pitchFamily="34" charset="0"/>
              </a:rPr>
              <a:t>&gt;</a:t>
            </a:r>
          </a:p>
        </p:txBody>
      </p:sp>
    </p:spTree>
    <p:extLst>
      <p:ext uri="{BB962C8B-B14F-4D97-AF65-F5344CB8AC3E}">
        <p14:creationId xmlns:p14="http://schemas.microsoft.com/office/powerpoint/2010/main" val="192278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1343026" y="305511"/>
            <a:ext cx="10429874" cy="147732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Cô Sao nuôi tằm lấy tơ dệt vải, mỗi nong tằm cô thu được 182 kén. Hãy tính và nêu số kén tằm cô Sao có thể thu được trong các trường hợp sau:</a:t>
            </a:r>
          </a:p>
        </p:txBody>
      </p:sp>
      <p:sp>
        <p:nvSpPr>
          <p:cNvPr id="48" name="Isosceles Triangle 47">
            <a:extLst>
              <a:ext uri="{FF2B5EF4-FFF2-40B4-BE49-F238E27FC236}">
                <a16:creationId xmlns:a16="http://schemas.microsoft.com/office/drawing/2014/main" id="{13350124-102C-4F0B-B045-A8ABB20860EB}"/>
              </a:ext>
            </a:extLst>
          </p:cNvPr>
          <p:cNvSpPr/>
          <p:nvPr/>
        </p:nvSpPr>
        <p:spPr>
          <a:xfrm>
            <a:off x="265235" y="2490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7" name="Picture 6">
            <a:extLst>
              <a:ext uri="{FF2B5EF4-FFF2-40B4-BE49-F238E27FC236}">
                <a16:creationId xmlns:a16="http://schemas.microsoft.com/office/drawing/2014/main" id="{76F507B5-C40C-DA97-95C4-A818356A6945}"/>
              </a:ext>
            </a:extLst>
          </p:cNvPr>
          <p:cNvPicPr>
            <a:picLocks noChangeAspect="1"/>
          </p:cNvPicPr>
          <p:nvPr/>
        </p:nvPicPr>
        <p:blipFill>
          <a:blip r:embed="rId2"/>
          <a:stretch>
            <a:fillRect/>
          </a:stretch>
        </p:blipFill>
        <p:spPr>
          <a:xfrm>
            <a:off x="4086225" y="1614487"/>
            <a:ext cx="7486650" cy="3343275"/>
          </a:xfrm>
          <a:prstGeom prst="rect">
            <a:avLst/>
          </a:prstGeom>
        </p:spPr>
      </p:pic>
      <p:pic>
        <p:nvPicPr>
          <p:cNvPr id="12" name="Picture 11">
            <a:extLst>
              <a:ext uri="{FF2B5EF4-FFF2-40B4-BE49-F238E27FC236}">
                <a16:creationId xmlns:a16="http://schemas.microsoft.com/office/drawing/2014/main" id="{76DD92F9-66D0-0A29-E356-A1C717B44272}"/>
              </a:ext>
            </a:extLst>
          </p:cNvPr>
          <p:cNvPicPr>
            <a:picLocks noChangeAspect="1"/>
          </p:cNvPicPr>
          <p:nvPr/>
        </p:nvPicPr>
        <p:blipFill>
          <a:blip r:embed="rId3"/>
          <a:stretch>
            <a:fillRect/>
          </a:stretch>
        </p:blipFill>
        <p:spPr>
          <a:xfrm>
            <a:off x="552450" y="5081587"/>
            <a:ext cx="6819900" cy="1533525"/>
          </a:xfrm>
          <a:prstGeom prst="rect">
            <a:avLst/>
          </a:prstGeom>
        </p:spPr>
      </p:pic>
      <p:sp>
        <p:nvSpPr>
          <p:cNvPr id="13" name="Rectangle: Rounded Corners 12">
            <a:extLst>
              <a:ext uri="{FF2B5EF4-FFF2-40B4-BE49-F238E27FC236}">
                <a16:creationId xmlns:a16="http://schemas.microsoft.com/office/drawing/2014/main" id="{50F540AD-ADD3-0ABE-E32C-028F5F7FA199}"/>
              </a:ext>
            </a:extLst>
          </p:cNvPr>
          <p:cNvSpPr/>
          <p:nvPr/>
        </p:nvSpPr>
        <p:spPr>
          <a:xfrm>
            <a:off x="4429125" y="5895975"/>
            <a:ext cx="8477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364</a:t>
            </a:r>
          </a:p>
        </p:txBody>
      </p:sp>
      <p:sp>
        <p:nvSpPr>
          <p:cNvPr id="14" name="Rectangle: Rounded Corners 13">
            <a:extLst>
              <a:ext uri="{FF2B5EF4-FFF2-40B4-BE49-F238E27FC236}">
                <a16:creationId xmlns:a16="http://schemas.microsoft.com/office/drawing/2014/main" id="{DE7BA0ED-819E-F415-D6F2-31930CDEEFBF}"/>
              </a:ext>
            </a:extLst>
          </p:cNvPr>
          <p:cNvSpPr/>
          <p:nvPr/>
        </p:nvSpPr>
        <p:spPr>
          <a:xfrm>
            <a:off x="5314950" y="5886450"/>
            <a:ext cx="933450"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546</a:t>
            </a:r>
          </a:p>
        </p:txBody>
      </p:sp>
      <p:sp>
        <p:nvSpPr>
          <p:cNvPr id="15" name="Rectangle: Rounded Corners 14">
            <a:extLst>
              <a:ext uri="{FF2B5EF4-FFF2-40B4-BE49-F238E27FC236}">
                <a16:creationId xmlns:a16="http://schemas.microsoft.com/office/drawing/2014/main" id="{1B63FB95-3C05-1494-B6C3-69E21F5F3CC8}"/>
              </a:ext>
            </a:extLst>
          </p:cNvPr>
          <p:cNvSpPr/>
          <p:nvPr/>
        </p:nvSpPr>
        <p:spPr>
          <a:xfrm>
            <a:off x="6334125" y="5876925"/>
            <a:ext cx="933450"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728</a:t>
            </a:r>
          </a:p>
        </p:txBody>
      </p:sp>
    </p:spTree>
    <p:extLst>
      <p:ext uri="{BB962C8B-B14F-4D97-AF65-F5344CB8AC3E}">
        <p14:creationId xmlns:p14="http://schemas.microsoft.com/office/powerpoint/2010/main" val="3836160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1343026" y="305511"/>
            <a:ext cx="10429874" cy="1015663"/>
          </a:xfrm>
          <a:prstGeom prst="rect">
            <a:avLst/>
          </a:prstGeom>
          <a:noFill/>
        </p:spPr>
        <p:txBody>
          <a:bodyPr wrap="square" rtlCol="0">
            <a:spAutoFit/>
          </a:bodyPr>
          <a:lstStyle/>
          <a:p>
            <a:pPr lvl="0" algn="just" defTabSz="1219170">
              <a:defRPr/>
            </a:pPr>
            <a:r>
              <a:rPr lang="vi-VN" sz="3000" b="1" dirty="0">
                <a:solidFill>
                  <a:srgbClr val="E7E6E6">
                    <a:lumMod val="25000"/>
                  </a:srgbClr>
                </a:solidFill>
                <a:latin typeface="Calibri" panose="020F0502020204030204"/>
              </a:rPr>
              <a:t>Mỗi tòa nhà chung cư có 512 căn hộ. Hỏi 6 tòa nhà như vậy có tất cả bao nhiêu căn hộ?</a:t>
            </a:r>
          </a:p>
        </p:txBody>
      </p:sp>
      <p:sp>
        <p:nvSpPr>
          <p:cNvPr id="48" name="Isosceles Triangle 47">
            <a:extLst>
              <a:ext uri="{FF2B5EF4-FFF2-40B4-BE49-F238E27FC236}">
                <a16:creationId xmlns:a16="http://schemas.microsoft.com/office/drawing/2014/main" id="{13350124-102C-4F0B-B045-A8ABB20860EB}"/>
              </a:ext>
            </a:extLst>
          </p:cNvPr>
          <p:cNvSpPr/>
          <p:nvPr/>
        </p:nvSpPr>
        <p:spPr>
          <a:xfrm>
            <a:off x="265235" y="2490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pic>
        <p:nvPicPr>
          <p:cNvPr id="17" name="Picture 16">
            <a:extLst>
              <a:ext uri="{FF2B5EF4-FFF2-40B4-BE49-F238E27FC236}">
                <a16:creationId xmlns:a16="http://schemas.microsoft.com/office/drawing/2014/main" id="{12D97857-CCBA-2072-463B-7F617D48C47C}"/>
              </a:ext>
            </a:extLst>
          </p:cNvPr>
          <p:cNvPicPr>
            <a:picLocks noChangeAspect="1"/>
          </p:cNvPicPr>
          <p:nvPr/>
        </p:nvPicPr>
        <p:blipFill>
          <a:blip r:embed="rId2"/>
          <a:stretch>
            <a:fillRect/>
          </a:stretch>
        </p:blipFill>
        <p:spPr>
          <a:xfrm>
            <a:off x="6056458" y="1381125"/>
            <a:ext cx="5792641" cy="3133724"/>
          </a:xfrm>
          <a:prstGeom prst="rect">
            <a:avLst/>
          </a:prstGeom>
        </p:spPr>
      </p:pic>
      <p:sp>
        <p:nvSpPr>
          <p:cNvPr id="18" name="TextBox 17">
            <a:extLst>
              <a:ext uri="{FF2B5EF4-FFF2-40B4-BE49-F238E27FC236}">
                <a16:creationId xmlns:a16="http://schemas.microsoft.com/office/drawing/2014/main" id="{CDEAB310-47BC-844E-D998-48A003276C6A}"/>
              </a:ext>
            </a:extLst>
          </p:cNvPr>
          <p:cNvSpPr txBox="1"/>
          <p:nvPr/>
        </p:nvSpPr>
        <p:spPr>
          <a:xfrm>
            <a:off x="428625" y="1743075"/>
            <a:ext cx="5762625" cy="2631490"/>
          </a:xfrm>
          <a:prstGeom prst="rect">
            <a:avLst/>
          </a:prstGeom>
          <a:noFill/>
        </p:spPr>
        <p:txBody>
          <a:bodyPr wrap="square" rtlCol="0">
            <a:spAutoFit/>
          </a:bodyPr>
          <a:lstStyle/>
          <a:p>
            <a:pPr algn="ctr"/>
            <a:r>
              <a:rPr lang="vi-VN" sz="3300" b="1" u="sng" dirty="0">
                <a:solidFill>
                  <a:srgbClr val="FF0000"/>
                </a:solidFill>
                <a:latin typeface="Calibri" panose="020F0502020204030204" pitchFamily="34" charset="0"/>
                <a:cs typeface="Calibri" panose="020F0502020204030204" pitchFamily="34" charset="0"/>
              </a:rPr>
              <a:t>Bài giải:</a:t>
            </a:r>
          </a:p>
          <a:p>
            <a:pPr algn="ctr"/>
            <a:r>
              <a:rPr lang="vi-VN" sz="3300" b="1" dirty="0">
                <a:solidFill>
                  <a:srgbClr val="FF0000"/>
                </a:solidFill>
                <a:latin typeface="Calibri" panose="020F0502020204030204" pitchFamily="34" charset="0"/>
                <a:cs typeface="Calibri" panose="020F0502020204030204" pitchFamily="34" charset="0"/>
              </a:rPr>
              <a:t>6 tòa nhà như vậy có tất cả số căn hộ là:</a:t>
            </a:r>
          </a:p>
          <a:p>
            <a:pPr algn="ctr"/>
            <a:r>
              <a:rPr lang="vi-VN" sz="3300" b="1" dirty="0">
                <a:solidFill>
                  <a:srgbClr val="FF0000"/>
                </a:solidFill>
                <a:latin typeface="Calibri" panose="020F0502020204030204" pitchFamily="34" charset="0"/>
                <a:cs typeface="Calibri" panose="020F0502020204030204" pitchFamily="34" charset="0"/>
              </a:rPr>
              <a:t>512 x 6 = 3072 (căn hộ)</a:t>
            </a:r>
          </a:p>
          <a:p>
            <a:pPr algn="r"/>
            <a:r>
              <a:rPr lang="vi-VN" sz="3300" b="1" dirty="0">
                <a:solidFill>
                  <a:srgbClr val="FF0000"/>
                </a:solidFill>
                <a:latin typeface="Calibri" panose="020F0502020204030204" pitchFamily="34" charset="0"/>
                <a:cs typeface="Calibri" panose="020F0502020204030204" pitchFamily="34" charset="0"/>
              </a:rPr>
              <a:t>                   Đáp số: 3072 (căn hộ </a:t>
            </a:r>
          </a:p>
        </p:txBody>
      </p:sp>
    </p:spTree>
    <p:extLst>
      <p:ext uri="{BB962C8B-B14F-4D97-AF65-F5344CB8AC3E}">
        <p14:creationId xmlns:p14="http://schemas.microsoft.com/office/powerpoint/2010/main" val="77279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998763-6F3A-4E01-9545-97F2B13A7D5B}"/>
              </a:ext>
            </a:extLst>
          </p:cNvPr>
          <p:cNvPicPr>
            <a:picLocks noChangeAspect="1"/>
          </p:cNvPicPr>
          <p:nvPr/>
        </p:nvPicPr>
        <p:blipFill>
          <a:blip r:embed="rId3"/>
          <a:stretch>
            <a:fillRect/>
          </a:stretch>
        </p:blipFill>
        <p:spPr>
          <a:xfrm>
            <a:off x="-685800" y="1"/>
            <a:ext cx="12877800" cy="6987617"/>
          </a:xfrm>
          <a:prstGeom prst="rect">
            <a:avLst/>
          </a:prstGeom>
        </p:spPr>
      </p:pic>
    </p:spTree>
    <p:extLst>
      <p:ext uri="{BB962C8B-B14F-4D97-AF65-F5344CB8AC3E}">
        <p14:creationId xmlns:p14="http://schemas.microsoft.com/office/powerpoint/2010/main" val="1419987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6" y="-2663421"/>
            <a:ext cx="6865153" cy="12192001"/>
          </a:xfrm>
          <a:prstGeom prst="rect">
            <a:avLst/>
          </a:prstGeom>
        </p:spPr>
      </p:pic>
      <p:grpSp>
        <p:nvGrpSpPr>
          <p:cNvPr id="3" name="组合 9">
            <a:extLst>
              <a:ext uri="{FF2B5EF4-FFF2-40B4-BE49-F238E27FC236}">
                <a16:creationId xmlns:a16="http://schemas.microsoft.com/office/drawing/2014/main" id="{BA120712-8329-4F2A-88B7-1F21E3CB89FA}"/>
              </a:ext>
            </a:extLst>
          </p:cNvPr>
          <p:cNvGrpSpPr/>
          <p:nvPr/>
        </p:nvGrpSpPr>
        <p:grpSpPr>
          <a:xfrm>
            <a:off x="1" y="-1"/>
            <a:ext cx="12192000" cy="1444337"/>
            <a:chOff x="0" y="-1"/>
            <a:chExt cx="12192001" cy="1012724"/>
          </a:xfrm>
        </p:grpSpPr>
        <p:pic>
          <p:nvPicPr>
            <p:cNvPr id="7" name="图片 6">
              <a:extLst>
                <a:ext uri="{FF2B5EF4-FFF2-40B4-BE49-F238E27FC236}">
                  <a16:creationId xmlns:a16="http://schemas.microsoft.com/office/drawing/2014/main" id="{CBBA2B48-8E73-4712-8907-58A05E67A4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4066" l="0" r="99455"/>
                      </a14:imgEffect>
                    </a14:imgLayer>
                  </a14:imgProps>
                </a:ext>
                <a:ext uri="{28A0092B-C50C-407E-A947-70E740481C1C}">
                  <a14:useLocalDpi xmlns:a14="http://schemas.microsoft.com/office/drawing/2010/main" val="0"/>
                </a:ext>
              </a:extLst>
            </a:blip>
            <a:srcRect b="85233"/>
            <a:stretch/>
          </p:blipFill>
          <p:spPr>
            <a:xfrm>
              <a:off x="0" y="0"/>
              <a:ext cx="5132439" cy="1012723"/>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56231C55-7479-4B37-A5CC-00B324AA08D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4066" l="0" r="99455"/>
                      </a14:imgEffect>
                    </a14:imgLayer>
                  </a14:imgProps>
                </a:ext>
                <a:ext uri="{28A0092B-C50C-407E-A947-70E740481C1C}">
                  <a14:useLocalDpi xmlns:a14="http://schemas.microsoft.com/office/drawing/2010/main" val="0"/>
                </a:ext>
              </a:extLst>
            </a:blip>
            <a:srcRect b="85233"/>
            <a:stretch/>
          </p:blipFill>
          <p:spPr>
            <a:xfrm flipH="1">
              <a:off x="5058697" y="0"/>
              <a:ext cx="5132439" cy="1012723"/>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A8BB63D5-BC33-467E-9321-4AADCE7068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4066" l="0" r="99455"/>
                      </a14:imgEffect>
                    </a14:imgLayer>
                  </a14:imgProps>
                </a:ext>
                <a:ext uri="{28A0092B-C50C-407E-A947-70E740481C1C}">
                  <a14:useLocalDpi xmlns:a14="http://schemas.microsoft.com/office/drawing/2010/main" val="0"/>
                </a:ext>
              </a:extLst>
            </a:blip>
            <a:srcRect r="61015" b="85233"/>
            <a:stretch/>
          </p:blipFill>
          <p:spPr>
            <a:xfrm>
              <a:off x="10191137" y="-1"/>
              <a:ext cx="2000864" cy="1012723"/>
            </a:xfrm>
            <a:prstGeom prst="rect">
              <a:avLst/>
            </a:prstGeom>
            <a:effectLst>
              <a:outerShdw blurRad="50800" dist="38100" dir="2700000" algn="tl" rotWithShape="0">
                <a:prstClr val="black">
                  <a:alpha val="40000"/>
                </a:prstClr>
              </a:outerShdw>
            </a:effectLst>
          </p:spPr>
        </p:pic>
      </p:grpSp>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29" t="10530" r="45608" b="78939"/>
          <a:stretch/>
        </p:blipFill>
        <p:spPr>
          <a:xfrm>
            <a:off x="1444340" y="1345621"/>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29" t="10530" r="45608" b="78939"/>
          <a:stretch/>
        </p:blipFill>
        <p:spPr>
          <a:xfrm>
            <a:off x="10605658" y="1444335"/>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771" t="13030" r="66558" b="77879"/>
          <a:stretch/>
        </p:blipFill>
        <p:spPr>
          <a:xfrm>
            <a:off x="1606560" y="2478233"/>
            <a:ext cx="579569" cy="623455"/>
          </a:xfrm>
          <a:prstGeom prst="rect">
            <a:avLst/>
          </a:prstGeom>
        </p:spPr>
      </p:pic>
      <p:pic>
        <p:nvPicPr>
          <p:cNvPr id="16" name="图片 15">
            <a:extLst>
              <a:ext uri="{FF2B5EF4-FFF2-40B4-BE49-F238E27FC236}">
                <a16:creationId xmlns:a16="http://schemas.microsoft.com/office/drawing/2014/main" id="{C797455C-489A-4131-AF76-33F3EFC82B18}"/>
              </a:ext>
            </a:extLst>
          </p:cNvPr>
          <p:cNvPicPr>
            <a:picLocks noChangeAspect="1"/>
          </p:cNvPicPr>
          <p:nvPr/>
        </p:nvPicPr>
        <p:blipFill rotWithShape="1">
          <a:blip r:embed="rId10">
            <a:extLst>
              <a:ext uri="{28A0092B-C50C-407E-A947-70E740481C1C}">
                <a14:useLocalDpi xmlns:a14="http://schemas.microsoft.com/office/drawing/2010/main" val="0"/>
              </a:ext>
            </a:extLst>
          </a:blip>
          <a:srcRect l="19484" t="41971" r="44170" b="50000"/>
          <a:stretch/>
        </p:blipFill>
        <p:spPr>
          <a:xfrm>
            <a:off x="456899" y="1236037"/>
            <a:ext cx="4280183" cy="1417811"/>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10">
            <a:extLst>
              <a:ext uri="{28A0092B-C50C-407E-A947-70E740481C1C}">
                <a14:useLocalDpi xmlns:a14="http://schemas.microsoft.com/office/drawing/2010/main" val="0"/>
              </a:ext>
            </a:extLst>
          </a:blip>
          <a:srcRect l="65826" t="63081" r="15319" b="23737"/>
          <a:stretch/>
        </p:blipFill>
        <p:spPr>
          <a:xfrm>
            <a:off x="9231537" y="2763982"/>
            <a:ext cx="1919200" cy="2011695"/>
          </a:xfrm>
          <a:prstGeom prst="rect">
            <a:avLst/>
          </a:prstGeom>
        </p:spPr>
      </p:pic>
      <p:pic>
        <p:nvPicPr>
          <p:cNvPr id="18" name="图片 17">
            <a:extLst>
              <a:ext uri="{FF2B5EF4-FFF2-40B4-BE49-F238E27FC236}">
                <a16:creationId xmlns:a16="http://schemas.microsoft.com/office/drawing/2014/main" id="{397B9202-A90E-44DC-B2EA-DA12EC7F2C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510" t="13839" r="16909" b="68434"/>
          <a:stretch/>
        </p:blipFill>
        <p:spPr>
          <a:xfrm rot="1121413">
            <a:off x="2653176" y="3506497"/>
            <a:ext cx="796177" cy="980555"/>
          </a:xfrm>
          <a:prstGeom prst="rect">
            <a:avLst/>
          </a:prstGeom>
        </p:spPr>
      </p:pic>
      <p:grpSp>
        <p:nvGrpSpPr>
          <p:cNvPr id="4" name="组合 35">
            <a:extLst>
              <a:ext uri="{FF2B5EF4-FFF2-40B4-BE49-F238E27FC236}">
                <a16:creationId xmlns:a16="http://schemas.microsoft.com/office/drawing/2014/main" id="{FEE337F4-7147-4BFF-8706-B4DAD93FF512}"/>
              </a:ext>
            </a:extLst>
          </p:cNvPr>
          <p:cNvGrpSpPr/>
          <p:nvPr/>
        </p:nvGrpSpPr>
        <p:grpSpPr>
          <a:xfrm>
            <a:off x="4" y="4404309"/>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10">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5" name="组合 34">
              <a:extLst>
                <a:ext uri="{FF2B5EF4-FFF2-40B4-BE49-F238E27FC236}">
                  <a16:creationId xmlns:a16="http://schemas.microsoft.com/office/drawing/2014/main" id="{926D4E6E-DD54-48BC-8397-EF52D39A3C34}"/>
                </a:ext>
              </a:extLst>
            </p:cNvPr>
            <p:cNvGrpSpPr/>
            <p:nvPr/>
          </p:nvGrpSpPr>
          <p:grpSpPr>
            <a:xfrm>
              <a:off x="0" y="4691499"/>
              <a:ext cx="12344401" cy="2596612"/>
              <a:chOff x="0" y="4691499"/>
              <a:chExt cx="12344401" cy="2596612"/>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60505" r="64160" b="9192"/>
              <a:stretch/>
            </p:blipFill>
            <p:spPr>
              <a:xfrm>
                <a:off x="10070610" y="4691499"/>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6"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6061" r="84605" b="75454"/>
          <a:stretch/>
        </p:blipFill>
        <p:spPr>
          <a:xfrm>
            <a:off x="8966363" y="1429401"/>
            <a:ext cx="1084876" cy="896459"/>
          </a:xfrm>
          <a:prstGeom prst="rect">
            <a:avLst/>
          </a:prstGeom>
        </p:spPr>
      </p:pic>
      <p:pic>
        <p:nvPicPr>
          <p:cNvPr id="33" name="图片 32">
            <a:extLst>
              <a:ext uri="{FF2B5EF4-FFF2-40B4-BE49-F238E27FC236}">
                <a16:creationId xmlns:a16="http://schemas.microsoft.com/office/drawing/2014/main" id="{041C6EAB-E2E5-4B58-87CF-EC4528A5AE3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1272" t="26060" r="100" b="62879"/>
          <a:stretch/>
        </p:blipFill>
        <p:spPr>
          <a:xfrm flipH="1">
            <a:off x="1031589" y="3715408"/>
            <a:ext cx="1565535" cy="1393709"/>
          </a:xfrm>
          <a:prstGeom prst="rect">
            <a:avLst/>
          </a:prstGeom>
        </p:spPr>
      </p:pic>
      <p:pic>
        <p:nvPicPr>
          <p:cNvPr id="2" name="Picture 1">
            <a:extLst>
              <a:ext uri="{FF2B5EF4-FFF2-40B4-BE49-F238E27FC236}">
                <a16:creationId xmlns:a16="http://schemas.microsoft.com/office/drawing/2014/main" id="{F74CC268-85A6-C676-5E8B-2A263C48FB1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8048" y="1216621"/>
            <a:ext cx="2592289" cy="1299997"/>
          </a:xfrm>
          <a:prstGeom prst="rect">
            <a:avLst/>
          </a:prstGeom>
        </p:spPr>
      </p:pic>
      <p:pic>
        <p:nvPicPr>
          <p:cNvPr id="10" name="Picture 9">
            <a:extLst>
              <a:ext uri="{FF2B5EF4-FFF2-40B4-BE49-F238E27FC236}">
                <a16:creationId xmlns:a16="http://schemas.microsoft.com/office/drawing/2014/main" id="{620C2175-4444-8D98-A0B0-6C8A6D66FA75}"/>
              </a:ext>
            </a:extLst>
          </p:cNvPr>
          <p:cNvPicPr>
            <a:picLocks noChangeAspect="1"/>
          </p:cNvPicPr>
          <p:nvPr/>
        </p:nvPicPr>
        <p:blipFill>
          <a:blip r:embed="rId21"/>
          <a:stretch>
            <a:fillRect/>
          </a:stretch>
        </p:blipFill>
        <p:spPr>
          <a:xfrm>
            <a:off x="2519946" y="2426541"/>
            <a:ext cx="8504657" cy="1109568"/>
          </a:xfrm>
          <a:prstGeom prst="rect">
            <a:avLst/>
          </a:prstGeom>
        </p:spPr>
      </p:pic>
      <p:sp>
        <p:nvSpPr>
          <p:cNvPr id="13" name="TextBox 12">
            <a:extLst>
              <a:ext uri="{FF2B5EF4-FFF2-40B4-BE49-F238E27FC236}">
                <a16:creationId xmlns:a16="http://schemas.microsoft.com/office/drawing/2014/main" id="{43565209-EA18-CD7A-0B19-DCE945D03B45}"/>
              </a:ext>
            </a:extLst>
          </p:cNvPr>
          <p:cNvSpPr txBox="1"/>
          <p:nvPr/>
        </p:nvSpPr>
        <p:spPr>
          <a:xfrm>
            <a:off x="5343525" y="3590925"/>
            <a:ext cx="2133600" cy="830997"/>
          </a:xfrm>
          <a:prstGeom prst="rect">
            <a:avLst/>
          </a:prstGeom>
          <a:noFill/>
        </p:spPr>
        <p:txBody>
          <a:bodyPr wrap="square" rtlCol="0">
            <a:spAutoFit/>
          </a:bodyPr>
          <a:lstStyle/>
          <a:p>
            <a:r>
              <a:rPr lang="en-US" sz="4800" b="1" dirty="0">
                <a:solidFill>
                  <a:schemeClr val="bg1"/>
                </a:solidFill>
                <a:latin typeface="Calibri" panose="020F0502020204030204" pitchFamily="34" charset="0"/>
                <a:cs typeface="Calibri" panose="020F0502020204030204" pitchFamily="34" charset="0"/>
              </a:rPr>
              <a:t>(</a:t>
            </a:r>
            <a:r>
              <a:rPr lang="en-US" sz="4800" b="1" dirty="0" err="1">
                <a:solidFill>
                  <a:schemeClr val="bg1"/>
                </a:solidFill>
                <a:latin typeface="Calibri" panose="020F0502020204030204" pitchFamily="34" charset="0"/>
                <a:cs typeface="Calibri" panose="020F0502020204030204" pitchFamily="34" charset="0"/>
              </a:rPr>
              <a:t>Tiết</a:t>
            </a:r>
            <a:r>
              <a:rPr lang="en-US" sz="4800" b="1" dirty="0">
                <a:solidFill>
                  <a:schemeClr val="bg1"/>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083420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grpSp>
        <p:nvGrpSpPr>
          <p:cNvPr id="46" name="组合 45"/>
          <p:cNvGrpSpPr/>
          <p:nvPr/>
        </p:nvGrpSpPr>
        <p:grpSpPr>
          <a:xfrm>
            <a:off x="7289014" y="1665033"/>
            <a:ext cx="136479" cy="2169995"/>
            <a:chOff x="2743200" y="1787857"/>
            <a:chExt cx="136478" cy="2169994"/>
          </a:xfrm>
        </p:grpSpPr>
        <p:cxnSp>
          <p:nvCxnSpPr>
            <p:cNvPr id="47" name="直接连接符 4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6" name="组合 55"/>
          <p:cNvGrpSpPr/>
          <p:nvPr/>
        </p:nvGrpSpPr>
        <p:grpSpPr>
          <a:xfrm>
            <a:off x="10002942" y="1665033"/>
            <a:ext cx="136479" cy="2169995"/>
            <a:chOff x="2743200" y="1787857"/>
            <a:chExt cx="136478" cy="2169994"/>
          </a:xfrm>
        </p:grpSpPr>
        <p:cxnSp>
          <p:nvCxnSpPr>
            <p:cNvPr id="57" name="直接连接符 5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Picture 11"/>
          <p:cNvPicPr>
            <a:picLocks noChangeAspect="1"/>
          </p:cNvPicPr>
          <p:nvPr/>
        </p:nvPicPr>
        <p:blipFill rotWithShape="1">
          <a:blip r:embed="rId4"/>
          <a:srcRect l="9453" t="12715" r="53464" b="27460"/>
          <a:stretch/>
        </p:blipFill>
        <p:spPr>
          <a:xfrm rot="805200">
            <a:off x="5428490" y="-398392"/>
            <a:ext cx="4943853" cy="3388543"/>
          </a:xfrm>
          <a:prstGeom prst="rect">
            <a:avLst/>
          </a:prstGeom>
        </p:spPr>
      </p:pic>
      <p:pic>
        <p:nvPicPr>
          <p:cNvPr id="13" name="Picture 12"/>
          <p:cNvPicPr>
            <a:picLocks noChangeAspect="1"/>
          </p:cNvPicPr>
          <p:nvPr/>
        </p:nvPicPr>
        <p:blipFill rotWithShape="1">
          <a:blip r:embed="rId4"/>
          <a:srcRect l="46420" t="12715" r="8199" b="36775"/>
          <a:stretch/>
        </p:blipFill>
        <p:spPr>
          <a:xfrm rot="375815">
            <a:off x="7094225" y="3020642"/>
            <a:ext cx="5092451" cy="2408025"/>
          </a:xfrm>
          <a:prstGeom prst="rect">
            <a:avLst/>
          </a:prstGeom>
        </p:spPr>
      </p:pic>
    </p:spTree>
    <p:extLst>
      <p:ext uri="{BB962C8B-B14F-4D97-AF65-F5344CB8AC3E}">
        <p14:creationId xmlns:p14="http://schemas.microsoft.com/office/powerpoint/2010/main" val="9244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827" y="24407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 y="1657109"/>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a:ln w="6600">
                  <a:solidFill>
                    <a:srgbClr val="ED7D31"/>
                  </a:solidFill>
                  <a:prstDash val="solid"/>
                </a:ln>
                <a:solidFill>
                  <a:srgbClr val="FF0066"/>
                </a:solidFill>
                <a:effectLst>
                  <a:outerShdw dist="38100" dir="2700000" algn="tl" rotWithShape="0">
                    <a:srgbClr val="ED7D31"/>
                  </a:outerShdw>
                </a:effectLst>
                <a:latin typeface="SVN-Gretoon" panose="02040603050506020204" pitchFamily="18" charset="0"/>
              </a:rPr>
              <a:t>Ong</a:t>
            </a:r>
            <a:endParaRPr lang="en-US" sz="6600" dirty="0">
              <a:solidFill>
                <a:srgbClr val="FF0066"/>
              </a:solidFill>
              <a:latin typeface="SVN-Gretoon"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645782" y="212636"/>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a:ln w="6600">
                  <a:solidFill>
                    <a:srgbClr val="ED7D31"/>
                  </a:solidFill>
                  <a:prstDash val="solid"/>
                </a:ln>
                <a:solidFill>
                  <a:srgbClr val="0070C0"/>
                </a:solidFill>
                <a:effectLst>
                  <a:outerShdw dist="38100" dir="2700000" algn="tl" rotWithShape="0">
                    <a:srgbClr val="ED7D31"/>
                  </a:outerShdw>
                </a:effectLst>
                <a:latin typeface="SVN-Gretoon" panose="02040603050506020204" pitchFamily="18" charset="0"/>
              </a:rPr>
              <a:t>non</a:t>
            </a:r>
            <a:endParaRPr lang="en-US" sz="6600" dirty="0">
              <a:solidFill>
                <a:srgbClr val="0070C0"/>
              </a:solidFill>
              <a:latin typeface="SVN-Gretoon"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7912120" y="3101581"/>
            <a:ext cx="3550875"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err="1">
                <a:ln w="6600">
                  <a:solidFill>
                    <a:srgbClr val="ED7D31"/>
                  </a:solidFill>
                  <a:prstDash val="solid"/>
                </a:ln>
                <a:solidFill>
                  <a:srgbClr val="FFFF00"/>
                </a:solidFill>
                <a:effectLst>
                  <a:outerShdw dist="38100" dir="2700000" algn="tl" rotWithShape="0">
                    <a:srgbClr val="ED7D31"/>
                  </a:outerShdw>
                </a:effectLst>
                <a:latin typeface="SVN-Gretoon" panose="02040603050506020204" pitchFamily="18" charset="0"/>
              </a:rPr>
              <a:t>việc</a:t>
            </a:r>
            <a:endParaRPr lang="en-US" sz="6600" b="1" dirty="0">
              <a:ln w="6600">
                <a:solidFill>
                  <a:srgbClr val="ED7D31"/>
                </a:solidFill>
                <a:prstDash val="solid"/>
              </a:ln>
              <a:solidFill>
                <a:srgbClr val="FFFF00"/>
              </a:solidFill>
              <a:effectLst>
                <a:outerShdw dist="38100" dir="2700000" algn="tl" rotWithShape="0">
                  <a:srgbClr val="ED7D31"/>
                </a:outerShdw>
              </a:effectLst>
              <a:latin typeface="SVN-Gretoon" panose="02040603050506020204" pitchFamily="18"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5291564" y="1646525"/>
            <a:ext cx="3351177" cy="288894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600" b="1" dirty="0" err="1">
                <a:ln w="6600">
                  <a:solidFill>
                    <a:srgbClr val="ED7D31"/>
                  </a:solidFill>
                  <a:prstDash val="solid"/>
                </a:ln>
                <a:solidFill>
                  <a:srgbClr val="FF0000"/>
                </a:solidFill>
                <a:effectLst>
                  <a:outerShdw dist="38100" dir="2700000" algn="tl" rotWithShape="0">
                    <a:srgbClr val="ED7D31"/>
                  </a:outerShdw>
                </a:effectLst>
                <a:latin typeface="SVN-Gretoon" panose="02040603050506020204" pitchFamily="18" charset="0"/>
              </a:rPr>
              <a:t>học</a:t>
            </a:r>
            <a:endParaRPr lang="en-US" sz="6600" dirty="0">
              <a:solidFill>
                <a:srgbClr val="FF0000"/>
              </a:solidFill>
              <a:latin typeface="SVN-Gretoon"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8493" y="3645737"/>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887270" y="5519018"/>
            <a:ext cx="4283865" cy="1015663"/>
          </a:xfrm>
          <a:prstGeom prst="rect">
            <a:avLst/>
          </a:prstGeom>
        </p:spPr>
        <p:txBody>
          <a:bodyPr wrap="none">
            <a:spAutoFit/>
          </a:bodyPr>
          <a:lstStyle/>
          <a:p>
            <a:pPr defTabSz="914377">
              <a:defRPr/>
            </a:pPr>
            <a:r>
              <a:rPr lang="en-US" sz="6000" dirty="0">
                <a:solidFill>
                  <a:prstClr val="black"/>
                </a:solidFill>
                <a:latin typeface="#9Slide07 SVNAdeline" panose="02000500000000000000" pitchFamily="2" charset="0"/>
              </a:rPr>
              <a:t>The little bee</a:t>
            </a:r>
          </a:p>
        </p:txBody>
      </p:sp>
    </p:spTree>
    <p:extLst>
      <p:ext uri="{BB962C8B-B14F-4D97-AF65-F5344CB8AC3E}">
        <p14:creationId xmlns:p14="http://schemas.microsoft.com/office/powerpoint/2010/main" val="5141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7" y="484145"/>
            <a:ext cx="8639455" cy="2571772"/>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1 022 x 6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6 132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6 123</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6 122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a:t>
            </a:r>
            <a:r>
              <a:rPr lang="en-US" sz="2667"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6 142</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1764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strVal val="#ppt_w+.3"/>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animEffect transition="in" filter="fade">
                                      <p:cBhvr>
                                        <p:cTn id="26" dur="500"/>
                                        <p:tgtEl>
                                          <p:spTgt spid="23"/>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ppt_w+.3"/>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24"/>
                                        </p:tgtEl>
                                      </p:cBhvr>
                                    </p:animEffect>
                                    <p:animScale>
                                      <p:cBhvr>
                                        <p:cTn id="71" dur="250" autoRev="1" fill="hold"/>
                                        <p:tgtEl>
                                          <p:spTgt spid="24"/>
                                        </p:tgtEl>
                                      </p:cBhvr>
                                      <p:by x="105000" y="105000"/>
                                    </p:animScale>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500" fill="hold"/>
                                        <p:tgtEl>
                                          <p:spTgt spid="25"/>
                                        </p:tgtEl>
                                        <p:attrNameLst>
                                          <p:attrName>fillcolor</p:attrName>
                                        </p:attrNameLst>
                                      </p:cBhvr>
                                      <p:to>
                                        <a:srgbClr val="FFFF00"/>
                                      </p:to>
                                    </p:animClr>
                                    <p:set>
                                      <p:cBhvr>
                                        <p:cTn id="75" dur="500" fill="hold"/>
                                        <p:tgtEl>
                                          <p:spTgt spid="25"/>
                                        </p:tgtEl>
                                        <p:attrNameLst>
                                          <p:attrName>fill.type</p:attrName>
                                        </p:attrNameLst>
                                      </p:cBhvr>
                                      <p:to>
                                        <p:strVal val="solid"/>
                                      </p:to>
                                    </p:set>
                                    <p:set>
                                      <p:cBhvr>
                                        <p:cTn id="76" dur="50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78917" y="496453"/>
            <a:ext cx="7840345" cy="2119396"/>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1 225 x 3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3 625</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3 645</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3 665</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4"/>
            <a:ext cx="2774179" cy="84182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3 675</a:t>
            </a:r>
          </a:p>
        </p:txBody>
      </p:sp>
    </p:spTree>
    <p:extLst>
      <p:ext uri="{BB962C8B-B14F-4D97-AF65-F5344CB8AC3E}">
        <p14:creationId xmlns:p14="http://schemas.microsoft.com/office/powerpoint/2010/main" val="263270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1"/>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80162" y="484146"/>
            <a:ext cx="8054340" cy="2152375"/>
          </a:xfrm>
          <a:prstGeom prst="wedgeRoundRectCallout">
            <a:avLst>
              <a:gd name="adj1" fmla="val 62786"/>
              <a:gd name="adj2" fmla="val 8254"/>
              <a:gd name="adj3" fmla="val 16667"/>
            </a:avLst>
          </a:prstGeom>
          <a:solidFill>
            <a:srgbClr val="00B05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2 006 x 4 =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2"/>
            <a:ext cx="1600707"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8 034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B. </a:t>
            </a:r>
            <a:r>
              <a:rPr lang="en-US"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8 024</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 8 044</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4958074"/>
            <a:ext cx="2774179" cy="1607820"/>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 8 004</a:t>
            </a:r>
          </a:p>
        </p:txBody>
      </p:sp>
    </p:spTree>
    <p:extLst>
      <p:ext uri="{BB962C8B-B14F-4D97-AF65-F5344CB8AC3E}">
        <p14:creationId xmlns:p14="http://schemas.microsoft.com/office/powerpoint/2010/main" val="319727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grpSp>
        <p:nvGrpSpPr>
          <p:cNvPr id="46" name="组合 45"/>
          <p:cNvGrpSpPr/>
          <p:nvPr/>
        </p:nvGrpSpPr>
        <p:grpSpPr>
          <a:xfrm>
            <a:off x="7289014" y="1665033"/>
            <a:ext cx="136479" cy="2169995"/>
            <a:chOff x="2743200" y="1787857"/>
            <a:chExt cx="136478" cy="2169994"/>
          </a:xfrm>
        </p:grpSpPr>
        <p:cxnSp>
          <p:nvCxnSpPr>
            <p:cNvPr id="47" name="直接连接符 4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6" name="组合 55"/>
          <p:cNvGrpSpPr/>
          <p:nvPr/>
        </p:nvGrpSpPr>
        <p:grpSpPr>
          <a:xfrm>
            <a:off x="10002942" y="1665033"/>
            <a:ext cx="136479" cy="2169995"/>
            <a:chOff x="2743200" y="1787857"/>
            <a:chExt cx="136478" cy="2169994"/>
          </a:xfrm>
        </p:grpSpPr>
        <p:cxnSp>
          <p:nvCxnSpPr>
            <p:cNvPr id="57" name="直接连接符 56"/>
            <p:cNvCxnSpPr/>
            <p:nvPr/>
          </p:nvCxnSpPr>
          <p:spPr>
            <a:xfrm>
              <a:off x="2811439" y="1787857"/>
              <a:ext cx="0" cy="216999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2743200" y="3821373"/>
              <a:ext cx="136478" cy="136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 name="Picture 2">
            <a:extLst>
              <a:ext uri="{FF2B5EF4-FFF2-40B4-BE49-F238E27FC236}">
                <a16:creationId xmlns:a16="http://schemas.microsoft.com/office/drawing/2014/main" id="{4236206B-023B-A8A7-E392-02B70F06682C}"/>
              </a:ext>
            </a:extLst>
          </p:cNvPr>
          <p:cNvPicPr>
            <a:picLocks noChangeAspect="1"/>
          </p:cNvPicPr>
          <p:nvPr/>
        </p:nvPicPr>
        <p:blipFill>
          <a:blip r:embed="rId4"/>
          <a:stretch>
            <a:fillRect/>
          </a:stretch>
        </p:blipFill>
        <p:spPr>
          <a:xfrm>
            <a:off x="6783083" y="953102"/>
            <a:ext cx="5560034" cy="3694496"/>
          </a:xfrm>
          <a:prstGeom prst="rect">
            <a:avLst/>
          </a:prstGeom>
        </p:spPr>
      </p:pic>
    </p:spTree>
    <p:extLst>
      <p:ext uri="{BB962C8B-B14F-4D97-AF65-F5344CB8AC3E}">
        <p14:creationId xmlns:p14="http://schemas.microsoft.com/office/powerpoint/2010/main" val="294838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6CDBCF71-08D3-4B7C-B28F-E5EE85D8E351}"/>
              </a:ext>
            </a:extLst>
          </p:cNvPr>
          <p:cNvSpPr txBox="1"/>
          <p:nvPr/>
        </p:nvSpPr>
        <p:spPr>
          <a:xfrm>
            <a:off x="2117968" y="648411"/>
            <a:ext cx="8921507" cy="810543"/>
          </a:xfrm>
          <a:prstGeom prst="rect">
            <a:avLst/>
          </a:prstGeom>
          <a:noFill/>
        </p:spPr>
        <p:txBody>
          <a:bodyPr wrap="square" rtlCol="0">
            <a:spAutoFit/>
          </a:bodyPr>
          <a:lstStyle/>
          <a:p>
            <a:pPr algn="just" defTabSz="1219170">
              <a:defRPr/>
            </a:pPr>
            <a:r>
              <a:rPr lang="en-US" sz="4667" b="1" dirty="0" err="1">
                <a:solidFill>
                  <a:srgbClr val="E7E6E6">
                    <a:lumMod val="25000"/>
                  </a:srgbClr>
                </a:solidFill>
                <a:latin typeface="Calibri" panose="020F0502020204030204"/>
              </a:rPr>
              <a:t>Tính</a:t>
            </a:r>
            <a:r>
              <a:rPr lang="en-US" sz="4667" b="1" dirty="0">
                <a:solidFill>
                  <a:srgbClr val="E7E6E6">
                    <a:lumMod val="25000"/>
                  </a:srgbClr>
                </a:solidFill>
                <a:latin typeface="Calibri" panose="020F0502020204030204"/>
              </a:rPr>
              <a:t> </a:t>
            </a:r>
            <a:r>
              <a:rPr lang="en-US" sz="4667" b="1" dirty="0" err="1">
                <a:solidFill>
                  <a:srgbClr val="E7E6E6">
                    <a:lumMod val="25000"/>
                  </a:srgbClr>
                </a:solidFill>
                <a:latin typeface="Calibri" panose="020F0502020204030204"/>
              </a:rPr>
              <a:t>nhẩm</a:t>
            </a:r>
            <a:endParaRPr lang="vi-VN" sz="4667" b="1" dirty="0">
              <a:solidFill>
                <a:srgbClr val="E7E6E6">
                  <a:lumMod val="25000"/>
                </a:srgbClr>
              </a:solidFill>
              <a:latin typeface="Arial" panose="020B0604020202020204" pitchFamily="34" charset="0"/>
            </a:endParaRPr>
          </a:p>
        </p:txBody>
      </p:sp>
      <p:sp>
        <p:nvSpPr>
          <p:cNvPr id="48" name="Isosceles Triangle 47">
            <a:extLst>
              <a:ext uri="{FF2B5EF4-FFF2-40B4-BE49-F238E27FC236}">
                <a16:creationId xmlns:a16="http://schemas.microsoft.com/office/drawing/2014/main" id="{13350124-102C-4F0B-B045-A8ABB20860EB}"/>
              </a:ext>
            </a:extLst>
          </p:cNvPr>
          <p:cNvSpPr/>
          <p:nvPr/>
        </p:nvSpPr>
        <p:spPr>
          <a:xfrm>
            <a:off x="998660" y="591927"/>
            <a:ext cx="1119307" cy="841256"/>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prstClr val="white"/>
                </a:solidFill>
                <a:latin typeface="Calibri" panose="020F0502020204030204"/>
              </a:rPr>
              <a:t>3</a:t>
            </a:r>
          </a:p>
        </p:txBody>
      </p:sp>
      <p:pic>
        <p:nvPicPr>
          <p:cNvPr id="3" name="Picture 2">
            <a:extLst>
              <a:ext uri="{FF2B5EF4-FFF2-40B4-BE49-F238E27FC236}">
                <a16:creationId xmlns:a16="http://schemas.microsoft.com/office/drawing/2014/main" id="{3C5B4B01-759A-A93C-D46A-7DFDC9C50F7C}"/>
              </a:ext>
            </a:extLst>
          </p:cNvPr>
          <p:cNvPicPr>
            <a:picLocks noChangeAspect="1"/>
          </p:cNvPicPr>
          <p:nvPr/>
        </p:nvPicPr>
        <p:blipFill>
          <a:blip r:embed="rId2"/>
          <a:stretch>
            <a:fillRect/>
          </a:stretch>
        </p:blipFill>
        <p:spPr>
          <a:xfrm>
            <a:off x="304800" y="2487929"/>
            <a:ext cx="11049000" cy="2099310"/>
          </a:xfrm>
          <a:prstGeom prst="rect">
            <a:avLst/>
          </a:prstGeom>
        </p:spPr>
      </p:pic>
      <p:sp>
        <p:nvSpPr>
          <p:cNvPr id="4" name="TextBox 3">
            <a:extLst>
              <a:ext uri="{FF2B5EF4-FFF2-40B4-BE49-F238E27FC236}">
                <a16:creationId xmlns:a16="http://schemas.microsoft.com/office/drawing/2014/main" id="{CBC90B6C-8D67-05BE-1486-4DAA1C0293C5}"/>
              </a:ext>
            </a:extLst>
          </p:cNvPr>
          <p:cNvSpPr txBox="1"/>
          <p:nvPr/>
        </p:nvSpPr>
        <p:spPr>
          <a:xfrm>
            <a:off x="2743200" y="30099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48 000</a:t>
            </a:r>
          </a:p>
        </p:txBody>
      </p:sp>
      <p:sp>
        <p:nvSpPr>
          <p:cNvPr id="5" name="TextBox 4">
            <a:extLst>
              <a:ext uri="{FF2B5EF4-FFF2-40B4-BE49-F238E27FC236}">
                <a16:creationId xmlns:a16="http://schemas.microsoft.com/office/drawing/2014/main" id="{40C4DA71-E90B-CA5E-A281-3441FF279FC4}"/>
              </a:ext>
            </a:extLst>
          </p:cNvPr>
          <p:cNvSpPr txBox="1"/>
          <p:nvPr/>
        </p:nvSpPr>
        <p:spPr>
          <a:xfrm>
            <a:off x="2762250" y="3648075"/>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63 000</a:t>
            </a:r>
          </a:p>
        </p:txBody>
      </p:sp>
      <p:sp>
        <p:nvSpPr>
          <p:cNvPr id="6" name="TextBox 5">
            <a:extLst>
              <a:ext uri="{FF2B5EF4-FFF2-40B4-BE49-F238E27FC236}">
                <a16:creationId xmlns:a16="http://schemas.microsoft.com/office/drawing/2014/main" id="{65C5CCC9-5368-7013-21BE-342CAA4100BA}"/>
              </a:ext>
            </a:extLst>
          </p:cNvPr>
          <p:cNvSpPr txBox="1"/>
          <p:nvPr/>
        </p:nvSpPr>
        <p:spPr>
          <a:xfrm>
            <a:off x="6858000" y="30480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56 000</a:t>
            </a:r>
          </a:p>
        </p:txBody>
      </p:sp>
      <p:sp>
        <p:nvSpPr>
          <p:cNvPr id="8" name="TextBox 7">
            <a:extLst>
              <a:ext uri="{FF2B5EF4-FFF2-40B4-BE49-F238E27FC236}">
                <a16:creationId xmlns:a16="http://schemas.microsoft.com/office/drawing/2014/main" id="{C55F42F8-F7ED-880C-DB05-76D6FD461616}"/>
              </a:ext>
            </a:extLst>
          </p:cNvPr>
          <p:cNvSpPr txBox="1"/>
          <p:nvPr/>
        </p:nvSpPr>
        <p:spPr>
          <a:xfrm>
            <a:off x="6867525" y="37338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87 000</a:t>
            </a:r>
          </a:p>
        </p:txBody>
      </p:sp>
      <p:sp>
        <p:nvSpPr>
          <p:cNvPr id="9" name="TextBox 8">
            <a:extLst>
              <a:ext uri="{FF2B5EF4-FFF2-40B4-BE49-F238E27FC236}">
                <a16:creationId xmlns:a16="http://schemas.microsoft.com/office/drawing/2014/main" id="{9438EEA7-2356-AB4B-8960-C6C56FA66744}"/>
              </a:ext>
            </a:extLst>
          </p:cNvPr>
          <p:cNvSpPr txBox="1"/>
          <p:nvPr/>
        </p:nvSpPr>
        <p:spPr>
          <a:xfrm>
            <a:off x="10801350" y="310515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81 000</a:t>
            </a:r>
          </a:p>
        </p:txBody>
      </p:sp>
      <p:sp>
        <p:nvSpPr>
          <p:cNvPr id="10" name="TextBox 9">
            <a:extLst>
              <a:ext uri="{FF2B5EF4-FFF2-40B4-BE49-F238E27FC236}">
                <a16:creationId xmlns:a16="http://schemas.microsoft.com/office/drawing/2014/main" id="{A510890F-1E58-1CAF-C1A3-BB146FA822F9}"/>
              </a:ext>
            </a:extLst>
          </p:cNvPr>
          <p:cNvSpPr txBox="1"/>
          <p:nvPr/>
        </p:nvSpPr>
        <p:spPr>
          <a:xfrm>
            <a:off x="10801350" y="3771900"/>
            <a:ext cx="2362200" cy="553998"/>
          </a:xfrm>
          <a:prstGeom prst="rect">
            <a:avLst/>
          </a:prstGeom>
          <a:noFill/>
        </p:spPr>
        <p:txBody>
          <a:bodyPr wrap="square" rtlCol="0">
            <a:spAutoFit/>
          </a:bodyPr>
          <a:lstStyle/>
          <a:p>
            <a:r>
              <a:rPr lang="en-US" sz="3000" b="1" dirty="0">
                <a:solidFill>
                  <a:srgbClr val="FF0000"/>
                </a:solidFill>
                <a:latin typeface="Calibri" panose="020F0502020204030204" pitchFamily="34" charset="0"/>
                <a:cs typeface="Calibri" panose="020F0502020204030204" pitchFamily="34" charset="0"/>
              </a:rPr>
              <a:t>= 92 000</a:t>
            </a:r>
          </a:p>
        </p:txBody>
      </p:sp>
    </p:spTree>
    <p:extLst>
      <p:ext uri="{BB962C8B-B14F-4D97-AF65-F5344CB8AC3E}">
        <p14:creationId xmlns:p14="http://schemas.microsoft.com/office/powerpoint/2010/main" val="70450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syb4e1z3">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247</Words>
  <Application>Microsoft Office PowerPoint</Application>
  <PresentationFormat>Widescreen</PresentationFormat>
  <Paragraphs>54</Paragraphs>
  <Slides>13</Slides>
  <Notes>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13</vt:i4>
      </vt:variant>
    </vt:vector>
  </HeadingPairs>
  <TitlesOfParts>
    <vt:vector size="30" baseType="lpstr">
      <vt:lpstr>等线</vt:lpstr>
      <vt:lpstr>等线 Light</vt:lpstr>
      <vt:lpstr>#9Slide07 SVNAdeline</vt:lpstr>
      <vt:lpstr>Arial</vt:lpstr>
      <vt:lpstr>Calibri</vt:lpstr>
      <vt:lpstr>Calibri Light</vt:lpstr>
      <vt:lpstr>Cambria</vt:lpstr>
      <vt:lpstr>inpin heiti</vt:lpstr>
      <vt:lpstr>SVN-Gretoon</vt:lpstr>
      <vt:lpstr>Times New Roman</vt:lpstr>
      <vt:lpstr>UTM Avo</vt:lpstr>
      <vt:lpstr>字魂59号-创粗黑</vt:lpstr>
      <vt:lpstr>1_Office Theme</vt:lpstr>
      <vt:lpstr>Office 主题​​</vt:lpstr>
      <vt:lpstr>3_Office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20</cp:revision>
  <dcterms:created xsi:type="dcterms:W3CDTF">2023-02-25T12:20:17Z</dcterms:created>
  <dcterms:modified xsi:type="dcterms:W3CDTF">2023-03-19T08:48:59Z</dcterms:modified>
</cp:coreProperties>
</file>