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  <p:sldMasterId id="2147483663" r:id="rId3"/>
    <p:sldMasterId id="2147483676" r:id="rId4"/>
    <p:sldMasterId id="2147483689" r:id="rId5"/>
  </p:sldMasterIdLst>
  <p:notesMasterIdLst>
    <p:notesMasterId r:id="rId21"/>
  </p:notesMasterIdLst>
  <p:sldIdLst>
    <p:sldId id="375" r:id="rId6"/>
    <p:sldId id="355" r:id="rId7"/>
    <p:sldId id="385" r:id="rId8"/>
    <p:sldId id="379" r:id="rId9"/>
    <p:sldId id="360" r:id="rId10"/>
    <p:sldId id="361" r:id="rId11"/>
    <p:sldId id="358" r:id="rId12"/>
    <p:sldId id="356" r:id="rId13"/>
    <p:sldId id="343" r:id="rId14"/>
    <p:sldId id="341" r:id="rId15"/>
    <p:sldId id="380" r:id="rId16"/>
    <p:sldId id="382" r:id="rId17"/>
    <p:sldId id="383" r:id="rId18"/>
    <p:sldId id="381" r:id="rId19"/>
    <p:sldId id="326" r:id="rId20"/>
  </p:sldIdLst>
  <p:sldSz cx="12192000" cy="6858000"/>
  <p:notesSz cx="6858000" cy="9144000"/>
  <p:embeddedFontLst>
    <p:embeddedFont>
      <p:font typeface="等线" panose="02010600030101010101" pitchFamily="2" charset="-122"/>
      <p:regular r:id="rId22"/>
    </p:embeddedFont>
    <p:embeddedFont>
      <p:font typeface="Arial-Rounded" panose="020B0500000000000000" charset="0"/>
      <p:regular r:id="rId23"/>
    </p:embeddedFont>
    <p:embeddedFont>
      <p:font typeface="Coiny" panose="020B0604020202020204" charset="0"/>
      <p:regular r:id="rId24"/>
    </p:embeddedFont>
    <p:embeddedFont>
      <p:font typeface="HP001 4 hàng" panose="020B0603050302020204" pitchFamily="34" charset="0"/>
      <p:regular r:id="rId25"/>
      <p:bold r:id="rId26"/>
    </p:embeddedFont>
    <p:embeddedFont>
      <p:font typeface="iCiel Cadena" panose="020B0604020202020204" charset="0"/>
      <p:bold r:id="rId27"/>
    </p:embeddedFont>
  </p:embeddedFontLst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6011"/>
    <a:srgbClr val="FF9966"/>
    <a:srgbClr val="8D7545"/>
    <a:srgbClr val="C04C85"/>
    <a:srgbClr val="EB9596"/>
    <a:srgbClr val="B3D4F0"/>
    <a:srgbClr val="40BBC3"/>
    <a:srgbClr val="CDBF97"/>
    <a:srgbClr val="EC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4" autoAdjust="0"/>
    <p:restoredTop sz="86325" autoAdjust="0"/>
  </p:normalViewPr>
  <p:slideViewPr>
    <p:cSldViewPr snapToGrid="0">
      <p:cViewPr varScale="1">
        <p:scale>
          <a:sx n="54" d="100"/>
          <a:sy n="54" d="100"/>
        </p:scale>
        <p:origin x="932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F0888-38D5-48F9-AB57-F085C25944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1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D29DC-7712-451E-AF0E-E354B0215474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44060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F0888-38D5-48F9-AB57-F085C25944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5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F0888-38D5-48F9-AB57-F085C25944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F0888-38D5-48F9-AB57-F085C25944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82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F0888-38D5-48F9-AB57-F085C25944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86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F0888-38D5-48F9-AB57-F085C25944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13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F0888-38D5-48F9-AB57-F085C25944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7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4940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6175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70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6901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06980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63911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82665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D1E5560-7B4B-F448-9362-854A5ABE1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800"/>
            <a:ext cx="12192000" cy="68547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A76A0A7-680D-E145-81F3-A3F035E98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1201" b="1"/>
          <a:stretch/>
        </p:blipFill>
        <p:spPr>
          <a:xfrm>
            <a:off x="0" y="4196863"/>
            <a:ext cx="12192000" cy="265952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51F6E308-C4C2-CB44-9AC9-F4F7F9F83699}"/>
              </a:ext>
            </a:extLst>
          </p:cNvPr>
          <p:cNvGrpSpPr/>
          <p:nvPr userDrawn="1"/>
        </p:nvGrpSpPr>
        <p:grpSpPr>
          <a:xfrm>
            <a:off x="961573" y="617876"/>
            <a:ext cx="10268857" cy="5207001"/>
            <a:chOff x="2246898" y="972460"/>
            <a:chExt cx="7698203" cy="3497470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B9766F4D-BB8A-5C4E-8D58-BB2B40EEBAA8}"/>
                </a:ext>
              </a:extLst>
            </p:cNvPr>
            <p:cNvSpPr/>
            <p:nvPr userDrawn="1"/>
          </p:nvSpPr>
          <p:spPr>
            <a:xfrm>
              <a:off x="2246898" y="972460"/>
              <a:ext cx="7698203" cy="3497470"/>
            </a:xfrm>
            <a:prstGeom prst="roundRect">
              <a:avLst/>
            </a:prstGeom>
            <a:solidFill>
              <a:schemeClr val="bg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 sz="1833" dirty="0">
                <a:solidFill>
                  <a:prstClr val="white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ABC9ED25-F67C-8C49-83CD-BA20C74732E2}"/>
                </a:ext>
              </a:extLst>
            </p:cNvPr>
            <p:cNvSpPr/>
            <p:nvPr userDrawn="1"/>
          </p:nvSpPr>
          <p:spPr>
            <a:xfrm>
              <a:off x="2399599" y="1105418"/>
              <a:ext cx="7371740" cy="324006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 sz="1833" dirty="0">
                <a:solidFill>
                  <a:prstClr val="white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0C300700-6C13-FD46-94C6-C3237581BD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59357" y="4263565"/>
            <a:ext cx="2032644" cy="252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1909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003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5388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0389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3117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2664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4507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1128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7082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776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0327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6682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0130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8112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0032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0389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3117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2664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4507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1128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7082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776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0327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6682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05435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0130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0032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0389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3117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2664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4507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1128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7082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776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0327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2006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6682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0130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196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3289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5638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3092-099F-40A5-B724-2564865CB8C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3242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2" r:id="rId2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3092-099F-40A5-B724-2564865CB8C6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7021-B962-4D6C-8DFC-AF0D64A5D956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770" y="221343"/>
            <a:ext cx="11640457" cy="6415314"/>
          </a:xfrm>
          <a:prstGeom prst="roundRect">
            <a:avLst>
              <a:gd name="adj" fmla="val 9427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8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705" r:id="rId13"/>
    <p:sldLayoutId id="2147483707" r:id="rId14"/>
    <p:sldLayoutId id="2147483709" r:id="rId15"/>
    <p:sldLayoutId id="2147483710" r:id="rId16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770" y="221343"/>
            <a:ext cx="11640457" cy="6415314"/>
          </a:xfrm>
          <a:prstGeom prst="roundRect">
            <a:avLst>
              <a:gd name="adj" fmla="val 9427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6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770" y="221343"/>
            <a:ext cx="11640457" cy="6415314"/>
          </a:xfrm>
          <a:prstGeom prst="roundRect">
            <a:avLst>
              <a:gd name="adj" fmla="val 9427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6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770" y="221343"/>
            <a:ext cx="11640457" cy="6415314"/>
          </a:xfrm>
          <a:prstGeom prst="roundRect">
            <a:avLst>
              <a:gd name="adj" fmla="val 9427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6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" y="26853"/>
            <a:ext cx="12096531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69" y="1291071"/>
            <a:ext cx="8140876" cy="4530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8808" y="3933044"/>
            <a:ext cx="8494392" cy="28043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9" y="837111"/>
            <a:ext cx="1298356" cy="13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493396" y="4515581"/>
            <a:ext cx="7032048" cy="1013613"/>
          </a:xfrm>
          <a:prstGeom prst="rect">
            <a:avLst/>
          </a:prstGeom>
          <a:noFill/>
        </p:spPr>
        <p:txBody>
          <a:bodyPr wrap="none" lIns="90612" tIns="45308" rIns="90612" bIns="45308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988" y="267596"/>
            <a:ext cx="11065284" cy="1107988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vi-VN" sz="3200" dirty="0"/>
              <a:t>2. Bằng cách lặp lại liên tục các từ trên, bài thơ diễn tả điều gì?</a:t>
            </a:r>
          </a:p>
          <a:p>
            <a:r>
              <a:rPr lang="vi-VN" sz="3200" dirty="0"/>
              <a:t>Chọn ý đúng: 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66600" y="245632"/>
            <a:ext cx="11183440" cy="3855878"/>
          </a:xfrm>
          <a:prstGeom prst="roundRect">
            <a:avLst/>
          </a:prstGeom>
          <a:noFill/>
          <a:ln>
            <a:solidFill>
              <a:srgbClr val="00CC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3333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56" y1="28571" x2="7556" y2="28571"/>
                        <a14:foregroundMark x1="20444" y1="35268" x2="20444" y2="35268"/>
                        <a14:foregroundMark x1="24000" y1="79464" x2="95556" y2="79911"/>
                        <a14:foregroundMark x1="52444" y1="63839" x2="65333" y2="62500"/>
                        <a14:foregroundMark x1="66667" y1="56696" x2="61778" y2="71429"/>
                        <a14:foregroundMark x1="44444" y1="88839" x2="71111" y2="86161"/>
                        <a14:foregroundMark x1="70667" y1="85714" x2="80000" y2="88393"/>
                        <a14:foregroundMark x1="32444" y1="20536" x2="44889" y2="14732"/>
                        <a14:foregroundMark x1="32444" y1="32589" x2="36889" y2="3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17" y="3451522"/>
            <a:ext cx="3515764" cy="3500137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786" b="85714" l="1105" r="97514">
                        <a14:foregroundMark x1="71271" y1="50357" x2="68785" y2="56429"/>
                        <a14:foregroundMark x1="47790" y1="59286" x2="56906" y2="63214"/>
                        <a14:foregroundMark x1="12707" y1="23571" x2="27624" y2="67500"/>
                        <a14:foregroundMark x1="34530" y1="24643" x2="18232" y2="32857"/>
                        <a14:foregroundMark x1="12707" y1="23214" x2="8287" y2="50000"/>
                        <a14:foregroundMark x1="21271" y1="58214" x2="19061" y2="7571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1" b="11637"/>
          <a:stretch/>
        </p:blipFill>
        <p:spPr bwMode="auto">
          <a:xfrm>
            <a:off x="467467" y="4811868"/>
            <a:ext cx="3472295" cy="213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2686280" y="3879584"/>
            <a:ext cx="2900795" cy="1479711"/>
          </a:xfrm>
          <a:prstGeom prst="cloudCallout">
            <a:avLst>
              <a:gd name="adj1" fmla="val -18644"/>
              <a:gd name="adj2" fmla="val 882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algn="ctr" defTabSz="867697"/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3000" b="1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91449"/>
              </p:ext>
            </p:extLst>
          </p:nvPr>
        </p:nvGraphicFramePr>
        <p:xfrm>
          <a:off x="1108604" y="1375584"/>
          <a:ext cx="8253800" cy="2560320"/>
        </p:xfrm>
        <a:graphic>
          <a:graphicData uri="http://schemas.openxmlformats.org/drawingml/2006/table">
            <a:tbl>
              <a:tblPr/>
              <a:tblGrid>
                <a:gridCol w="6268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</a:rPr>
                        <a:t>Đúng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</a:rPr>
                        <a:t>Sai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</a:rPr>
                        <a:t>a) Tiếng chim buổi sáng rộn rã khắp nơi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</a:rPr>
                        <a:t>b) Tiếng chim buổi sáng du dương, trầm bổng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c)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</a:rPr>
                        <a:t>Tiếng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</a:rPr>
                        <a:t>chim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</a:rPr>
                        <a:t>buổi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</a:rPr>
                        <a:t>sáng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</a:rPr>
                        <a:t>vọng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</a:rPr>
                        <a:t>tận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</a:rPr>
                        <a:t>trời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</a:rPr>
                        <a:t>xanh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62672" y="1650351"/>
            <a:ext cx="667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91317" y="2475665"/>
            <a:ext cx="667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6237" y="3207879"/>
            <a:ext cx="667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59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7" grpId="0" animBg="1"/>
      <p:bldP spid="4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57784" y="291513"/>
            <a:ext cx="10954512" cy="3096396"/>
          </a:xfrm>
          <a:prstGeom prst="roundRect">
            <a:avLst/>
          </a:prstGeom>
          <a:noFill/>
          <a:ln>
            <a:solidFill>
              <a:srgbClr val="00CC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3333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86" b="85714" l="1105" r="97514">
                        <a14:foregroundMark x1="71271" y1="50357" x2="68785" y2="56429"/>
                        <a14:foregroundMark x1="47790" y1="59286" x2="56906" y2="63214"/>
                        <a14:foregroundMark x1="12707" y1="23571" x2="27624" y2="67500"/>
                        <a14:foregroundMark x1="34530" y1="24643" x2="18232" y2="32857"/>
                        <a14:foregroundMark x1="12707" y1="23214" x2="8287" y2="50000"/>
                        <a14:foregroundMark x1="21271" y1="58214" x2="19061" y2="7571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1" b="11637"/>
          <a:stretch/>
        </p:blipFill>
        <p:spPr bwMode="auto">
          <a:xfrm>
            <a:off x="4298892" y="4642176"/>
            <a:ext cx="3472295" cy="213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4992312" y="3226248"/>
            <a:ext cx="2900795" cy="1479711"/>
          </a:xfrm>
          <a:prstGeom prst="cloudCallout">
            <a:avLst>
              <a:gd name="adj1" fmla="val -18644"/>
              <a:gd name="adj2" fmla="val 882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algn="ctr" defTabSz="867697"/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3000" b="1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1624" y="194855"/>
            <a:ext cx="10466832" cy="3077758"/>
            <a:chOff x="801624" y="194855"/>
            <a:chExt cx="10466832" cy="3077758"/>
          </a:xfrm>
        </p:grpSpPr>
        <p:sp>
          <p:nvSpPr>
            <p:cNvPr id="5" name="TextBox 4"/>
            <p:cNvSpPr txBox="1"/>
            <p:nvPr/>
          </p:nvSpPr>
          <p:spPr>
            <a:xfrm>
              <a:off x="801624" y="194855"/>
              <a:ext cx="10466832" cy="3077758"/>
            </a:xfrm>
            <a:prstGeom prst="rect">
              <a:avLst/>
            </a:prstGeom>
            <a:noFill/>
          </p:spPr>
          <p:txBody>
            <a:bodyPr wrap="square" lIns="121912" tIns="60956" rIns="121912" bIns="60956" rtlCol="0">
              <a:spAutoFit/>
            </a:bodyPr>
            <a:lstStyle/>
            <a:p>
              <a:r>
                <a:rPr lang="vi-VN" sz="3200" dirty="0"/>
                <a:t>3. Chọn câu trả lời đúng: </a:t>
              </a:r>
            </a:p>
            <a:p>
              <a:r>
                <a:rPr lang="vi-VN" sz="3200" dirty="0"/>
                <a:t>a) Các hình ảnh nói về chim buổi sáng từ dòng thứ 3 đến dòng thứ 8 nói lên điều gì?</a:t>
              </a:r>
            </a:p>
            <a:p>
              <a:r>
                <a:rPr lang="en-GB" sz="3200" dirty="0"/>
                <a:t>   </a:t>
              </a:r>
              <a:r>
                <a:rPr lang="vi-VN" sz="3200" dirty="0"/>
                <a:t> Tiếng chim buổi sáng như ánh nắng</a:t>
              </a:r>
            </a:p>
            <a:p>
              <a:r>
                <a:rPr lang="en-GB" sz="3200" dirty="0"/>
                <a:t>   </a:t>
              </a:r>
              <a:r>
                <a:rPr lang="vi-VN" sz="3200" dirty="0"/>
                <a:t> Tiếng chim buổi sáng như bầy ong</a:t>
              </a:r>
            </a:p>
            <a:p>
              <a:r>
                <a:rPr lang="en-GB" sz="3200" dirty="0"/>
                <a:t>   </a:t>
              </a:r>
              <a:r>
                <a:rPr lang="vi-VN" sz="3200" dirty="0"/>
                <a:t> Tiếng chim buổi sáng thật là kì diệu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21932" y="1733734"/>
              <a:ext cx="381000" cy="3731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21932" y="2251203"/>
              <a:ext cx="381000" cy="3731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21932" y="2754488"/>
              <a:ext cx="381000" cy="3731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1" y="2639192"/>
            <a:ext cx="380999" cy="43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86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57784" y="291512"/>
            <a:ext cx="10954512" cy="4115895"/>
          </a:xfrm>
          <a:prstGeom prst="roundRect">
            <a:avLst/>
          </a:prstGeom>
          <a:noFill/>
          <a:ln>
            <a:solidFill>
              <a:srgbClr val="00CC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3333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86" b="85714" l="1105" r="97514">
                        <a14:foregroundMark x1="71271" y1="50357" x2="68785" y2="56429"/>
                        <a14:foregroundMark x1="47790" y1="59286" x2="56906" y2="63214"/>
                        <a14:foregroundMark x1="12707" y1="23571" x2="27624" y2="67500"/>
                        <a14:foregroundMark x1="34530" y1="24643" x2="18232" y2="32857"/>
                        <a14:foregroundMark x1="12707" y1="23214" x2="8287" y2="50000"/>
                        <a14:foregroundMark x1="21271" y1="58214" x2="19061" y2="7571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1" b="11637"/>
          <a:stretch/>
        </p:blipFill>
        <p:spPr bwMode="auto">
          <a:xfrm>
            <a:off x="4783523" y="4972103"/>
            <a:ext cx="3472295" cy="213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5568135" y="4303070"/>
            <a:ext cx="2900795" cy="766816"/>
          </a:xfrm>
          <a:prstGeom prst="cloudCallout">
            <a:avLst>
              <a:gd name="adj1" fmla="val -18644"/>
              <a:gd name="adj2" fmla="val 882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algn="ctr" defTabSz="867697"/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3000" b="1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9240" y="254504"/>
            <a:ext cx="10466832" cy="4431974"/>
            <a:chOff x="619240" y="254504"/>
            <a:chExt cx="10466832" cy="4431974"/>
          </a:xfrm>
        </p:grpSpPr>
        <p:sp>
          <p:nvSpPr>
            <p:cNvPr id="5" name="TextBox 4"/>
            <p:cNvSpPr txBox="1"/>
            <p:nvPr/>
          </p:nvSpPr>
          <p:spPr>
            <a:xfrm>
              <a:off x="619240" y="254504"/>
              <a:ext cx="10466832" cy="4431974"/>
            </a:xfrm>
            <a:prstGeom prst="rect">
              <a:avLst/>
            </a:prstGeom>
            <a:noFill/>
          </p:spPr>
          <p:txBody>
            <a:bodyPr wrap="square" lIns="121912" tIns="60956" rIns="121912" bIns="60956" rtlCol="0">
              <a:spAutoFit/>
            </a:bodyPr>
            <a:lstStyle/>
            <a:p>
              <a:r>
                <a:rPr lang="vi-VN" sz="2800" dirty="0"/>
                <a:t>3. Chọn câu trả lời đúng: </a:t>
              </a:r>
            </a:p>
            <a:p>
              <a:r>
                <a:rPr lang="vi-VN" sz="2800" dirty="0"/>
                <a:t>b) Câu thơ nào cho thấy tiếng chim buổi sáng như một dàn nhạc có sự tham gia của rất nhiều loài chim</a:t>
              </a:r>
            </a:p>
            <a:p>
              <a:r>
                <a:rPr lang="en-GB" sz="2800" dirty="0"/>
                <a:t>    </a:t>
              </a:r>
              <a:r>
                <a:rPr lang="vi-VN" sz="2800" dirty="0"/>
                <a:t>“Tiếng chim cùng bé tưới hoa / Mát trong từng giọt nước hòa tiếng chim”.</a:t>
              </a:r>
              <a:endParaRPr lang="en-GB" sz="2800" dirty="0"/>
            </a:p>
            <a:p>
              <a:r>
                <a:rPr lang="en-GB" sz="2800" dirty="0"/>
                <a:t>    </a:t>
              </a:r>
              <a:r>
                <a:rPr lang="vi-VN" sz="2800" dirty="0"/>
                <a:t>“Vòm cây xanh, đố bé tìm / Tiếng nào riêng giữa trăm nghìn tiếng chung”.</a:t>
              </a:r>
            </a:p>
            <a:p>
              <a:r>
                <a:rPr lang="en-GB" sz="2800" dirty="0"/>
                <a:t>    </a:t>
              </a:r>
              <a:r>
                <a:rPr lang="vi-VN" sz="2800" dirty="0"/>
                <a:t>“Mà vườn hoa cũng lạ lùng / Nghiêng tai nghe đến không cùng tiếng chim”</a:t>
              </a:r>
            </a:p>
            <a:p>
              <a:endParaRPr lang="vi-VN" sz="28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2272" y="1675866"/>
              <a:ext cx="381000" cy="3731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31432" y="2576436"/>
              <a:ext cx="381000" cy="3731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19240" y="3339370"/>
              <a:ext cx="381000" cy="3731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1" y="2470491"/>
            <a:ext cx="380999" cy="43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02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57784" y="291512"/>
            <a:ext cx="10954512" cy="4115895"/>
          </a:xfrm>
          <a:prstGeom prst="roundRect">
            <a:avLst/>
          </a:prstGeom>
          <a:noFill/>
          <a:ln>
            <a:solidFill>
              <a:srgbClr val="00CC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3333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86" b="85714" l="1105" r="97514">
                        <a14:foregroundMark x1="71271" y1="50357" x2="68785" y2="56429"/>
                        <a14:foregroundMark x1="47790" y1="59286" x2="56906" y2="63214"/>
                        <a14:foregroundMark x1="12707" y1="23571" x2="27624" y2="67500"/>
                        <a14:foregroundMark x1="34530" y1="24643" x2="18232" y2="32857"/>
                        <a14:foregroundMark x1="12707" y1="23214" x2="8287" y2="50000"/>
                        <a14:foregroundMark x1="21271" y1="58214" x2="19061" y2="7571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1" b="11637"/>
          <a:stretch/>
        </p:blipFill>
        <p:spPr bwMode="auto">
          <a:xfrm>
            <a:off x="4298892" y="4718209"/>
            <a:ext cx="3472295" cy="213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4870392" y="3795992"/>
            <a:ext cx="2900795" cy="766816"/>
          </a:xfrm>
          <a:prstGeom prst="cloudCallout">
            <a:avLst>
              <a:gd name="adj1" fmla="val -18644"/>
              <a:gd name="adj2" fmla="val 882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algn="ctr" defTabSz="867697"/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3000" b="1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0176" y="431184"/>
            <a:ext cx="10507696" cy="3570200"/>
            <a:chOff x="660176" y="431184"/>
            <a:chExt cx="10507696" cy="3570200"/>
          </a:xfrm>
        </p:grpSpPr>
        <p:sp>
          <p:nvSpPr>
            <p:cNvPr id="5" name="TextBox 4"/>
            <p:cNvSpPr txBox="1"/>
            <p:nvPr/>
          </p:nvSpPr>
          <p:spPr>
            <a:xfrm>
              <a:off x="701040" y="431184"/>
              <a:ext cx="10466832" cy="3570200"/>
            </a:xfrm>
            <a:prstGeom prst="rect">
              <a:avLst/>
            </a:prstGeom>
            <a:noFill/>
          </p:spPr>
          <p:txBody>
            <a:bodyPr wrap="square" lIns="121912" tIns="60956" rIns="121912" bIns="60956" rtlCol="0">
              <a:spAutoFit/>
            </a:bodyPr>
            <a:lstStyle/>
            <a:p>
              <a:r>
                <a:rPr lang="vi-VN" sz="2800" dirty="0"/>
                <a:t>3. Chọn câu trả lời đúng: </a:t>
              </a:r>
            </a:p>
            <a:p>
              <a:r>
                <a:rPr lang="vi-VN" sz="2800" dirty="0"/>
                <a:t>c) Câu thơ nào cho thấy vườn hoa rất yêu thích tiếng chim buổi sáng?</a:t>
              </a:r>
            </a:p>
            <a:p>
              <a:r>
                <a:rPr lang="en-GB" sz="2800" dirty="0"/>
                <a:t>    </a:t>
              </a:r>
              <a:r>
                <a:rPr lang="vi-VN" sz="2800" dirty="0"/>
                <a:t>“Tiếng chim cùng bé tưới hoa / Mát trong từng giọt nước hòa tiếng chim”.</a:t>
              </a:r>
            </a:p>
            <a:p>
              <a:r>
                <a:rPr lang="en-GB" sz="2800" dirty="0"/>
                <a:t>    </a:t>
              </a:r>
              <a:r>
                <a:rPr lang="vi-VN" sz="2800" dirty="0"/>
                <a:t>“Vòm cây xanh , đố bé tìm / Tiếng nào riêng giữa trăm ngàn tiếng chung”.</a:t>
              </a:r>
            </a:p>
            <a:p>
              <a:r>
                <a:rPr lang="en-GB" sz="2800" dirty="0"/>
                <a:t>    </a:t>
              </a:r>
              <a:r>
                <a:rPr lang="vi-VN" sz="2800" dirty="0"/>
                <a:t>“Mà vườn hoa cũng lạ lùng / Nghiêng tai nghe đến không cùng tiếng chim”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60176" y="1298086"/>
              <a:ext cx="381000" cy="3731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0176" y="2251588"/>
              <a:ext cx="381000" cy="3731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92180" y="3117733"/>
              <a:ext cx="381000" cy="3731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0" y="3011788"/>
            <a:ext cx="380999" cy="43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80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20278" y="524194"/>
            <a:ext cx="10728593" cy="2959670"/>
          </a:xfrm>
          <a:prstGeom prst="roundRect">
            <a:avLst/>
          </a:prstGeom>
          <a:noFill/>
          <a:ln>
            <a:solidFill>
              <a:srgbClr val="00CC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3333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86" b="85714" l="1105" r="97514">
                        <a14:foregroundMark x1="71271" y1="50357" x2="68785" y2="56429"/>
                        <a14:foregroundMark x1="47790" y1="59286" x2="56906" y2="63214"/>
                        <a14:foregroundMark x1="12707" y1="23571" x2="27624" y2="67500"/>
                        <a14:foregroundMark x1="34530" y1="24643" x2="18232" y2="32857"/>
                        <a14:foregroundMark x1="12707" y1="23214" x2="8287" y2="50000"/>
                        <a14:foregroundMark x1="21271" y1="58214" x2="19061" y2="7571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1" b="11637"/>
          <a:stretch/>
        </p:blipFill>
        <p:spPr bwMode="auto">
          <a:xfrm>
            <a:off x="4363461" y="4655665"/>
            <a:ext cx="3472295" cy="213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4934961" y="3401199"/>
            <a:ext cx="2900795" cy="1479711"/>
          </a:xfrm>
          <a:prstGeom prst="cloudCallout">
            <a:avLst>
              <a:gd name="adj1" fmla="val -18644"/>
              <a:gd name="adj2" fmla="val 882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algn="ctr" defTabSz="867697"/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3000" b="1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8731" y="554517"/>
            <a:ext cx="10338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4. Dựa theo gợi ý từ bài thơ trên, em hãy viết:</a:t>
            </a:r>
          </a:p>
          <a:p>
            <a:r>
              <a:rPr lang="vi-VN" sz="2800" dirty="0"/>
              <a:t>a) Một câu tả tiếng chim buổi sáng.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847" y="1589846"/>
            <a:ext cx="1089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</a:t>
            </a:r>
            <a:r>
              <a:rPr lang="vi-VN" sz="2800" b="1" dirty="0">
                <a:solidFill>
                  <a:srgbClr val="C00000"/>
                </a:solidFill>
              </a:rPr>
              <a:t>Buổi sáng tiếng chim rộn rã khắp vườn như đánh thức mọi sự vật.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3198" y="2808382"/>
            <a:ext cx="10135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</a:t>
            </a:r>
            <a:r>
              <a:rPr lang="en-US" sz="2800" b="1" dirty="0" err="1">
                <a:solidFill>
                  <a:srgbClr val="C00000"/>
                </a:solidFill>
              </a:rPr>
              <a:t>Ôi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tiếng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chim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hót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mới</a:t>
            </a:r>
            <a:r>
              <a:rPr lang="en-US" sz="2800" b="1" dirty="0">
                <a:solidFill>
                  <a:srgbClr val="C00000"/>
                </a:solidFill>
              </a:rPr>
              <a:t> hay </a:t>
            </a:r>
            <a:r>
              <a:rPr lang="en-US" sz="2800" b="1" dirty="0" err="1">
                <a:solidFill>
                  <a:srgbClr val="C00000"/>
                </a:solidFill>
              </a:rPr>
              <a:t>làm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sao</a:t>
            </a:r>
            <a:r>
              <a:rPr lang="en-US" sz="2800" b="1" dirty="0">
                <a:solidFill>
                  <a:srgbClr val="C00000"/>
                </a:solidFill>
              </a:rPr>
              <a:t>!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5214" y="2199114"/>
            <a:ext cx="951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 Một câu diễn tả niềm vui của em khi nghe tiếng chim hót.</a:t>
            </a:r>
          </a:p>
        </p:txBody>
      </p:sp>
    </p:spTree>
    <p:extLst>
      <p:ext uri="{BB962C8B-B14F-4D97-AF65-F5344CB8AC3E}">
        <p14:creationId xmlns:p14="http://schemas.microsoft.com/office/powerpoint/2010/main" val="3362497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0" grpId="0"/>
      <p:bldP spid="11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0CA0E8F-F0BE-4811-AD30-06F44B7D9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6DB3BCE-1F07-4274-9329-B8A454CABA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33"/>
          <a:stretch/>
        </p:blipFill>
        <p:spPr>
          <a:xfrm>
            <a:off x="1559059" y="921442"/>
            <a:ext cx="5881253" cy="1293997"/>
          </a:xfrm>
          <a:prstGeom prst="rect">
            <a:avLst/>
          </a:prstGeom>
        </p:spPr>
      </p:pic>
      <p:sp>
        <p:nvSpPr>
          <p:cNvPr id="13" name="带形: 上凸 12">
            <a:extLst>
              <a:ext uri="{FF2B5EF4-FFF2-40B4-BE49-F238E27FC236}">
                <a16:creationId xmlns:a16="http://schemas.microsoft.com/office/drawing/2014/main" id="{D1E85B51-3091-418B-A131-E93ABD014BFE}"/>
              </a:ext>
            </a:extLst>
          </p:cNvPr>
          <p:cNvSpPr/>
          <p:nvPr/>
        </p:nvSpPr>
        <p:spPr>
          <a:xfrm>
            <a:off x="822960" y="4888450"/>
            <a:ext cx="8001000" cy="1546411"/>
          </a:xfrm>
          <a:prstGeom prst="ribbon2">
            <a:avLst/>
          </a:prstGeom>
          <a:solidFill>
            <a:srgbClr val="B3D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6DAC0E9-3A5B-4039-BFF5-220F83B3C855}"/>
              </a:ext>
            </a:extLst>
          </p:cNvPr>
          <p:cNvSpPr txBox="1"/>
          <p:nvPr/>
        </p:nvSpPr>
        <p:spPr>
          <a:xfrm>
            <a:off x="1684137" y="2215439"/>
            <a:ext cx="5631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Chào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tạm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biệt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hẹn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dirty="0" err="1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!</a:t>
            </a:r>
            <a:endParaRPr lang="zh-CN" altLang="en-US" sz="6000" dirty="0">
              <a:ln>
                <a:solidFill>
                  <a:schemeClr val="tx1"/>
                </a:solidFill>
              </a:ln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E3180B5-DF7A-4514-94BA-D2ADC69E98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285675" y="5061328"/>
            <a:ext cx="2727774" cy="137353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" y="0"/>
            <a:ext cx="1008574" cy="127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C86FA0-3CD2-49E2-8E61-816CE10BF0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8" t="5555" r="25103" b="15112"/>
          <a:stretch/>
        </p:blipFill>
        <p:spPr>
          <a:xfrm>
            <a:off x="7434169" y="931139"/>
            <a:ext cx="4757831" cy="49957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86598" y="0"/>
            <a:ext cx="5105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3CD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TK:  </a:t>
            </a:r>
            <a:r>
              <a:rPr lang="en-US" sz="1600" dirty="0" err="1">
                <a:solidFill>
                  <a:srgbClr val="D3CD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</a:t>
            </a:r>
            <a:r>
              <a:rPr lang="en-US" sz="1600" dirty="0">
                <a:solidFill>
                  <a:srgbClr val="D3CD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dirty="0" err="1">
                <a:solidFill>
                  <a:srgbClr val="D3CD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1600" dirty="0">
                <a:solidFill>
                  <a:srgbClr val="D3CD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https://www.facebook.com/vuhong1972/ 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699" y="5996710"/>
            <a:ext cx="876301" cy="8763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A35F3C1-03B6-4B1D-BBC1-5249881AEB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69" y="-1498695"/>
            <a:ext cx="14359426" cy="897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657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147E94-4722-45AA-9550-C2AD89CE0A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t="18444" r="5773" b="8001"/>
          <a:stretch/>
        </p:blipFill>
        <p:spPr>
          <a:xfrm>
            <a:off x="0" y="0"/>
            <a:ext cx="8527954" cy="57607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91E344-F2FC-4B62-9202-972F665B5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119" y="-331189"/>
            <a:ext cx="9724644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BE186A4-3528-4B60-9A08-A6C2ABB30C4E}"/>
              </a:ext>
            </a:extLst>
          </p:cNvPr>
          <p:cNvSpPr txBox="1"/>
          <p:nvPr/>
        </p:nvSpPr>
        <p:spPr>
          <a:xfrm>
            <a:off x="1508584" y="2497647"/>
            <a:ext cx="4883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iny" panose="02000903060500060000" pitchFamily="2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lang="en-US" altLang="zh-CN" sz="7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iny" panose="02000903060500060000" pitchFamily="2" charset="0"/>
                <a:ea typeface="Arial-Rounded" pitchFamily="34" charset="0"/>
                <a:cs typeface="Arial-Rounded" pitchFamily="34" charset="0"/>
              </a:rPr>
              <a:t> 2</a:t>
            </a:r>
            <a:endParaRPr lang="zh-CN" altLang="en-US" sz="7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iny" panose="02000903060500060000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1097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6" y="2409371"/>
            <a:ext cx="5610249" cy="40381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12296" y="532293"/>
            <a:ext cx="5834743" cy="2888343"/>
            <a:chOff x="5805714" y="551543"/>
            <a:chExt cx="5834743" cy="2888343"/>
          </a:xfrm>
        </p:grpSpPr>
        <p:sp>
          <p:nvSpPr>
            <p:cNvPr id="3" name="Cloud Callout 2"/>
            <p:cNvSpPr/>
            <p:nvPr/>
          </p:nvSpPr>
          <p:spPr>
            <a:xfrm>
              <a:off x="5805714" y="551543"/>
              <a:ext cx="5834743" cy="2888343"/>
            </a:xfrm>
            <a:prstGeom prst="cloudCallout">
              <a:avLst>
                <a:gd name="adj1" fmla="val -68345"/>
                <a:gd name="adj2" fmla="val 41394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chemeClr val="accent4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44125" y="1123034"/>
              <a:ext cx="5109027" cy="1452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400" dirty="0"/>
                <a:t>I. </a:t>
              </a:r>
              <a:r>
                <a:rPr lang="en-US" sz="3400" dirty="0" err="1"/>
                <a:t>Đánh</a:t>
              </a:r>
              <a:r>
                <a:rPr lang="en-US" sz="3400" dirty="0"/>
                <a:t> </a:t>
              </a:r>
              <a:r>
                <a:rPr lang="en-US" sz="3400" dirty="0" err="1"/>
                <a:t>giá</a:t>
              </a:r>
              <a:r>
                <a:rPr lang="en-US" sz="3400" dirty="0"/>
                <a:t> </a:t>
              </a:r>
              <a:r>
                <a:rPr lang="en-US" sz="3400" dirty="0" err="1"/>
                <a:t>kĩ</a:t>
              </a:r>
              <a:r>
                <a:rPr lang="en-US" sz="3400" dirty="0"/>
                <a:t> </a:t>
              </a:r>
              <a:r>
                <a:rPr lang="en-US" sz="3400" dirty="0" err="1"/>
                <a:t>năng</a:t>
              </a:r>
              <a:r>
                <a:rPr lang="en-US" sz="3400" dirty="0"/>
                <a:t> </a:t>
              </a:r>
              <a:r>
                <a:rPr lang="en-US" sz="3400" dirty="0" err="1"/>
                <a:t>đọc</a:t>
              </a:r>
              <a:r>
                <a:rPr lang="en-US" sz="3400" dirty="0"/>
                <a:t> </a:t>
              </a:r>
              <a:r>
                <a:rPr lang="en-US" sz="3400" dirty="0" err="1"/>
                <a:t>thành</a:t>
              </a:r>
              <a:r>
                <a:rPr lang="en-US" sz="3400" dirty="0"/>
                <a:t> </a:t>
              </a:r>
              <a:r>
                <a:rPr lang="en-US" sz="3400" dirty="0" err="1"/>
                <a:t>tiếng</a:t>
              </a:r>
              <a:r>
                <a:rPr lang="en-US" sz="3400" dirty="0"/>
                <a:t>, </a:t>
              </a:r>
              <a:r>
                <a:rPr lang="en-US" sz="3400" dirty="0" err="1"/>
                <a:t>học</a:t>
              </a:r>
              <a:r>
                <a:rPr lang="en-US" sz="3400" dirty="0"/>
                <a:t> </a:t>
              </a:r>
              <a:r>
                <a:rPr lang="en-US" sz="3400" dirty="0" err="1"/>
                <a:t>thuộc</a:t>
              </a:r>
              <a:r>
                <a:rPr lang="en-US" sz="3400" dirty="0"/>
                <a:t> </a:t>
              </a:r>
              <a:r>
                <a:rPr lang="en-US" sz="3400" dirty="0" err="1"/>
                <a:t>lòng</a:t>
              </a:r>
              <a:endParaRPr lang="en-US" sz="3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39880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C5C2736B-5F16-4B03-B7D8-C6F08EBD2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76" y="116661"/>
            <a:ext cx="12458132" cy="622906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B3CCDF6-EE94-48BB-B2CE-8A4D51651E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6"/>
          <a:stretch/>
        </p:blipFill>
        <p:spPr>
          <a:xfrm>
            <a:off x="8224998" y="1857830"/>
            <a:ext cx="3885271" cy="4537182"/>
          </a:xfrm>
          <a:prstGeom prst="rect">
            <a:avLst/>
          </a:prstGeom>
        </p:spPr>
      </p:pic>
      <p:sp>
        <p:nvSpPr>
          <p:cNvPr id="18" name="Shape 233">
            <a:extLst>
              <a:ext uri="{FF2B5EF4-FFF2-40B4-BE49-F238E27FC236}">
                <a16:creationId xmlns:a16="http://schemas.microsoft.com/office/drawing/2014/main" id="{794FBD37-A599-43D1-821C-12ED59D25D45}"/>
              </a:ext>
            </a:extLst>
          </p:cNvPr>
          <p:cNvSpPr/>
          <p:nvPr/>
        </p:nvSpPr>
        <p:spPr>
          <a:xfrm rot="21207439">
            <a:off x="642911" y="2354109"/>
            <a:ext cx="2013124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r>
              <a:rPr lang="vi-VN" sz="3000" dirty="0"/>
              <a:t>- Đọc to, rõ ràng, diễn cảm</a:t>
            </a:r>
            <a:r>
              <a:rPr lang="en-US" sz="3000" dirty="0"/>
              <a:t>.</a:t>
            </a:r>
            <a:endParaRPr lang="vi-VN" sz="3000" dirty="0"/>
          </a:p>
        </p:txBody>
      </p:sp>
      <p:sp>
        <p:nvSpPr>
          <p:cNvPr id="19" name="Shape 233">
            <a:extLst>
              <a:ext uri="{FF2B5EF4-FFF2-40B4-BE49-F238E27FC236}">
                <a16:creationId xmlns:a16="http://schemas.microsoft.com/office/drawing/2014/main" id="{2B62AF0F-E718-4E28-A7AE-3D9195AB61BF}"/>
              </a:ext>
            </a:extLst>
          </p:cNvPr>
          <p:cNvSpPr/>
          <p:nvPr/>
        </p:nvSpPr>
        <p:spPr>
          <a:xfrm rot="247884">
            <a:off x="3813317" y="1739849"/>
            <a:ext cx="2606533" cy="1713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r>
              <a:rPr lang="vi-VN" sz="3600" dirty="0"/>
              <a:t>- Ngắt nghỉ rõ ràng, đúng chỗ</a:t>
            </a:r>
            <a:r>
              <a:rPr lang="en-US" sz="3600" dirty="0"/>
              <a:t>.</a:t>
            </a:r>
            <a:endParaRPr lang="vi-VN" sz="3600" dirty="0"/>
          </a:p>
        </p:txBody>
      </p:sp>
      <p:sp>
        <p:nvSpPr>
          <p:cNvPr id="20" name="Shape 233">
            <a:extLst>
              <a:ext uri="{FF2B5EF4-FFF2-40B4-BE49-F238E27FC236}">
                <a16:creationId xmlns:a16="http://schemas.microsoft.com/office/drawing/2014/main" id="{B7D84BAE-C44F-4116-88D4-B17154578156}"/>
              </a:ext>
            </a:extLst>
          </p:cNvPr>
          <p:cNvSpPr/>
          <p:nvPr/>
        </p:nvSpPr>
        <p:spPr>
          <a:xfrm rot="385237">
            <a:off x="6927055" y="4130184"/>
            <a:ext cx="1754079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r>
              <a:rPr lang="vi-VN" sz="2400" dirty="0"/>
              <a:t>Chú ý đọc đúng những từ khó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9DE1473-7266-4F89-8B5F-EF1EC7163CD8}"/>
              </a:ext>
            </a:extLst>
          </p:cNvPr>
          <p:cNvSpPr txBox="1"/>
          <p:nvPr/>
        </p:nvSpPr>
        <p:spPr>
          <a:xfrm>
            <a:off x="967905" y="5245343"/>
            <a:ext cx="416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u="sng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Đánh</a:t>
            </a:r>
            <a:r>
              <a:rPr lang="en-US" altLang="zh-CN" sz="5400" b="1" u="sng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5400" b="1" u="sng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</a:t>
            </a:r>
            <a:r>
              <a:rPr lang="en-US" altLang="zh-CN" sz="5400" b="1" u="sng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zh-CN" altLang="en-US" sz="5400" b="1" u="sng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39" y="3140176"/>
            <a:ext cx="986245" cy="986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161">
            <a:off x="3892368" y="3277557"/>
            <a:ext cx="986245" cy="986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161">
            <a:off x="4890984" y="3368576"/>
            <a:ext cx="986245" cy="986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161">
            <a:off x="6497262" y="5013442"/>
            <a:ext cx="740950" cy="740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161">
            <a:off x="7077915" y="5175013"/>
            <a:ext cx="859430" cy="8594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161">
            <a:off x="7719248" y="5210988"/>
            <a:ext cx="840593" cy="8405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7638" y="254378"/>
            <a:ext cx="8887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1. </a:t>
            </a:r>
            <a:r>
              <a:rPr lang="en-US" sz="2800" b="1" dirty="0" err="1">
                <a:solidFill>
                  <a:srgbClr val="000000"/>
                </a:solidFill>
              </a:rPr>
              <a:t>Đánh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giá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kĩ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năng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đọc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thành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tiếng</a:t>
            </a:r>
            <a:r>
              <a:rPr lang="en-US" sz="2800" b="1" dirty="0">
                <a:solidFill>
                  <a:srgbClr val="000000"/>
                </a:solidFill>
              </a:rPr>
              <a:t>, </a:t>
            </a:r>
            <a:r>
              <a:rPr lang="en-US" sz="2800" b="1" dirty="0" err="1">
                <a:solidFill>
                  <a:srgbClr val="000000"/>
                </a:solidFill>
              </a:rPr>
              <a:t>học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thuộc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lòng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037708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A5E4DBC-ED20-409C-9000-5AA467B254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0A9D71C-97CB-4FAA-AE45-FA3D95EE83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293469" y="-296698"/>
            <a:ext cx="14110309" cy="74513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BE79FD5-0029-4A00-9065-D6548500DD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63" y="-1207775"/>
            <a:ext cx="9633448" cy="7922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74" y1="33067" x2="48562" y2="50160"/>
                        <a14:foregroundMark x1="63738" y1="34026" x2="45367" y2="54952"/>
                        <a14:foregroundMark x1="21406" y1="83706" x2="76518" y2="81789"/>
                        <a14:foregroundMark x1="32109" y1="77796" x2="74121" y2="82748"/>
                        <a14:foregroundMark x1="50639" y1="74601" x2="74920" y2="82428"/>
                        <a14:foregroundMark x1="59265" y1="74441" x2="77476" y2="82268"/>
                        <a14:foregroundMark x1="64537" y1="71246" x2="83227" y2="83866"/>
                        <a14:foregroundMark x1="71246" y1="72364" x2="78435" y2="80192"/>
                        <a14:foregroundMark x1="74601" y1="73482" x2="80192" y2="82268"/>
                        <a14:foregroundMark x1="74920" y1="72843" x2="79553" y2="80351"/>
                        <a14:foregroundMark x1="29712" y1="73962" x2="21725" y2="88658"/>
                        <a14:foregroundMark x1="26837" y1="74920" x2="19649" y2="84505"/>
                        <a14:foregroundMark x1="27316" y1="75080" x2="19489" y2="83866"/>
                        <a14:foregroundMark x1="27636" y1="75080" x2="21725" y2="83227"/>
                        <a14:foregroundMark x1="28275" y1="73323" x2="43930" y2="70767"/>
                        <a14:foregroundMark x1="29872" y1="71885" x2="39617" y2="70288"/>
                        <a14:foregroundMark x1="67891" y1="70767" x2="74920" y2="74441"/>
                        <a14:foregroundMark x1="67093" y1="69968" x2="76038" y2="71406"/>
                        <a14:foregroundMark x1="76997" y1="72045" x2="82588" y2="8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43" y="685801"/>
            <a:ext cx="6060972" cy="6060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325479">
            <a:off x="3023404" y="2501216"/>
            <a:ext cx="389438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 err="1">
                <a:ln w="28575">
                  <a:solidFill>
                    <a:srgbClr val="00B0F0"/>
                  </a:solidFill>
                </a:ln>
                <a:solidFill>
                  <a:srgbClr val="FF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867" b="1" dirty="0">
                <a:ln w="28575">
                  <a:solidFill>
                    <a:srgbClr val="00B0F0"/>
                  </a:solidFill>
                </a:ln>
                <a:solidFill>
                  <a:srgbClr val="FF0000"/>
                </a:solidFill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CÁ NHÂN</a:t>
            </a:r>
          </a:p>
        </p:txBody>
      </p:sp>
    </p:spTree>
    <p:extLst>
      <p:ext uri="{BB962C8B-B14F-4D97-AF65-F5344CB8AC3E}">
        <p14:creationId xmlns:p14="http://schemas.microsoft.com/office/powerpoint/2010/main" val="4058291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44801" y="-193878"/>
            <a:ext cx="7184572" cy="7010091"/>
            <a:chOff x="3347357" y="-471027"/>
            <a:chExt cx="8621486" cy="8412108"/>
          </a:xfrm>
        </p:grpSpPr>
        <p:pic>
          <p:nvPicPr>
            <p:cNvPr id="2050" name="Picture 2" descr="Phim hoạt hình vẽ tay thủy thủ phù hợp với cậu bé lớp học cô gái vui lên  trước bảng đen | Công cụ đồ họa PSD Tải xuống miễn phí - Pikbes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10" b="89898" l="4714" r="95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357" y="-471027"/>
              <a:ext cx="8621486" cy="8412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4816929" y="816429"/>
              <a:ext cx="5829300" cy="1224642"/>
            </a:xfrm>
            <a:prstGeom prst="roundRect">
              <a:avLst/>
            </a:prstGeom>
            <a:solidFill>
              <a:srgbClr val="FBE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833">
                <a:solidFill>
                  <a:prstClr val="white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833258" y="1027706"/>
              <a:ext cx="5796641" cy="849463"/>
            </a:xfrm>
            <a:prstGeom prst="rect">
              <a:avLst/>
            </a:prstGeom>
            <a:solidFill>
              <a:srgbClr val="FBEDEA"/>
            </a:solidFill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000" b="1" dirty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</a:rPr>
                <a:t>THI ĐỌC TRƯỚC 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1940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iết 2 trang 60, 61 Tiếng Việt lớp 3 Tập 2 Cánh diề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36" y="1050570"/>
            <a:ext cx="8563008" cy="5276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1580" y="169834"/>
            <a:ext cx="867228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333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622A88-2DC4-4DD1-A868-ED151F3865D8}"/>
              </a:ext>
            </a:extLst>
          </p:cNvPr>
          <p:cNvGrpSpPr/>
          <p:nvPr/>
        </p:nvGrpSpPr>
        <p:grpSpPr>
          <a:xfrm>
            <a:off x="772882" y="1570342"/>
            <a:ext cx="1695761" cy="4236813"/>
            <a:chOff x="1436254" y="1069109"/>
            <a:chExt cx="9319491" cy="4719782"/>
          </a:xfrm>
          <a:solidFill>
            <a:schemeClr val="bg1"/>
          </a:solidFill>
        </p:grpSpPr>
        <p:sp>
          <p:nvSpPr>
            <p:cNvPr id="5" name="Rectangle: Rounded Corners 19">
              <a:extLst>
                <a:ext uri="{FF2B5EF4-FFF2-40B4-BE49-F238E27FC236}">
                  <a16:creationId xmlns:a16="http://schemas.microsoft.com/office/drawing/2014/main" id="{8A3562A4-EEAD-47BC-9616-E3DE666F4169}"/>
                </a:ext>
              </a:extLst>
            </p:cNvPr>
            <p:cNvSpPr/>
            <p:nvPr/>
          </p:nvSpPr>
          <p:spPr>
            <a:xfrm>
              <a:off x="1436254" y="1069109"/>
              <a:ext cx="9319491" cy="4719782"/>
            </a:xfrm>
            <a:prstGeom prst="roundRect">
              <a:avLst>
                <a:gd name="adj" fmla="val 4534"/>
              </a:avLst>
            </a:prstGeom>
            <a:grpFill/>
            <a:ln w="19050">
              <a:solidFill>
                <a:srgbClr val="F7969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2E51AD-998F-4C39-BB94-F6BD8F3C02F9}"/>
                </a:ext>
              </a:extLst>
            </p:cNvPr>
            <p:cNvSpPr/>
            <p:nvPr/>
          </p:nvSpPr>
          <p:spPr>
            <a:xfrm>
              <a:off x="1482918" y="4968637"/>
              <a:ext cx="9233165" cy="188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pic>
        <p:nvPicPr>
          <p:cNvPr id="7" name="图片 2">
            <a:extLst>
              <a:ext uri="{FF2B5EF4-FFF2-40B4-BE49-F238E27FC236}">
                <a16:creationId xmlns:a16="http://schemas.microsoft.com/office/drawing/2014/main" id="{13B62AA5-9058-4664-8CDA-82F606C7F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6" y="1197596"/>
            <a:ext cx="1899139" cy="18991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5429" y="2839725"/>
            <a:ext cx="1630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79A6"/>
                </a:solidFill>
                <a:latin typeface="iCiel Cadena" pitchFamily="2" charset="0"/>
              </a:rPr>
              <a:t>KHỞI ĐỘNG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801050" y="1238260"/>
            <a:ext cx="2956673" cy="736161"/>
          </a:xfrm>
          <a:prstGeom prst="wedgeRoundRectCallout">
            <a:avLst>
              <a:gd name="adj1" fmla="val -84193"/>
              <a:gd name="adj2" fmla="val -104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iCiel Cadena" pitchFamily="2" charset="0"/>
              </a:rPr>
              <a:t>Tranh</a:t>
            </a:r>
            <a:r>
              <a:rPr lang="en-US" sz="2667" dirty="0">
                <a:solidFill>
                  <a:schemeClr val="tx1"/>
                </a:solidFill>
                <a:latin typeface="iCiel Cadena" pitchFamily="2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iCiel Cadena" pitchFamily="2" charset="0"/>
              </a:rPr>
              <a:t>vẽ</a:t>
            </a:r>
            <a:r>
              <a:rPr lang="en-US" sz="2667" dirty="0">
                <a:solidFill>
                  <a:schemeClr val="tx1"/>
                </a:solidFill>
                <a:latin typeface="iCiel Cadena" pitchFamily="2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iCiel Cadena" pitchFamily="2" charset="0"/>
              </a:rPr>
              <a:t>cảnh</a:t>
            </a:r>
            <a:r>
              <a:rPr lang="en-US" sz="2667" dirty="0">
                <a:solidFill>
                  <a:schemeClr val="tx1"/>
                </a:solidFill>
                <a:latin typeface="iCiel Cadena" pitchFamily="2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iCiel Cadena" pitchFamily="2" charset="0"/>
              </a:rPr>
              <a:t>gì</a:t>
            </a:r>
            <a:r>
              <a:rPr lang="en-US" sz="2667" dirty="0">
                <a:solidFill>
                  <a:schemeClr val="tx1"/>
                </a:solidFill>
                <a:latin typeface="iCiel Cadena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9398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3543" y="163380"/>
            <a:ext cx="367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</a:t>
            </a:r>
            <a:r>
              <a:rPr lang="en-US" sz="2400" b="1" dirty="0" err="1"/>
              <a:t>Đọc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92352" y="506001"/>
            <a:ext cx="3684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Tiếng</a:t>
            </a:r>
            <a:r>
              <a:rPr lang="en-US" sz="2400" b="1" dirty="0"/>
              <a:t> </a:t>
            </a:r>
            <a:r>
              <a:rPr lang="en-US" sz="2400" b="1" dirty="0" err="1"/>
              <a:t>chim</a:t>
            </a:r>
            <a:r>
              <a:rPr lang="en-US" sz="2400" b="1" dirty="0"/>
              <a:t> </a:t>
            </a:r>
            <a:r>
              <a:rPr lang="en-US" sz="2400" b="1" dirty="0" err="1"/>
              <a:t>buổi</a:t>
            </a:r>
            <a:r>
              <a:rPr lang="en-US" sz="2400" b="1" dirty="0"/>
              <a:t> </a:t>
            </a:r>
            <a:r>
              <a:rPr lang="en-US" sz="2400" b="1" dirty="0" err="1"/>
              <a:t>sáng</a:t>
            </a:r>
            <a:endParaRPr lang="en-US" sz="2400" dirty="0"/>
          </a:p>
        </p:txBody>
      </p:sp>
      <p:pic>
        <p:nvPicPr>
          <p:cNvPr id="1026" name="Picture 2" descr="Tiết 2 trang 60, 61 Tiếng Việt lớp 3 Tập 2 Cánh diề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97" y="967666"/>
            <a:ext cx="5400675" cy="336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335" y="967666"/>
            <a:ext cx="60989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        </a:t>
            </a:r>
            <a:r>
              <a:rPr lang="vi-VN" sz="2400" b="1" dirty="0"/>
              <a:t>Sáng ra trời rộng đến đâu</a:t>
            </a:r>
          </a:p>
          <a:p>
            <a:r>
              <a:rPr lang="vi-VN" sz="2400" b="1" dirty="0"/>
              <a:t>Trời xanh như mới lần đầu biết xanh</a:t>
            </a:r>
          </a:p>
          <a:p>
            <a:r>
              <a:rPr lang="en-GB" sz="2400" b="1" dirty="0"/>
              <a:t>       </a:t>
            </a:r>
            <a:r>
              <a:rPr lang="vi-VN" sz="2400" b="1" dirty="0"/>
              <a:t>Tiếng chim lay động lá cành</a:t>
            </a:r>
          </a:p>
          <a:p>
            <a:r>
              <a:rPr lang="vi-VN" sz="2400" b="1" dirty="0"/>
              <a:t>Tiếng chim đánh thức chồi xanh dậy cùng</a:t>
            </a:r>
          </a:p>
          <a:p>
            <a:r>
              <a:rPr lang="en-GB" sz="2400" b="1" dirty="0"/>
              <a:t>       </a:t>
            </a:r>
            <a:r>
              <a:rPr lang="vi-VN" sz="2400" b="1" dirty="0"/>
              <a:t>Tiếng chim vỗ cánh bầy ong</a:t>
            </a:r>
          </a:p>
          <a:p>
            <a:r>
              <a:rPr lang="vi-VN" sz="2400" b="1" dirty="0"/>
              <a:t>Tiếng chim tha nắng rải đồng vàng thơm</a:t>
            </a:r>
          </a:p>
          <a:p>
            <a:r>
              <a:rPr lang="en-GB" sz="2400" b="1" dirty="0"/>
              <a:t>       </a:t>
            </a:r>
            <a:r>
              <a:rPr lang="vi-VN" sz="2400" b="1" dirty="0"/>
              <a:t>Gọi bông lúa chín về thôn</a:t>
            </a:r>
          </a:p>
          <a:p>
            <a:r>
              <a:rPr lang="vi-VN" sz="2400" b="1" dirty="0"/>
              <a:t>Tiếng chim nhuộm óng cây rơm trước nhà</a:t>
            </a:r>
          </a:p>
          <a:p>
            <a:r>
              <a:rPr lang="en-GB" sz="2400" b="1" dirty="0"/>
              <a:t>      </a:t>
            </a:r>
            <a:r>
              <a:rPr lang="vi-VN" sz="2400" b="1" dirty="0"/>
              <a:t>Tiếng chim cùng bé tưới hoa</a:t>
            </a:r>
          </a:p>
          <a:p>
            <a:r>
              <a:rPr lang="vi-VN" sz="2400" b="1" dirty="0"/>
              <a:t>Mát trong từng giọt nước hòa tiếng chim</a:t>
            </a:r>
          </a:p>
          <a:p>
            <a:r>
              <a:rPr lang="en-GB" sz="2400" b="1" dirty="0"/>
              <a:t>       </a:t>
            </a:r>
            <a:r>
              <a:rPr lang="vi-VN" sz="2400" b="1" dirty="0"/>
              <a:t>Vòm cây xanh, đố bé tìm</a:t>
            </a:r>
          </a:p>
          <a:p>
            <a:r>
              <a:rPr lang="vi-VN" sz="2400" b="1" dirty="0"/>
              <a:t>Tiếng nào riêng giữa trăm nghìn tiếng chung</a:t>
            </a:r>
          </a:p>
          <a:p>
            <a:r>
              <a:rPr lang="en-GB" sz="2400" b="1" dirty="0"/>
              <a:t>       </a:t>
            </a:r>
            <a:r>
              <a:rPr lang="vi-VN" sz="2400" b="1" dirty="0"/>
              <a:t>Mà vườn hoa cũng lạ lùng</a:t>
            </a:r>
          </a:p>
          <a:p>
            <a:r>
              <a:rPr lang="vi-VN" sz="2400" b="1" dirty="0"/>
              <a:t>Nghiêng tai nghe đến không cùng tiếng chim.</a:t>
            </a:r>
            <a:endParaRPr lang="en-US" sz="2400" b="1" dirty="0"/>
          </a:p>
          <a:p>
            <a:r>
              <a:rPr lang="en-GB" sz="2400" b="1" dirty="0"/>
              <a:t>                                     </a:t>
            </a:r>
            <a:r>
              <a:rPr lang="en-US" sz="2400" b="1" dirty="0" err="1"/>
              <a:t>Định</a:t>
            </a:r>
            <a:r>
              <a:rPr lang="en-US" sz="2400" b="1" dirty="0"/>
              <a:t> </a:t>
            </a:r>
            <a:r>
              <a:rPr lang="en-US" sz="2400" b="1" dirty="0" err="1"/>
              <a:t>Hải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31162920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2800" y="291512"/>
            <a:ext cx="10466832" cy="61554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vi-VN" sz="3200" dirty="0"/>
              <a:t>1. Bài thơ có bao nhiêu dòng nhắc lại hai từ “tiếng chim”?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495540" y="1070265"/>
            <a:ext cx="8919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b="1" dirty="0">
                <a:solidFill>
                  <a:srgbClr val="FF0000"/>
                </a:solidFill>
              </a:rPr>
              <a:t>Bài thơ có 8 dòng nhắc lại từ “tiếng chim” 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 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93447" y="1085176"/>
            <a:ext cx="9440672" cy="1558308"/>
          </a:xfrm>
          <a:prstGeom prst="roundRect">
            <a:avLst/>
          </a:prstGeom>
          <a:noFill/>
          <a:ln>
            <a:solidFill>
              <a:srgbClr val="00CC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3333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56" y1="28571" x2="7556" y2="28571"/>
                        <a14:foregroundMark x1="20444" y1="35268" x2="20444" y2="35268"/>
                        <a14:foregroundMark x1="24000" y1="79464" x2="95556" y2="79911"/>
                        <a14:foregroundMark x1="52444" y1="63839" x2="65333" y2="62500"/>
                        <a14:foregroundMark x1="66667" y1="56696" x2="61778" y2="71429"/>
                        <a14:foregroundMark x1="44444" y1="88839" x2="71111" y2="86161"/>
                        <a14:foregroundMark x1="70667" y1="85714" x2="80000" y2="88393"/>
                        <a14:foregroundMark x1="32444" y1="20536" x2="44889" y2="14732"/>
                        <a14:foregroundMark x1="32444" y1="32589" x2="36889" y2="3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01" y="3543552"/>
            <a:ext cx="3515764" cy="35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16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4182</TotalTime>
  <Words>668</Words>
  <Application>Microsoft Office PowerPoint</Application>
  <PresentationFormat>Widescreen</PresentationFormat>
  <Paragraphs>89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Times New Roman</vt:lpstr>
      <vt:lpstr>iCiel Cadena</vt:lpstr>
      <vt:lpstr>等线</vt:lpstr>
      <vt:lpstr>Arial</vt:lpstr>
      <vt:lpstr>Arial-Rounded</vt:lpstr>
      <vt:lpstr>HP001 4 hàng</vt:lpstr>
      <vt:lpstr>Coiny</vt:lpstr>
      <vt:lpstr>字魂70号-灵悦黑体</vt:lpstr>
      <vt:lpstr>Office Theme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Hà Nguyễn Thị Thu</cp:lastModifiedBy>
  <cp:revision>558</cp:revision>
  <dcterms:created xsi:type="dcterms:W3CDTF">2019-03-29T12:25:33Z</dcterms:created>
  <dcterms:modified xsi:type="dcterms:W3CDTF">2023-03-19T08:07:22Z</dcterms:modified>
</cp:coreProperties>
</file>