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2"/>
    <p:sldMasterId id="2147483663" r:id="rId3"/>
    <p:sldMasterId id="2147483676" r:id="rId4"/>
    <p:sldMasterId id="2147483689" r:id="rId5"/>
  </p:sldMasterIdLst>
  <p:notesMasterIdLst>
    <p:notesMasterId r:id="rId27"/>
  </p:notesMasterIdLst>
  <p:sldIdLst>
    <p:sldId id="375" r:id="rId6"/>
    <p:sldId id="289" r:id="rId7"/>
    <p:sldId id="287" r:id="rId8"/>
    <p:sldId id="339" r:id="rId9"/>
    <p:sldId id="350" r:id="rId10"/>
    <p:sldId id="351" r:id="rId11"/>
    <p:sldId id="353" r:id="rId12"/>
    <p:sldId id="355" r:id="rId13"/>
    <p:sldId id="385" r:id="rId14"/>
    <p:sldId id="379" r:id="rId15"/>
    <p:sldId id="360" r:id="rId16"/>
    <p:sldId id="361" r:id="rId17"/>
    <p:sldId id="358" r:id="rId18"/>
    <p:sldId id="356" r:id="rId19"/>
    <p:sldId id="343" r:id="rId20"/>
    <p:sldId id="341" r:id="rId21"/>
    <p:sldId id="380" r:id="rId22"/>
    <p:sldId id="382" r:id="rId23"/>
    <p:sldId id="383" r:id="rId24"/>
    <p:sldId id="381" r:id="rId25"/>
    <p:sldId id="326" r:id="rId26"/>
  </p:sldIdLst>
  <p:sldSz cx="12192000" cy="6858000"/>
  <p:notesSz cx="6858000" cy="9144000"/>
  <p:embeddedFontLst>
    <p:embeddedFont>
      <p:font typeface="等线" panose="02010600030101010101" pitchFamily="2" charset="-122"/>
      <p:regular r:id="rId28"/>
      <p:bold r:id="rId29"/>
    </p:embeddedFont>
    <p:embeddedFont>
      <p:font typeface="Arial-Rounded" panose="020B0500000000000000" charset="0"/>
      <p:regular r:id="rId30"/>
    </p:embeddedFont>
    <p:embeddedFont>
      <p:font typeface="Coiny" panose="020B0604020202020204" charset="0"/>
      <p:regular r:id="rId31"/>
    </p:embeddedFont>
    <p:embeddedFont>
      <p:font typeface="HP001 4 hàng" panose="020B0603050302020204" pitchFamily="34" charset="0"/>
      <p:regular r:id="rId32"/>
      <p:bold r:id="rId33"/>
    </p:embeddedFont>
    <p:embeddedFont>
      <p:font typeface="iCiel Cadena" panose="020B0604020202020204" charset="0"/>
      <p:bold r:id="rId34"/>
    </p:embeddedFont>
  </p:embeddedFontLst>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6011"/>
    <a:srgbClr val="FF9966"/>
    <a:srgbClr val="8D7545"/>
    <a:srgbClr val="C04C85"/>
    <a:srgbClr val="EB9596"/>
    <a:srgbClr val="B3D4F0"/>
    <a:srgbClr val="40BBC3"/>
    <a:srgbClr val="CDBF97"/>
    <a:srgbClr val="ECE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86325" autoAdjust="0"/>
  </p:normalViewPr>
  <p:slideViewPr>
    <p:cSldViewPr snapToGrid="0">
      <p:cViewPr varScale="1">
        <p:scale>
          <a:sx n="54" d="100"/>
          <a:sy n="54" d="100"/>
        </p:scale>
        <p:origin x="1044" y="8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4</a:t>
            </a:fld>
            <a:endParaRPr lang="en-US"/>
          </a:p>
        </p:txBody>
      </p:sp>
    </p:spTree>
    <p:extLst>
      <p:ext uri="{BB962C8B-B14F-4D97-AF65-F5344CB8AC3E}">
        <p14:creationId xmlns:p14="http://schemas.microsoft.com/office/powerpoint/2010/main" val="59117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11</a:t>
            </a:fld>
            <a:endParaRPr lang="en-US"/>
          </a:p>
        </p:txBody>
      </p:sp>
    </p:spTree>
    <p:extLst>
      <p:ext uri="{BB962C8B-B14F-4D97-AF65-F5344CB8AC3E}">
        <p14:creationId xmlns:p14="http://schemas.microsoft.com/office/powerpoint/2010/main" val="233067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1DD29DC-7712-451E-AF0E-E354B0215474}" type="slidenum">
              <a:rPr lang="zh-CN" altLang="en-US" smtClean="0">
                <a:solidFill>
                  <a:prstClr val="black"/>
                </a:solidFill>
                <a:latin typeface="等线"/>
              </a:rPr>
              <a:pPr/>
              <a:t>12</a:t>
            </a:fld>
            <a:endParaRPr lang="zh-CN" altLang="en-US">
              <a:solidFill>
                <a:prstClr val="black"/>
              </a:solidFill>
              <a:latin typeface="等线"/>
            </a:endParaRPr>
          </a:p>
        </p:txBody>
      </p:sp>
    </p:spTree>
    <p:extLst>
      <p:ext uri="{BB962C8B-B14F-4D97-AF65-F5344CB8AC3E}">
        <p14:creationId xmlns:p14="http://schemas.microsoft.com/office/powerpoint/2010/main" val="344060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15</a:t>
            </a:fld>
            <a:endParaRPr lang="en-US"/>
          </a:p>
        </p:txBody>
      </p:sp>
    </p:spTree>
    <p:extLst>
      <p:ext uri="{BB962C8B-B14F-4D97-AF65-F5344CB8AC3E}">
        <p14:creationId xmlns:p14="http://schemas.microsoft.com/office/powerpoint/2010/main" val="219505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16</a:t>
            </a:fld>
            <a:endParaRPr lang="en-US"/>
          </a:p>
        </p:txBody>
      </p:sp>
    </p:spTree>
    <p:extLst>
      <p:ext uri="{BB962C8B-B14F-4D97-AF65-F5344CB8AC3E}">
        <p14:creationId xmlns:p14="http://schemas.microsoft.com/office/powerpoint/2010/main" val="1059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17</a:t>
            </a:fld>
            <a:endParaRPr lang="en-US"/>
          </a:p>
        </p:txBody>
      </p:sp>
    </p:spTree>
    <p:extLst>
      <p:ext uri="{BB962C8B-B14F-4D97-AF65-F5344CB8AC3E}">
        <p14:creationId xmlns:p14="http://schemas.microsoft.com/office/powerpoint/2010/main" val="317458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18</a:t>
            </a:fld>
            <a:endParaRPr lang="en-US"/>
          </a:p>
        </p:txBody>
      </p:sp>
    </p:spTree>
    <p:extLst>
      <p:ext uri="{BB962C8B-B14F-4D97-AF65-F5344CB8AC3E}">
        <p14:creationId xmlns:p14="http://schemas.microsoft.com/office/powerpoint/2010/main" val="89508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19</a:t>
            </a:fld>
            <a:endParaRPr lang="en-US"/>
          </a:p>
        </p:txBody>
      </p:sp>
    </p:spTree>
    <p:extLst>
      <p:ext uri="{BB962C8B-B14F-4D97-AF65-F5344CB8AC3E}">
        <p14:creationId xmlns:p14="http://schemas.microsoft.com/office/powerpoint/2010/main" val="75121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20</a:t>
            </a:fld>
            <a:endParaRPr lang="en-US"/>
          </a:p>
        </p:txBody>
      </p:sp>
    </p:spTree>
    <p:extLst>
      <p:ext uri="{BB962C8B-B14F-4D97-AF65-F5344CB8AC3E}">
        <p14:creationId xmlns:p14="http://schemas.microsoft.com/office/powerpoint/2010/main" val="151117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402034940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193476175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3588970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28279690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06980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63911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82665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D1E5560-7B4B-F448-9362-854A5ABE1F05}"/>
              </a:ext>
            </a:extLst>
          </p:cNvPr>
          <p:cNvPicPr>
            <a:picLocks noChangeAspect="1"/>
          </p:cNvPicPr>
          <p:nvPr userDrawn="1"/>
        </p:nvPicPr>
        <p:blipFill>
          <a:blip r:embed="rId2"/>
          <a:stretch>
            <a:fillRect/>
          </a:stretch>
        </p:blipFill>
        <p:spPr>
          <a:xfrm>
            <a:off x="0" y="177800"/>
            <a:ext cx="12192000" cy="6854775"/>
          </a:xfrm>
          <a:prstGeom prst="rect">
            <a:avLst/>
          </a:prstGeom>
        </p:spPr>
      </p:pic>
      <p:pic>
        <p:nvPicPr>
          <p:cNvPr id="8" name="图片 7">
            <a:extLst>
              <a:ext uri="{FF2B5EF4-FFF2-40B4-BE49-F238E27FC236}">
                <a16:creationId xmlns:a16="http://schemas.microsoft.com/office/drawing/2014/main" id="{FA76A0A7-680D-E145-81F3-A3F035E98BA0}"/>
              </a:ext>
            </a:extLst>
          </p:cNvPr>
          <p:cNvPicPr>
            <a:picLocks noChangeAspect="1"/>
          </p:cNvPicPr>
          <p:nvPr userDrawn="1"/>
        </p:nvPicPr>
        <p:blipFill rotWithShape="1">
          <a:blip r:embed="rId3"/>
          <a:srcRect t="61201" b="1"/>
          <a:stretch/>
        </p:blipFill>
        <p:spPr>
          <a:xfrm>
            <a:off x="0" y="4196863"/>
            <a:ext cx="12192000" cy="2659524"/>
          </a:xfrm>
          <a:prstGeom prst="rect">
            <a:avLst/>
          </a:prstGeom>
        </p:spPr>
      </p:pic>
      <p:grpSp>
        <p:nvGrpSpPr>
          <p:cNvPr id="9" name="组合 8">
            <a:extLst>
              <a:ext uri="{FF2B5EF4-FFF2-40B4-BE49-F238E27FC236}">
                <a16:creationId xmlns:a16="http://schemas.microsoft.com/office/drawing/2014/main" id="{51F6E308-C4C2-CB44-9AC9-F4F7F9F83699}"/>
              </a:ext>
            </a:extLst>
          </p:cNvPr>
          <p:cNvGrpSpPr/>
          <p:nvPr userDrawn="1"/>
        </p:nvGrpSpPr>
        <p:grpSpPr>
          <a:xfrm>
            <a:off x="961573" y="617876"/>
            <a:ext cx="10268857" cy="5207001"/>
            <a:chOff x="2246898" y="972460"/>
            <a:chExt cx="7698203" cy="3497470"/>
          </a:xfrm>
        </p:grpSpPr>
        <p:sp>
          <p:nvSpPr>
            <p:cNvPr id="10" name="圆角矩形 9">
              <a:extLst>
                <a:ext uri="{FF2B5EF4-FFF2-40B4-BE49-F238E27FC236}">
                  <a16:creationId xmlns:a16="http://schemas.microsoft.com/office/drawing/2014/main" id="{B9766F4D-BB8A-5C4E-8D58-BB2B40EEBAA8}"/>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kumimoji="1" lang="zh-CN" altLang="en-US" sz="1833" dirty="0">
                <a:solidFill>
                  <a:prstClr val="white"/>
                </a:solidFill>
                <a:latin typeface="字魂70号-灵悦黑体" panose="00000500000000000000" pitchFamily="2" charset="-122"/>
                <a:ea typeface="字魂70号-灵悦黑体" panose="00000500000000000000" pitchFamily="2" charset="-122"/>
              </a:endParaRPr>
            </a:p>
          </p:txBody>
        </p:sp>
        <p:sp>
          <p:nvSpPr>
            <p:cNvPr id="11" name="圆角矩形 10">
              <a:extLst>
                <a:ext uri="{FF2B5EF4-FFF2-40B4-BE49-F238E27FC236}">
                  <a16:creationId xmlns:a16="http://schemas.microsoft.com/office/drawing/2014/main" id="{ABC9ED25-F67C-8C49-83CD-BA20C74732E2}"/>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kumimoji="1" lang="zh-CN" altLang="en-US" sz="1833" dirty="0">
                <a:solidFill>
                  <a:prstClr val="white"/>
                </a:solidFill>
                <a:latin typeface="字魂70号-灵悦黑体" panose="00000500000000000000" pitchFamily="2" charset="-122"/>
                <a:ea typeface="字魂70号-灵悦黑体" panose="00000500000000000000" pitchFamily="2" charset="-122"/>
              </a:endParaRPr>
            </a:p>
          </p:txBody>
        </p:sp>
      </p:grpSp>
      <p:pic>
        <p:nvPicPr>
          <p:cNvPr id="14" name="图片 13">
            <a:extLst>
              <a:ext uri="{FF2B5EF4-FFF2-40B4-BE49-F238E27FC236}">
                <a16:creationId xmlns:a16="http://schemas.microsoft.com/office/drawing/2014/main" id="{0C300700-6C13-FD46-94C6-C3237581BD81}"/>
              </a:ext>
            </a:extLst>
          </p:cNvPr>
          <p:cNvPicPr>
            <a:picLocks noChangeAspect="1"/>
          </p:cNvPicPr>
          <p:nvPr userDrawn="1"/>
        </p:nvPicPr>
        <p:blipFill>
          <a:blip r:embed="rId4"/>
          <a:stretch>
            <a:fillRect/>
          </a:stretch>
        </p:blipFill>
        <p:spPr>
          <a:xfrm>
            <a:off x="10159357" y="4263565"/>
            <a:ext cx="2032644" cy="2526119"/>
          </a:xfrm>
          <a:prstGeom prst="rect">
            <a:avLst/>
          </a:prstGeom>
        </p:spPr>
      </p:pic>
    </p:spTree>
    <p:extLst>
      <p:ext uri="{BB962C8B-B14F-4D97-AF65-F5344CB8AC3E}">
        <p14:creationId xmlns:p14="http://schemas.microsoft.com/office/powerpoint/2010/main" val="43741909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003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85388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80389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73117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2664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44507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1128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7082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776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327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86682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013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F3092-099F-40A5-B724-2564865CB8C6}"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90008112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0032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80389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73117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2664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44507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1128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7082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776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327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86682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3706005435"/>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0130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0032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80389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73117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2664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44507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1128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7082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776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327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415902006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86682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013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F3092-099F-40A5-B724-2564865CB8C6}"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26983196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F3092-099F-40A5-B724-2564865CB8C6}"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38532328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F3092-099F-40A5-B724-2564865CB8C6}"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200385638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389643242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702" r:id="rId2"/>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3092-099F-40A5-B724-2564865CB8C6}" type="datetimeFigureOut">
              <a:rPr lang="en-US" smtClean="0"/>
              <a:t>3/19/2023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7021-B962-4D6C-8DFC-AF0D64A5D956}" type="slidenum">
              <a:rPr lang="en-US" smtClean="0"/>
              <a:t>‹#›</a:t>
            </a:fld>
            <a:endParaRPr lang="en-US"/>
          </a:p>
        </p:txBody>
      </p:sp>
      <p:pic>
        <p:nvPicPr>
          <p:cNvPr id="205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438617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705" r:id="rId13"/>
    <p:sldLayoutId id="2147483707" r:id="rId14"/>
    <p:sldLayoutId id="2147483709" r:id="rId15"/>
    <p:sldLayoutId id="2147483710" r:id="rId16"/>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9923611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9923611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3092-099F-40A5-B724-2564865CB8C6}" type="datetimeFigureOut">
              <a:rPr lang="en-US" smtClean="0">
                <a:solidFill>
                  <a:prstClr val="black">
                    <a:tint val="75000"/>
                  </a:prstClr>
                </a:solidFill>
              </a:rPr>
              <a:pPr/>
              <a:t>3/19/2023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9923611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5.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5.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7"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9" y="1291071"/>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49" y="837111"/>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493396" y="4515581"/>
            <a:ext cx="7032048"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C5C2736B-5F16-4B03-B7D8-C6F08EBD2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6" y="116661"/>
            <a:ext cx="12458132" cy="6229066"/>
          </a:xfrm>
          <a:prstGeom prst="rect">
            <a:avLst/>
          </a:prstGeom>
        </p:spPr>
      </p:pic>
      <p:pic>
        <p:nvPicPr>
          <p:cNvPr id="17" name="图片 16">
            <a:extLst>
              <a:ext uri="{FF2B5EF4-FFF2-40B4-BE49-F238E27FC236}">
                <a16:creationId xmlns:a16="http://schemas.microsoft.com/office/drawing/2014/main" id="{EB3CCDF6-EE94-48BB-B2CE-8A4D51651E9C}"/>
              </a:ext>
            </a:extLst>
          </p:cNvPr>
          <p:cNvPicPr>
            <a:picLocks noChangeAspect="1"/>
          </p:cNvPicPr>
          <p:nvPr/>
        </p:nvPicPr>
        <p:blipFill rotWithShape="1">
          <a:blip r:embed="rId3">
            <a:extLst>
              <a:ext uri="{28A0092B-C50C-407E-A947-70E740481C1C}">
                <a14:useLocalDpi xmlns:a14="http://schemas.microsoft.com/office/drawing/2010/main" val="0"/>
              </a:ext>
            </a:extLst>
          </a:blip>
          <a:srcRect l="47336"/>
          <a:stretch/>
        </p:blipFill>
        <p:spPr>
          <a:xfrm>
            <a:off x="8224998" y="1857830"/>
            <a:ext cx="3885271" cy="4537182"/>
          </a:xfrm>
          <a:prstGeom prst="rect">
            <a:avLst/>
          </a:prstGeom>
        </p:spPr>
      </p:pic>
      <p:sp>
        <p:nvSpPr>
          <p:cNvPr id="18" name="Shape 233">
            <a:extLst>
              <a:ext uri="{FF2B5EF4-FFF2-40B4-BE49-F238E27FC236}">
                <a16:creationId xmlns:a16="http://schemas.microsoft.com/office/drawing/2014/main" id="{794FBD37-A599-43D1-821C-12ED59D25D45}"/>
              </a:ext>
            </a:extLst>
          </p:cNvPr>
          <p:cNvSpPr/>
          <p:nvPr/>
        </p:nvSpPr>
        <p:spPr>
          <a:xfrm rot="21207439">
            <a:off x="642911" y="2354109"/>
            <a:ext cx="2013124" cy="143629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r>
              <a:rPr lang="vi-VN" sz="3000" dirty="0"/>
              <a:t>- Đọc to, rõ ràng, diễn cảm</a:t>
            </a:r>
            <a:r>
              <a:rPr lang="en-US" sz="3000" dirty="0"/>
              <a:t>.</a:t>
            </a:r>
            <a:endParaRPr lang="vi-VN" sz="3000" dirty="0"/>
          </a:p>
        </p:txBody>
      </p:sp>
      <p:sp>
        <p:nvSpPr>
          <p:cNvPr id="19" name="Shape 233">
            <a:extLst>
              <a:ext uri="{FF2B5EF4-FFF2-40B4-BE49-F238E27FC236}">
                <a16:creationId xmlns:a16="http://schemas.microsoft.com/office/drawing/2014/main" id="{2B62AF0F-E718-4E28-A7AE-3D9195AB61BF}"/>
              </a:ext>
            </a:extLst>
          </p:cNvPr>
          <p:cNvSpPr/>
          <p:nvPr/>
        </p:nvSpPr>
        <p:spPr>
          <a:xfrm rot="247884">
            <a:off x="3813317" y="1739849"/>
            <a:ext cx="2606533" cy="171329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r>
              <a:rPr lang="vi-VN" sz="3600" dirty="0"/>
              <a:t>- Ngắt nghỉ rõ ràng, đúng chỗ</a:t>
            </a:r>
            <a:r>
              <a:rPr lang="en-US" sz="3600" dirty="0"/>
              <a:t>.</a:t>
            </a:r>
            <a:endParaRPr lang="vi-VN" sz="3600" dirty="0"/>
          </a:p>
        </p:txBody>
      </p:sp>
      <p:sp>
        <p:nvSpPr>
          <p:cNvPr id="20" name="Shape 233">
            <a:extLst>
              <a:ext uri="{FF2B5EF4-FFF2-40B4-BE49-F238E27FC236}">
                <a16:creationId xmlns:a16="http://schemas.microsoft.com/office/drawing/2014/main" id="{B7D84BAE-C44F-4116-88D4-B17154578156}"/>
              </a:ext>
            </a:extLst>
          </p:cNvPr>
          <p:cNvSpPr/>
          <p:nvPr/>
        </p:nvSpPr>
        <p:spPr>
          <a:xfrm rot="385237">
            <a:off x="6927055" y="4130184"/>
            <a:ext cx="1754079" cy="115929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r>
              <a:rPr lang="vi-VN" sz="2400" dirty="0"/>
              <a:t>Chú ý đọc đúng những từ khó</a:t>
            </a:r>
            <a:r>
              <a:rPr lang="en-US" sz="2400" dirty="0"/>
              <a:t>.</a:t>
            </a:r>
            <a:endParaRPr lang="vi-VN" sz="2400" dirty="0"/>
          </a:p>
        </p:txBody>
      </p:sp>
      <p:sp>
        <p:nvSpPr>
          <p:cNvPr id="21" name="文本框 20">
            <a:extLst>
              <a:ext uri="{FF2B5EF4-FFF2-40B4-BE49-F238E27FC236}">
                <a16:creationId xmlns:a16="http://schemas.microsoft.com/office/drawing/2014/main" id="{C9DE1473-7266-4F89-8B5F-EF1EC7163CD8}"/>
              </a:ext>
            </a:extLst>
          </p:cNvPr>
          <p:cNvSpPr txBox="1"/>
          <p:nvPr/>
        </p:nvSpPr>
        <p:spPr>
          <a:xfrm>
            <a:off x="967905" y="5245343"/>
            <a:ext cx="4162128" cy="923330"/>
          </a:xfrm>
          <a:prstGeom prst="rect">
            <a:avLst/>
          </a:prstGeom>
          <a:noFill/>
        </p:spPr>
        <p:txBody>
          <a:bodyPr wrap="square" rtlCol="0">
            <a:spAutoFit/>
          </a:bodyPr>
          <a:lstStyle/>
          <a:p>
            <a:pPr algn="ctr"/>
            <a:r>
              <a:rPr lang="en-US" altLang="zh-CN" sz="5400" b="1" u="sng" dirty="0" err="1">
                <a:solidFill>
                  <a:srgbClr val="FF0000"/>
                </a:solidFill>
                <a:latin typeface="Arial-Rounded" pitchFamily="34" charset="0"/>
                <a:ea typeface="Arial-Rounded" pitchFamily="34" charset="0"/>
                <a:cs typeface="Arial-Rounded" pitchFamily="34" charset="0"/>
              </a:rPr>
              <a:t>Đánh</a:t>
            </a:r>
            <a:r>
              <a:rPr lang="en-US" altLang="zh-CN" sz="5400" b="1" u="sng" dirty="0">
                <a:solidFill>
                  <a:srgbClr val="FF0000"/>
                </a:solidFill>
                <a:latin typeface="Arial-Rounded" pitchFamily="34" charset="0"/>
                <a:ea typeface="Arial-Rounded" pitchFamily="34" charset="0"/>
                <a:cs typeface="Arial-Rounded" pitchFamily="34" charset="0"/>
              </a:rPr>
              <a:t> </a:t>
            </a:r>
            <a:r>
              <a:rPr lang="en-US" altLang="zh-CN" sz="5400" b="1" u="sng" dirty="0" err="1">
                <a:solidFill>
                  <a:srgbClr val="FF0000"/>
                </a:solidFill>
                <a:latin typeface="Arial-Rounded" pitchFamily="34" charset="0"/>
                <a:ea typeface="Arial-Rounded" pitchFamily="34" charset="0"/>
                <a:cs typeface="Arial-Rounded" pitchFamily="34" charset="0"/>
              </a:rPr>
              <a:t>giá</a:t>
            </a:r>
            <a:r>
              <a:rPr lang="en-US" altLang="zh-CN" sz="5400" b="1" u="sng" dirty="0">
                <a:solidFill>
                  <a:srgbClr val="FF0000"/>
                </a:solidFill>
                <a:latin typeface="Arial-Rounded" pitchFamily="34" charset="0"/>
                <a:ea typeface="Arial-Rounded" pitchFamily="34" charset="0"/>
                <a:cs typeface="Arial-Rounded" pitchFamily="34" charset="0"/>
              </a:rPr>
              <a:t>:</a:t>
            </a:r>
            <a:endParaRPr lang="zh-CN" altLang="en-US" sz="5400" b="1" u="sng" dirty="0">
              <a:solidFill>
                <a:srgbClr val="FF0000"/>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239" y="3140176"/>
            <a:ext cx="986245" cy="9862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3892368" y="3277557"/>
            <a:ext cx="986245" cy="98624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4890984" y="3368576"/>
            <a:ext cx="986245" cy="98624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6497262" y="5013442"/>
            <a:ext cx="740950" cy="7409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7077915" y="5175013"/>
            <a:ext cx="859430" cy="85943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7719248" y="5210988"/>
            <a:ext cx="840593" cy="840593"/>
          </a:xfrm>
          <a:prstGeom prst="rect">
            <a:avLst/>
          </a:prstGeom>
        </p:spPr>
      </p:pic>
      <p:sp>
        <p:nvSpPr>
          <p:cNvPr id="2" name="TextBox 1"/>
          <p:cNvSpPr txBox="1"/>
          <p:nvPr/>
        </p:nvSpPr>
        <p:spPr>
          <a:xfrm>
            <a:off x="567638" y="254378"/>
            <a:ext cx="8887968" cy="523220"/>
          </a:xfrm>
          <a:prstGeom prst="rect">
            <a:avLst/>
          </a:prstGeom>
          <a:noFill/>
        </p:spPr>
        <p:txBody>
          <a:bodyPr wrap="square" rtlCol="0">
            <a:spAutoFit/>
          </a:bodyPr>
          <a:lstStyle/>
          <a:p>
            <a:r>
              <a:rPr lang="en-US" sz="2800" b="1" dirty="0">
                <a:solidFill>
                  <a:srgbClr val="000000"/>
                </a:solidFill>
              </a:rPr>
              <a:t>1. </a:t>
            </a:r>
            <a:r>
              <a:rPr lang="en-US" sz="2800" b="1" dirty="0" err="1">
                <a:solidFill>
                  <a:srgbClr val="000000"/>
                </a:solidFill>
              </a:rPr>
              <a:t>Đánh</a:t>
            </a:r>
            <a:r>
              <a:rPr lang="en-US" sz="2800" b="1" dirty="0">
                <a:solidFill>
                  <a:srgbClr val="000000"/>
                </a:solidFill>
              </a:rPr>
              <a:t> </a:t>
            </a:r>
            <a:r>
              <a:rPr lang="en-US" sz="2800" b="1" dirty="0" err="1">
                <a:solidFill>
                  <a:srgbClr val="000000"/>
                </a:solidFill>
              </a:rPr>
              <a:t>giá</a:t>
            </a:r>
            <a:r>
              <a:rPr lang="en-US" sz="2800" b="1" dirty="0">
                <a:solidFill>
                  <a:srgbClr val="000000"/>
                </a:solidFill>
              </a:rPr>
              <a:t> </a:t>
            </a:r>
            <a:r>
              <a:rPr lang="en-US" sz="2800" b="1" dirty="0" err="1">
                <a:solidFill>
                  <a:srgbClr val="000000"/>
                </a:solidFill>
              </a:rPr>
              <a:t>kĩ</a:t>
            </a:r>
            <a:r>
              <a:rPr lang="en-US" sz="2800" b="1" dirty="0">
                <a:solidFill>
                  <a:srgbClr val="000000"/>
                </a:solidFill>
              </a:rPr>
              <a:t> </a:t>
            </a:r>
            <a:r>
              <a:rPr lang="en-US" sz="2800" b="1" dirty="0" err="1">
                <a:solidFill>
                  <a:srgbClr val="000000"/>
                </a:solidFill>
              </a:rPr>
              <a:t>năng</a:t>
            </a:r>
            <a:r>
              <a:rPr lang="en-US" sz="2800" b="1" dirty="0">
                <a:solidFill>
                  <a:srgbClr val="000000"/>
                </a:solidFill>
              </a:rPr>
              <a:t> </a:t>
            </a:r>
            <a:r>
              <a:rPr lang="en-US" sz="2800" b="1" dirty="0" err="1">
                <a:solidFill>
                  <a:srgbClr val="000000"/>
                </a:solidFill>
              </a:rPr>
              <a:t>đọc</a:t>
            </a:r>
            <a:r>
              <a:rPr lang="en-US" sz="2800" b="1" dirty="0">
                <a:solidFill>
                  <a:srgbClr val="000000"/>
                </a:solidFill>
              </a:rPr>
              <a:t> </a:t>
            </a:r>
            <a:r>
              <a:rPr lang="en-US" sz="2800" b="1" dirty="0" err="1">
                <a:solidFill>
                  <a:srgbClr val="000000"/>
                </a:solidFill>
              </a:rPr>
              <a:t>thành</a:t>
            </a:r>
            <a:r>
              <a:rPr lang="en-US" sz="2800" b="1" dirty="0">
                <a:solidFill>
                  <a:srgbClr val="000000"/>
                </a:solidFill>
              </a:rPr>
              <a:t> </a:t>
            </a:r>
            <a:r>
              <a:rPr lang="en-US" sz="2800" b="1" dirty="0" err="1">
                <a:solidFill>
                  <a:srgbClr val="000000"/>
                </a:solidFill>
              </a:rPr>
              <a:t>tiếng</a:t>
            </a:r>
            <a:r>
              <a:rPr lang="en-US" sz="2800" b="1" dirty="0">
                <a:solidFill>
                  <a:srgbClr val="000000"/>
                </a:solidFill>
              </a:rPr>
              <a:t>, </a:t>
            </a:r>
            <a:r>
              <a:rPr lang="en-US" sz="2800" b="1" dirty="0" err="1">
                <a:solidFill>
                  <a:srgbClr val="000000"/>
                </a:solidFill>
              </a:rPr>
              <a:t>học</a:t>
            </a:r>
            <a:r>
              <a:rPr lang="en-US" sz="2800" b="1" dirty="0">
                <a:solidFill>
                  <a:srgbClr val="000000"/>
                </a:solidFill>
              </a:rPr>
              <a:t> </a:t>
            </a:r>
            <a:r>
              <a:rPr lang="en-US" sz="2800" b="1" dirty="0" err="1">
                <a:solidFill>
                  <a:srgbClr val="000000"/>
                </a:solidFill>
              </a:rPr>
              <a:t>thuộc</a:t>
            </a:r>
            <a:r>
              <a:rPr lang="en-US" sz="2800" b="1" dirty="0">
                <a:solidFill>
                  <a:srgbClr val="000000"/>
                </a:solidFill>
              </a:rPr>
              <a:t> </a:t>
            </a:r>
            <a:r>
              <a:rPr lang="en-US" sz="2800" b="1" dirty="0" err="1">
                <a:solidFill>
                  <a:srgbClr val="000000"/>
                </a:solidFill>
              </a:rPr>
              <a:t>lòng</a:t>
            </a:r>
            <a:r>
              <a:rPr lang="en-US" sz="2800" b="1" dirty="0">
                <a:solidFill>
                  <a:srgbClr val="000000"/>
                </a:solidFill>
              </a:rPr>
              <a:t>.</a:t>
            </a:r>
            <a:endParaRPr lang="en-US" sz="2800" b="1" dirty="0"/>
          </a:p>
        </p:txBody>
      </p:sp>
    </p:spTree>
    <p:extLst>
      <p:ext uri="{BB962C8B-B14F-4D97-AF65-F5344CB8AC3E}">
        <p14:creationId xmlns:p14="http://schemas.microsoft.com/office/powerpoint/2010/main" val="39037708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4">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图片 3">
            <a:extLst>
              <a:ext uri="{FF2B5EF4-FFF2-40B4-BE49-F238E27FC236}">
                <a16:creationId xmlns:a16="http://schemas.microsoft.com/office/drawing/2014/main" id="{BBE79FD5-0029-4A00-9065-D6548500D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63" y="-1207775"/>
            <a:ext cx="9633448" cy="7922549"/>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1374" y1="33067" x2="48562" y2="50160"/>
                        <a14:foregroundMark x1="63738" y1="34026" x2="45367" y2="54952"/>
                        <a14:foregroundMark x1="21406" y1="83706" x2="76518" y2="81789"/>
                        <a14:foregroundMark x1="32109" y1="77796" x2="74121" y2="82748"/>
                        <a14:foregroundMark x1="50639" y1="74601" x2="74920" y2="82428"/>
                        <a14:foregroundMark x1="59265" y1="74441" x2="77476" y2="82268"/>
                        <a14:foregroundMark x1="64537" y1="71246" x2="83227" y2="83866"/>
                        <a14:foregroundMark x1="71246" y1="72364" x2="78435" y2="80192"/>
                        <a14:foregroundMark x1="74601" y1="73482" x2="80192" y2="82268"/>
                        <a14:foregroundMark x1="74920" y1="72843" x2="79553" y2="80351"/>
                        <a14:foregroundMark x1="29712" y1="73962" x2="21725" y2="88658"/>
                        <a14:foregroundMark x1="26837" y1="74920" x2="19649" y2="84505"/>
                        <a14:foregroundMark x1="27316" y1="75080" x2="19489" y2="83866"/>
                        <a14:foregroundMark x1="27636" y1="75080" x2="21725" y2="83227"/>
                        <a14:foregroundMark x1="28275" y1="73323" x2="43930" y2="70767"/>
                        <a14:foregroundMark x1="29872" y1="71885" x2="39617" y2="70288"/>
                        <a14:foregroundMark x1="67891" y1="70767" x2="74920" y2="74441"/>
                        <a14:foregroundMark x1="67093" y1="69968" x2="76038" y2="71406"/>
                        <a14:foregroundMark x1="76997" y1="72045" x2="82588" y2="84026"/>
                      </a14:backgroundRemoval>
                    </a14:imgEffect>
                  </a14:imgLayer>
                </a14:imgProps>
              </a:ext>
              <a:ext uri="{28A0092B-C50C-407E-A947-70E740481C1C}">
                <a14:useLocalDpi xmlns:a14="http://schemas.microsoft.com/office/drawing/2010/main" val="0"/>
              </a:ext>
            </a:extLst>
          </a:blip>
          <a:stretch>
            <a:fillRect/>
          </a:stretch>
        </p:blipFill>
        <p:spPr>
          <a:xfrm>
            <a:off x="6221143" y="685801"/>
            <a:ext cx="6060972" cy="6060972"/>
          </a:xfrm>
          <a:prstGeom prst="rect">
            <a:avLst/>
          </a:prstGeom>
        </p:spPr>
      </p:pic>
      <p:sp>
        <p:nvSpPr>
          <p:cNvPr id="7" name="TextBox 6"/>
          <p:cNvSpPr txBox="1"/>
          <p:nvPr/>
        </p:nvSpPr>
        <p:spPr>
          <a:xfrm rot="21325479">
            <a:off x="3023404" y="2501216"/>
            <a:ext cx="3894389" cy="1898084"/>
          </a:xfrm>
          <a:prstGeom prst="rect">
            <a:avLst/>
          </a:prstGeom>
          <a:noFill/>
        </p:spPr>
        <p:txBody>
          <a:bodyPr wrap="square" rtlCol="0">
            <a:spAutoFit/>
          </a:bodyPr>
          <a:lstStyle/>
          <a:p>
            <a:pPr algn="ctr"/>
            <a:r>
              <a:rPr lang="en-US" sz="5867" b="1" dirty="0" err="1">
                <a:ln w="28575">
                  <a:solidFill>
                    <a:srgbClr val="00B0F0"/>
                  </a:solidFill>
                </a:ln>
                <a:solidFill>
                  <a:srgbClr val="FF0000"/>
                </a:solidFill>
                <a:latin typeface="Coiny" panose="02000903060500060000" pitchFamily="2" charset="0"/>
                <a:ea typeface="Arial-Rounded" panose="020B0500000000000000" pitchFamily="34" charset="0"/>
                <a:cs typeface="Arial-Rounded" panose="020B0500000000000000" pitchFamily="34" charset="0"/>
              </a:rPr>
              <a:t>ĐỌC</a:t>
            </a:r>
            <a:r>
              <a:rPr lang="en-US" sz="5867" b="1" dirty="0">
                <a:ln w="28575">
                  <a:solidFill>
                    <a:srgbClr val="00B0F0"/>
                  </a:solidFill>
                </a:ln>
                <a:solidFill>
                  <a:srgbClr val="FF0000"/>
                </a:solidFill>
                <a:latin typeface="Coiny" panose="02000903060500060000" pitchFamily="2" charset="0"/>
                <a:ea typeface="Arial-Rounded" panose="020B0500000000000000" pitchFamily="34" charset="0"/>
                <a:cs typeface="Arial-Rounded" panose="020B0500000000000000" pitchFamily="34" charset="0"/>
              </a:rPr>
              <a:t> CÁ NHÂN</a:t>
            </a:r>
          </a:p>
        </p:txBody>
      </p:sp>
    </p:spTree>
    <p:extLst>
      <p:ext uri="{BB962C8B-B14F-4D97-AF65-F5344CB8AC3E}">
        <p14:creationId xmlns:p14="http://schemas.microsoft.com/office/powerpoint/2010/main" val="40582917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44801" y="-193878"/>
            <a:ext cx="7184572" cy="7010091"/>
            <a:chOff x="3347357" y="-471027"/>
            <a:chExt cx="8621486" cy="8412108"/>
          </a:xfrm>
        </p:grpSpPr>
        <p:pic>
          <p:nvPicPr>
            <p:cNvPr id="2050" name="Picture 2" descr="Phim hoạt hình vẽ tay thủy thủ phù hợp với cậu bé lớp học cô gái vui lên  trước bảng đen | Công cụ đồ họa PSD Tải xuống miễn phí - Pikbes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10" b="89898" l="4714" r="95286"/>
                      </a14:imgEffect>
                    </a14:imgLayer>
                  </a14:imgProps>
                </a:ext>
                <a:ext uri="{28A0092B-C50C-407E-A947-70E740481C1C}">
                  <a14:useLocalDpi xmlns:a14="http://schemas.microsoft.com/office/drawing/2010/main" val="0"/>
                </a:ext>
              </a:extLst>
            </a:blip>
            <a:srcRect/>
            <a:stretch>
              <a:fillRect/>
            </a:stretch>
          </p:blipFill>
          <p:spPr bwMode="auto">
            <a:xfrm>
              <a:off x="3347357" y="-471027"/>
              <a:ext cx="8621486" cy="841210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816929" y="816429"/>
              <a:ext cx="5829300" cy="1224642"/>
            </a:xfrm>
            <a:prstGeom prst="roundRect">
              <a:avLst/>
            </a:prstGeom>
            <a:solidFill>
              <a:srgbClr val="FB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33">
                <a:solidFill>
                  <a:prstClr val="white"/>
                </a:solidFill>
              </a:endParaRPr>
            </a:p>
          </p:txBody>
        </p:sp>
        <p:sp>
          <p:nvSpPr>
            <p:cNvPr id="2" name="TextBox 1"/>
            <p:cNvSpPr txBox="1"/>
            <p:nvPr/>
          </p:nvSpPr>
          <p:spPr>
            <a:xfrm>
              <a:off x="4833258" y="1027706"/>
              <a:ext cx="5796641" cy="849463"/>
            </a:xfrm>
            <a:prstGeom prst="rect">
              <a:avLst/>
            </a:prstGeom>
            <a:solidFill>
              <a:srgbClr val="FBEDEA"/>
            </a:solidFill>
          </p:spPr>
          <p:txBody>
            <a:bodyPr wrap="square" rtlCol="0">
              <a:spAutoFit/>
            </a:bodyPr>
            <a:lstStyle/>
            <a:p>
              <a:pPr algn="ctr" defTabSz="914377"/>
              <a:r>
                <a:rPr lang="en-US" sz="4000" b="1" dirty="0">
                  <a:ln>
                    <a:solidFill>
                      <a:srgbClr val="FFC000"/>
                    </a:solidFill>
                  </a:ln>
                  <a:solidFill>
                    <a:srgbClr val="FFC000"/>
                  </a:solidFill>
                </a:rPr>
                <a:t>THI ĐỌC TRƯỚC LỚP</a:t>
              </a:r>
            </a:p>
          </p:txBody>
        </p:sp>
      </p:grpSp>
    </p:spTree>
    <p:extLst>
      <p:ext uri="{BB962C8B-B14F-4D97-AF65-F5344CB8AC3E}">
        <p14:creationId xmlns:p14="http://schemas.microsoft.com/office/powerpoint/2010/main" val="9719408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iết 2 trang 60, 61 Tiếng Việt lớp 3 Tập 2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736" y="1050570"/>
            <a:ext cx="8563008" cy="5276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1580" y="169834"/>
            <a:ext cx="8672285" cy="666786"/>
          </a:xfrm>
          <a:prstGeom prst="rect">
            <a:avLst/>
          </a:prstGeom>
          <a:noFill/>
        </p:spPr>
        <p:txBody>
          <a:bodyPr wrap="square" rtlCol="0">
            <a:spAutoFit/>
          </a:bodyPr>
          <a:lstStyle/>
          <a:p>
            <a:r>
              <a:rPr lang="en-US" sz="3733" dirty="0">
                <a:latin typeface="Arial-Rounded" panose="020B0500000000000000" pitchFamily="34" charset="0"/>
                <a:ea typeface="Arial-Rounded" panose="020B0500000000000000" pitchFamily="34" charset="0"/>
                <a:cs typeface="Arial-Rounded" panose="020B0500000000000000" pitchFamily="34" charset="0"/>
              </a:rPr>
              <a:t>2. </a:t>
            </a:r>
            <a:r>
              <a:rPr lang="en-US" sz="3733"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733" dirty="0">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latin typeface="Arial-Rounded" panose="020B0500000000000000" pitchFamily="34" charset="0"/>
                <a:ea typeface="Arial-Rounded" panose="020B0500000000000000" pitchFamily="34" charset="0"/>
                <a:cs typeface="Arial-Rounded" panose="020B0500000000000000" pitchFamily="34" charset="0"/>
              </a:rPr>
              <a:t>thành</a:t>
            </a:r>
            <a:r>
              <a:rPr lang="en-US" sz="3733" dirty="0">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733" dirty="0">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latin typeface="Arial-Rounded" panose="020B0500000000000000" pitchFamily="34" charset="0"/>
                <a:ea typeface="Arial-Rounded" panose="020B0500000000000000" pitchFamily="34" charset="0"/>
                <a:cs typeface="Arial-Rounded" panose="020B0500000000000000" pitchFamily="34" charset="0"/>
              </a:rPr>
              <a:t>và</a:t>
            </a:r>
            <a:r>
              <a:rPr lang="en-US" sz="3733" dirty="0">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latin typeface="Arial-Rounded" panose="020B0500000000000000" pitchFamily="34" charset="0"/>
                <a:ea typeface="Arial-Rounded" panose="020B0500000000000000" pitchFamily="34" charset="0"/>
                <a:cs typeface="Arial-Rounded" panose="020B0500000000000000" pitchFamily="34" charset="0"/>
              </a:rPr>
              <a:t>trả</a:t>
            </a:r>
            <a:r>
              <a:rPr lang="en-US" sz="3733" dirty="0">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latin typeface="Arial-Rounded" panose="020B0500000000000000" pitchFamily="34" charset="0"/>
                <a:ea typeface="Arial-Rounded" panose="020B0500000000000000" pitchFamily="34" charset="0"/>
                <a:cs typeface="Arial-Rounded" panose="020B0500000000000000" pitchFamily="34" charset="0"/>
              </a:rPr>
              <a:t>lời</a:t>
            </a:r>
            <a:r>
              <a:rPr lang="en-US" sz="3733" dirty="0">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latin typeface="Arial-Rounded" panose="020B0500000000000000" pitchFamily="34" charset="0"/>
                <a:ea typeface="Arial-Rounded" panose="020B0500000000000000" pitchFamily="34" charset="0"/>
                <a:cs typeface="Arial-Rounded" panose="020B0500000000000000" pitchFamily="34" charset="0"/>
              </a:rPr>
              <a:t>câu</a:t>
            </a:r>
            <a:r>
              <a:rPr lang="en-US" sz="3733" dirty="0">
                <a:latin typeface="Arial-Rounded" panose="020B0500000000000000" pitchFamily="34" charset="0"/>
                <a:ea typeface="Arial-Rounded" panose="020B0500000000000000" pitchFamily="34" charset="0"/>
                <a:cs typeface="Arial-Rounded" panose="020B0500000000000000" pitchFamily="34" charset="0"/>
              </a:rPr>
              <a:t> </a:t>
            </a:r>
            <a:r>
              <a:rPr lang="en-US" sz="3733" dirty="0" err="1">
                <a:latin typeface="Arial-Rounded" panose="020B0500000000000000" pitchFamily="34" charset="0"/>
                <a:ea typeface="Arial-Rounded" panose="020B0500000000000000" pitchFamily="34" charset="0"/>
                <a:cs typeface="Arial-Rounded" panose="020B0500000000000000" pitchFamily="34" charset="0"/>
              </a:rPr>
              <a:t>hỏi</a:t>
            </a:r>
            <a:r>
              <a:rPr lang="en-US" sz="3733" dirty="0">
                <a:latin typeface="Arial-Rounded" panose="020B0500000000000000" pitchFamily="34" charset="0"/>
                <a:ea typeface="Arial-Rounded" panose="020B0500000000000000" pitchFamily="34" charset="0"/>
                <a:cs typeface="Arial-Rounded" panose="020B0500000000000000" pitchFamily="34" charset="0"/>
              </a:rPr>
              <a:t>.</a:t>
            </a:r>
            <a:endParaRPr lang="en-US" sz="3333"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a:extLst>
              <a:ext uri="{FF2B5EF4-FFF2-40B4-BE49-F238E27FC236}">
                <a16:creationId xmlns:a16="http://schemas.microsoft.com/office/drawing/2014/main" id="{9A622A88-2DC4-4DD1-A868-ED151F3865D8}"/>
              </a:ext>
            </a:extLst>
          </p:cNvPr>
          <p:cNvGrpSpPr/>
          <p:nvPr/>
        </p:nvGrpSpPr>
        <p:grpSpPr>
          <a:xfrm>
            <a:off x="772882" y="1570342"/>
            <a:ext cx="1695761" cy="4236813"/>
            <a:chOff x="1436254" y="1069109"/>
            <a:chExt cx="9319491" cy="4719782"/>
          </a:xfrm>
          <a:solidFill>
            <a:schemeClr val="bg1"/>
          </a:solidFill>
        </p:grpSpPr>
        <p:sp>
          <p:nvSpPr>
            <p:cNvPr id="5" name="Rectangle: Rounded Corners 19">
              <a:extLst>
                <a:ext uri="{FF2B5EF4-FFF2-40B4-BE49-F238E27FC236}">
                  <a16:creationId xmlns:a16="http://schemas.microsoft.com/office/drawing/2014/main" id="{8A3562A4-EEAD-47BC-9616-E3DE666F4169}"/>
                </a:ext>
              </a:extLst>
            </p:cNvPr>
            <p:cNvSpPr/>
            <p:nvPr/>
          </p:nvSpPr>
          <p:spPr>
            <a:xfrm>
              <a:off x="1436254" y="1069109"/>
              <a:ext cx="9319491" cy="4719782"/>
            </a:xfrm>
            <a:prstGeom prst="roundRect">
              <a:avLst>
                <a:gd name="adj" fmla="val 4534"/>
              </a:avLst>
            </a:prstGeom>
            <a:grpFill/>
            <a:ln w="19050">
              <a:solidFill>
                <a:srgbClr val="F7969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Rectangle 5">
              <a:extLst>
                <a:ext uri="{FF2B5EF4-FFF2-40B4-BE49-F238E27FC236}">
                  <a16:creationId xmlns:a16="http://schemas.microsoft.com/office/drawing/2014/main" id="{D62E51AD-998F-4C39-BB94-F6BD8F3C02F9}"/>
                </a:ext>
              </a:extLst>
            </p:cNvPr>
            <p:cNvSpPr/>
            <p:nvPr/>
          </p:nvSpPr>
          <p:spPr>
            <a:xfrm>
              <a:off x="1482918" y="4968637"/>
              <a:ext cx="9233165" cy="1880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pic>
        <p:nvPicPr>
          <p:cNvPr id="7" name="图片 2">
            <a:extLst>
              <a:ext uri="{FF2B5EF4-FFF2-40B4-BE49-F238E27FC236}">
                <a16:creationId xmlns:a16="http://schemas.microsoft.com/office/drawing/2014/main" id="{13B62AA5-9058-4664-8CDA-82F606C7F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816" y="1197596"/>
            <a:ext cx="1899139" cy="1899139"/>
          </a:xfrm>
          <a:prstGeom prst="rect">
            <a:avLst/>
          </a:prstGeom>
        </p:spPr>
      </p:pic>
      <p:sp>
        <p:nvSpPr>
          <p:cNvPr id="8" name="TextBox 7"/>
          <p:cNvSpPr txBox="1"/>
          <p:nvPr/>
        </p:nvSpPr>
        <p:spPr>
          <a:xfrm>
            <a:off x="805429" y="2839725"/>
            <a:ext cx="1630664" cy="1323439"/>
          </a:xfrm>
          <a:prstGeom prst="rect">
            <a:avLst/>
          </a:prstGeom>
          <a:noFill/>
        </p:spPr>
        <p:txBody>
          <a:bodyPr wrap="square" rtlCol="0">
            <a:spAutoFit/>
          </a:bodyPr>
          <a:lstStyle/>
          <a:p>
            <a:pPr algn="ctr"/>
            <a:r>
              <a:rPr lang="en-US" sz="4000" dirty="0">
                <a:solidFill>
                  <a:srgbClr val="FF79A6"/>
                </a:solidFill>
                <a:latin typeface="iCiel Cadena" pitchFamily="2" charset="0"/>
              </a:rPr>
              <a:t>KHỞI ĐỘNG</a:t>
            </a:r>
          </a:p>
        </p:txBody>
      </p:sp>
      <p:sp>
        <p:nvSpPr>
          <p:cNvPr id="9" name="Rounded Rectangular Callout 8"/>
          <p:cNvSpPr/>
          <p:nvPr/>
        </p:nvSpPr>
        <p:spPr>
          <a:xfrm>
            <a:off x="2801050" y="1238260"/>
            <a:ext cx="2956673" cy="736161"/>
          </a:xfrm>
          <a:prstGeom prst="wedgeRoundRectCallout">
            <a:avLst>
              <a:gd name="adj1" fmla="val -84193"/>
              <a:gd name="adj2" fmla="val -10421"/>
              <a:gd name="adj3"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err="1">
                <a:solidFill>
                  <a:schemeClr val="tx1"/>
                </a:solidFill>
                <a:latin typeface="iCiel Cadena" pitchFamily="2" charset="0"/>
              </a:rPr>
              <a:t>Tranh</a:t>
            </a:r>
            <a:r>
              <a:rPr lang="en-US" sz="2667" dirty="0">
                <a:solidFill>
                  <a:schemeClr val="tx1"/>
                </a:solidFill>
                <a:latin typeface="iCiel Cadena" pitchFamily="2" charset="0"/>
              </a:rPr>
              <a:t> </a:t>
            </a:r>
            <a:r>
              <a:rPr lang="en-US" sz="2667" dirty="0" err="1">
                <a:solidFill>
                  <a:schemeClr val="tx1"/>
                </a:solidFill>
                <a:latin typeface="iCiel Cadena" pitchFamily="2" charset="0"/>
              </a:rPr>
              <a:t>vẽ</a:t>
            </a:r>
            <a:r>
              <a:rPr lang="en-US" sz="2667" dirty="0">
                <a:solidFill>
                  <a:schemeClr val="tx1"/>
                </a:solidFill>
                <a:latin typeface="iCiel Cadena" pitchFamily="2" charset="0"/>
              </a:rPr>
              <a:t> </a:t>
            </a:r>
            <a:r>
              <a:rPr lang="en-US" sz="2667" dirty="0" err="1">
                <a:solidFill>
                  <a:schemeClr val="tx1"/>
                </a:solidFill>
                <a:latin typeface="iCiel Cadena" pitchFamily="2" charset="0"/>
              </a:rPr>
              <a:t>cảnh</a:t>
            </a:r>
            <a:r>
              <a:rPr lang="en-US" sz="2667" dirty="0">
                <a:solidFill>
                  <a:schemeClr val="tx1"/>
                </a:solidFill>
                <a:latin typeface="iCiel Cadena" pitchFamily="2" charset="0"/>
              </a:rPr>
              <a:t> </a:t>
            </a:r>
            <a:r>
              <a:rPr lang="en-US" sz="2667" dirty="0" err="1">
                <a:solidFill>
                  <a:schemeClr val="tx1"/>
                </a:solidFill>
                <a:latin typeface="iCiel Cadena" pitchFamily="2" charset="0"/>
              </a:rPr>
              <a:t>gì</a:t>
            </a:r>
            <a:r>
              <a:rPr lang="en-US" sz="2667" dirty="0">
                <a:solidFill>
                  <a:schemeClr val="tx1"/>
                </a:solidFill>
                <a:latin typeface="iCiel Cadena" pitchFamily="2" charset="0"/>
              </a:rPr>
              <a:t>?</a:t>
            </a:r>
          </a:p>
        </p:txBody>
      </p:sp>
    </p:spTree>
    <p:extLst>
      <p:ext uri="{BB962C8B-B14F-4D97-AF65-F5344CB8AC3E}">
        <p14:creationId xmlns:p14="http://schemas.microsoft.com/office/powerpoint/2010/main" val="37893987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500" autoRev="1" fill="hold">
                                          <p:stCondLst>
                                            <p:cond delay="0"/>
                                          </p:stCondLst>
                                        </p:cTn>
                                        <p:tgtEl>
                                          <p:spTgt spid="8"/>
                                        </p:tgtEl>
                                        <p:attrNameLst>
                                          <p:attrName>ppt_w</p:attrName>
                                        </p:attrNameLst>
                                      </p:cBhvr>
                                    </p:anim>
                                    <p:anim by="(#ppt_w*0.50)" calcmode="lin" valueType="num">
                                      <p:cBhvr>
                                        <p:cTn id="13" dur="500" decel="50000" autoRev="1" fill="hold">
                                          <p:stCondLst>
                                            <p:cond delay="0"/>
                                          </p:stCondLst>
                                        </p:cTn>
                                        <p:tgtEl>
                                          <p:spTgt spid="8"/>
                                        </p:tgtEl>
                                        <p:attrNameLst>
                                          <p:attrName>ppt_x</p:attrName>
                                        </p:attrNameLst>
                                      </p:cBhvr>
                                    </p:anim>
                                    <p:anim from="(-#ppt_h/2)" to="(#ppt_y)" calcmode="lin" valueType="num">
                                      <p:cBhvr>
                                        <p:cTn id="14" dur="1000" fill="hold">
                                          <p:stCondLst>
                                            <p:cond delay="0"/>
                                          </p:stCondLst>
                                        </p:cTn>
                                        <p:tgtEl>
                                          <p:spTgt spid="8"/>
                                        </p:tgtEl>
                                        <p:attrNameLst>
                                          <p:attrName>ppt_y</p:attrName>
                                        </p:attrNameLst>
                                      </p:cBhvr>
                                    </p:anim>
                                    <p:animRot by="21600000">
                                      <p:cBhvr>
                                        <p:cTn id="15" dur="1000" fill="hold">
                                          <p:stCondLst>
                                            <p:cond delay="0"/>
                                          </p:stCondLst>
                                        </p:cTn>
                                        <p:tgtEl>
                                          <p:spTgt spid="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3543" y="163380"/>
            <a:ext cx="3670702" cy="461665"/>
          </a:xfrm>
          <a:prstGeom prst="rect">
            <a:avLst/>
          </a:prstGeom>
          <a:noFill/>
        </p:spPr>
        <p:txBody>
          <a:bodyPr wrap="square" rtlCol="0">
            <a:spAutoFit/>
          </a:bodyPr>
          <a:lstStyle/>
          <a:p>
            <a:r>
              <a:rPr lang="en-US" sz="2400" b="1" dirty="0"/>
              <a:t>2. </a:t>
            </a:r>
            <a:r>
              <a:rPr lang="en-US" sz="2400" b="1" dirty="0" err="1"/>
              <a:t>Đọc</a:t>
            </a:r>
            <a:r>
              <a:rPr lang="en-US" sz="2400" b="1" dirty="0"/>
              <a:t> </a:t>
            </a:r>
            <a:r>
              <a:rPr lang="en-US" sz="2400" b="1" dirty="0" err="1"/>
              <a:t>và</a:t>
            </a:r>
            <a:r>
              <a:rPr lang="en-US" sz="2400" b="1" dirty="0"/>
              <a:t> </a:t>
            </a:r>
            <a:r>
              <a:rPr lang="en-US" sz="2400" b="1" dirty="0" err="1"/>
              <a:t>làm</a:t>
            </a:r>
            <a:r>
              <a:rPr lang="en-US" sz="2400" b="1" dirty="0"/>
              <a:t> </a:t>
            </a:r>
            <a:r>
              <a:rPr lang="en-US" sz="2400" b="1" dirty="0" err="1"/>
              <a:t>bài</a:t>
            </a:r>
            <a:r>
              <a:rPr lang="en-US" sz="2400" b="1" dirty="0"/>
              <a:t> </a:t>
            </a:r>
            <a:r>
              <a:rPr lang="en-US" sz="2400" b="1" dirty="0" err="1"/>
              <a:t>tập</a:t>
            </a:r>
            <a:r>
              <a:rPr lang="en-US" sz="2400" b="1" dirty="0"/>
              <a:t>:</a:t>
            </a:r>
            <a:endParaRPr lang="en-US" sz="2400" dirty="0"/>
          </a:p>
        </p:txBody>
      </p:sp>
      <p:sp>
        <p:nvSpPr>
          <p:cNvPr id="4" name="TextBox 3"/>
          <p:cNvSpPr txBox="1"/>
          <p:nvPr/>
        </p:nvSpPr>
        <p:spPr>
          <a:xfrm>
            <a:off x="4292352" y="506001"/>
            <a:ext cx="3684233" cy="461665"/>
          </a:xfrm>
          <a:prstGeom prst="rect">
            <a:avLst/>
          </a:prstGeom>
          <a:noFill/>
        </p:spPr>
        <p:txBody>
          <a:bodyPr wrap="square" rtlCol="0">
            <a:spAutoFit/>
          </a:bodyPr>
          <a:lstStyle/>
          <a:p>
            <a:r>
              <a:rPr lang="en-US" sz="2400" b="1" dirty="0" err="1"/>
              <a:t>Tiếng</a:t>
            </a:r>
            <a:r>
              <a:rPr lang="en-US" sz="2400" b="1" dirty="0"/>
              <a:t> </a:t>
            </a:r>
            <a:r>
              <a:rPr lang="en-US" sz="2400" b="1" dirty="0" err="1"/>
              <a:t>chim</a:t>
            </a:r>
            <a:r>
              <a:rPr lang="en-US" sz="2400" b="1" dirty="0"/>
              <a:t> </a:t>
            </a:r>
            <a:r>
              <a:rPr lang="en-US" sz="2400" b="1" dirty="0" err="1"/>
              <a:t>buổi</a:t>
            </a:r>
            <a:r>
              <a:rPr lang="en-US" sz="2400" b="1" dirty="0"/>
              <a:t> </a:t>
            </a:r>
            <a:r>
              <a:rPr lang="en-US" sz="2400" b="1" dirty="0" err="1"/>
              <a:t>sáng</a:t>
            </a:r>
            <a:endParaRPr lang="en-US" sz="2400" dirty="0"/>
          </a:p>
        </p:txBody>
      </p:sp>
      <p:pic>
        <p:nvPicPr>
          <p:cNvPr id="1026" name="Picture 2" descr="Tiết 2 trang 60, 61 Tiếng Việt lớp 3 Tập 2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597" y="967666"/>
            <a:ext cx="5400675" cy="33693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1335" y="967666"/>
            <a:ext cx="6098959" cy="5632311"/>
          </a:xfrm>
          <a:prstGeom prst="rect">
            <a:avLst/>
          </a:prstGeom>
          <a:noFill/>
        </p:spPr>
        <p:txBody>
          <a:bodyPr wrap="square" rtlCol="0">
            <a:spAutoFit/>
          </a:bodyPr>
          <a:lstStyle/>
          <a:p>
            <a:r>
              <a:rPr lang="en-GB" sz="2400" b="1" dirty="0"/>
              <a:t>        </a:t>
            </a:r>
            <a:r>
              <a:rPr lang="vi-VN" sz="2400" b="1" dirty="0"/>
              <a:t>Sáng ra trời rộng đến đâu</a:t>
            </a:r>
          </a:p>
          <a:p>
            <a:r>
              <a:rPr lang="vi-VN" sz="2400" b="1" dirty="0"/>
              <a:t>Trời xanh như mới lần đầu biết xanh</a:t>
            </a:r>
          </a:p>
          <a:p>
            <a:r>
              <a:rPr lang="en-GB" sz="2400" b="1" dirty="0"/>
              <a:t>       </a:t>
            </a:r>
            <a:r>
              <a:rPr lang="vi-VN" sz="2400" b="1" dirty="0"/>
              <a:t>Tiếng chim lay động lá cành</a:t>
            </a:r>
          </a:p>
          <a:p>
            <a:r>
              <a:rPr lang="vi-VN" sz="2400" b="1" dirty="0"/>
              <a:t>Tiếng chim đánh thức chồi xanh dậy cùng</a:t>
            </a:r>
          </a:p>
          <a:p>
            <a:r>
              <a:rPr lang="en-GB" sz="2400" b="1" dirty="0"/>
              <a:t>       </a:t>
            </a:r>
            <a:r>
              <a:rPr lang="vi-VN" sz="2400" b="1" dirty="0"/>
              <a:t>Tiếng chim vỗ cánh bầy ong</a:t>
            </a:r>
          </a:p>
          <a:p>
            <a:r>
              <a:rPr lang="vi-VN" sz="2400" b="1" dirty="0"/>
              <a:t>Tiếng chim tha nắng rải đồng vàng thơm</a:t>
            </a:r>
          </a:p>
          <a:p>
            <a:r>
              <a:rPr lang="en-GB" sz="2400" b="1" dirty="0"/>
              <a:t>       </a:t>
            </a:r>
            <a:r>
              <a:rPr lang="vi-VN" sz="2400" b="1" dirty="0"/>
              <a:t>Gọi bông lúa chín về thôn</a:t>
            </a:r>
          </a:p>
          <a:p>
            <a:r>
              <a:rPr lang="vi-VN" sz="2400" b="1" dirty="0"/>
              <a:t>Tiếng chim nhuộm óng cây rơm trước nhà</a:t>
            </a:r>
          </a:p>
          <a:p>
            <a:r>
              <a:rPr lang="en-GB" sz="2400" b="1" dirty="0"/>
              <a:t>      </a:t>
            </a:r>
            <a:r>
              <a:rPr lang="vi-VN" sz="2400" b="1" dirty="0"/>
              <a:t>Tiếng chim cùng bé tưới hoa</a:t>
            </a:r>
          </a:p>
          <a:p>
            <a:r>
              <a:rPr lang="vi-VN" sz="2400" b="1" dirty="0"/>
              <a:t>Mát trong từng giọt nước hòa tiếng chim</a:t>
            </a:r>
          </a:p>
          <a:p>
            <a:r>
              <a:rPr lang="en-GB" sz="2400" b="1" dirty="0"/>
              <a:t>       </a:t>
            </a:r>
            <a:r>
              <a:rPr lang="vi-VN" sz="2400" b="1" dirty="0"/>
              <a:t>Vòm cây xanh, đố bé tìm</a:t>
            </a:r>
          </a:p>
          <a:p>
            <a:r>
              <a:rPr lang="vi-VN" sz="2400" b="1" dirty="0"/>
              <a:t>Tiếng nào riêng giữa trăm nghìn tiếng chung</a:t>
            </a:r>
          </a:p>
          <a:p>
            <a:r>
              <a:rPr lang="en-GB" sz="2400" b="1" dirty="0"/>
              <a:t>       </a:t>
            </a:r>
            <a:r>
              <a:rPr lang="vi-VN" sz="2400" b="1" dirty="0"/>
              <a:t>Mà vườn hoa cũng lạ lùng</a:t>
            </a:r>
          </a:p>
          <a:p>
            <a:r>
              <a:rPr lang="vi-VN" sz="2400" b="1" dirty="0"/>
              <a:t>Nghiêng tai nghe đến không cùng tiếng chim.</a:t>
            </a:r>
            <a:endParaRPr lang="en-US" sz="2400" b="1" dirty="0"/>
          </a:p>
          <a:p>
            <a:r>
              <a:rPr lang="en-GB" sz="2400" b="1" dirty="0"/>
              <a:t>                                     </a:t>
            </a:r>
            <a:r>
              <a:rPr lang="en-US" sz="2400" b="1" dirty="0" err="1"/>
              <a:t>Định</a:t>
            </a:r>
            <a:r>
              <a:rPr lang="en-US" sz="2400" b="1" dirty="0"/>
              <a:t> </a:t>
            </a:r>
            <a:r>
              <a:rPr lang="en-US" sz="2400" b="1" dirty="0" err="1"/>
              <a:t>Hải</a:t>
            </a:r>
            <a:endParaRPr lang="vi-VN" sz="2400" b="1" dirty="0"/>
          </a:p>
        </p:txBody>
      </p:sp>
    </p:spTree>
    <p:extLst>
      <p:ext uri="{BB962C8B-B14F-4D97-AF65-F5344CB8AC3E}">
        <p14:creationId xmlns:p14="http://schemas.microsoft.com/office/powerpoint/2010/main" val="31162920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2800" y="291512"/>
            <a:ext cx="10466832" cy="615545"/>
          </a:xfrm>
          <a:prstGeom prst="rect">
            <a:avLst/>
          </a:prstGeom>
          <a:noFill/>
        </p:spPr>
        <p:txBody>
          <a:bodyPr wrap="square" lIns="121912" tIns="60956" rIns="121912" bIns="60956" rtlCol="0">
            <a:spAutoFit/>
          </a:bodyPr>
          <a:lstStyle/>
          <a:p>
            <a:r>
              <a:rPr lang="vi-VN" sz="3200" dirty="0"/>
              <a:t>1. Bài thơ có bao nhiêu dòng nhắc lại hai từ “tiếng chim”?</a:t>
            </a:r>
            <a:endParaRPr lang="en-US" sz="3200" dirty="0"/>
          </a:p>
        </p:txBody>
      </p:sp>
      <p:sp>
        <p:nvSpPr>
          <p:cNvPr id="2" name="TextBox 1"/>
          <p:cNvSpPr txBox="1"/>
          <p:nvPr/>
        </p:nvSpPr>
        <p:spPr>
          <a:xfrm>
            <a:off x="1495540" y="1070265"/>
            <a:ext cx="8919544" cy="1077218"/>
          </a:xfrm>
          <a:prstGeom prst="rect">
            <a:avLst/>
          </a:prstGeom>
          <a:noFill/>
        </p:spPr>
        <p:txBody>
          <a:bodyPr wrap="square" rtlCol="0">
            <a:spAutoFit/>
          </a:bodyPr>
          <a:lstStyle/>
          <a:p>
            <a:endParaRPr lang="en-GB"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r>
              <a:rPr lang="vi-VN" sz="3200" b="1" dirty="0">
                <a:solidFill>
                  <a:srgbClr val="FF0000"/>
                </a:solidFill>
              </a:rPr>
              <a:t>Bài thơ có 8 dòng nhắc lại từ “tiếng chim”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4" name="Rounded Rectangle 13"/>
          <p:cNvSpPr/>
          <p:nvPr/>
        </p:nvSpPr>
        <p:spPr>
          <a:xfrm>
            <a:off x="993447" y="1085176"/>
            <a:ext cx="9440672" cy="1558308"/>
          </a:xfrm>
          <a:prstGeom prst="roundRect">
            <a:avLst/>
          </a:prstGeom>
          <a:noFill/>
          <a:ln>
            <a:solidFill>
              <a:srgbClr val="00CC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sz="3333"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7556" y1="28571" x2="7556" y2="28571"/>
                        <a14:foregroundMark x1="20444" y1="35268" x2="20444" y2="35268"/>
                        <a14:foregroundMark x1="24000" y1="79464" x2="95556" y2="79911"/>
                        <a14:foregroundMark x1="52444" y1="63839" x2="65333" y2="62500"/>
                        <a14:foregroundMark x1="66667" y1="56696" x2="61778" y2="71429"/>
                        <a14:foregroundMark x1="44444" y1="88839" x2="71111" y2="86161"/>
                        <a14:foregroundMark x1="70667" y1="85714" x2="80000" y2="88393"/>
                        <a14:foregroundMark x1="32444" y1="20536" x2="44889" y2="14732"/>
                        <a14:foregroundMark x1="32444" y1="32589" x2="36889" y2="32143"/>
                      </a14:backgroundRemoval>
                    </a14:imgEffect>
                  </a14:imgLayer>
                </a14:imgProps>
              </a:ext>
              <a:ext uri="{28A0092B-C50C-407E-A947-70E740481C1C}">
                <a14:useLocalDpi xmlns:a14="http://schemas.microsoft.com/office/drawing/2010/main" val="0"/>
              </a:ext>
            </a:extLst>
          </a:blip>
          <a:stretch>
            <a:fillRect/>
          </a:stretch>
        </p:blipFill>
        <p:spPr>
          <a:xfrm>
            <a:off x="3955901" y="3543552"/>
            <a:ext cx="3515764" cy="3500137"/>
          </a:xfrm>
          <a:prstGeom prst="rect">
            <a:avLst/>
          </a:prstGeom>
        </p:spPr>
      </p:pic>
    </p:spTree>
    <p:extLst>
      <p:ext uri="{BB962C8B-B14F-4D97-AF65-F5344CB8AC3E}">
        <p14:creationId xmlns:p14="http://schemas.microsoft.com/office/powerpoint/2010/main" val="27263167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988" y="267596"/>
            <a:ext cx="11065284" cy="1107988"/>
          </a:xfrm>
          <a:prstGeom prst="rect">
            <a:avLst/>
          </a:prstGeom>
          <a:noFill/>
        </p:spPr>
        <p:txBody>
          <a:bodyPr wrap="square" lIns="121912" tIns="60956" rIns="121912" bIns="60956" rtlCol="0">
            <a:spAutoFit/>
          </a:bodyPr>
          <a:lstStyle/>
          <a:p>
            <a:r>
              <a:rPr lang="vi-VN" sz="3200" dirty="0"/>
              <a:t>2. Bằng cách lặp lại liên tục các từ trên, bài thơ diễn tả điều gì?</a:t>
            </a:r>
          </a:p>
          <a:p>
            <a:r>
              <a:rPr lang="vi-VN" sz="3200" dirty="0"/>
              <a:t>Chọn ý đúng: </a:t>
            </a:r>
          </a:p>
        </p:txBody>
      </p:sp>
      <p:sp>
        <p:nvSpPr>
          <p:cNvPr id="14" name="Rounded Rectangle 13"/>
          <p:cNvSpPr/>
          <p:nvPr/>
        </p:nvSpPr>
        <p:spPr>
          <a:xfrm>
            <a:off x="566600" y="245632"/>
            <a:ext cx="11183440" cy="3855878"/>
          </a:xfrm>
          <a:prstGeom prst="roundRect">
            <a:avLst/>
          </a:prstGeom>
          <a:noFill/>
          <a:ln>
            <a:solidFill>
              <a:srgbClr val="00CC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sz="3333"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7556" y1="28571" x2="7556" y2="28571"/>
                        <a14:foregroundMark x1="20444" y1="35268" x2="20444" y2="35268"/>
                        <a14:foregroundMark x1="24000" y1="79464" x2="95556" y2="79911"/>
                        <a14:foregroundMark x1="52444" y1="63839" x2="65333" y2="62500"/>
                        <a14:foregroundMark x1="66667" y1="56696" x2="61778" y2="71429"/>
                        <a14:foregroundMark x1="44444" y1="88839" x2="71111" y2="86161"/>
                        <a14:foregroundMark x1="70667" y1="85714" x2="80000" y2="88393"/>
                        <a14:foregroundMark x1="32444" y1="20536" x2="44889" y2="14732"/>
                        <a14:foregroundMark x1="32444" y1="32589" x2="36889" y2="32143"/>
                      </a14:backgroundRemoval>
                    </a14:imgEffect>
                  </a14:imgLayer>
                </a14:imgProps>
              </a:ext>
              <a:ext uri="{28A0092B-C50C-407E-A947-70E740481C1C}">
                <a14:useLocalDpi xmlns:a14="http://schemas.microsoft.com/office/drawing/2010/main" val="0"/>
              </a:ext>
            </a:extLst>
          </a:blip>
          <a:stretch>
            <a:fillRect/>
          </a:stretch>
        </p:blipFill>
        <p:spPr>
          <a:xfrm>
            <a:off x="8691317" y="3451522"/>
            <a:ext cx="3515764" cy="3500137"/>
          </a:xfrm>
          <a:prstGeom prst="rect">
            <a:avLst/>
          </a:prstGeom>
        </p:spPr>
      </p:pic>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1786" b="85714" l="1105" r="97514">
                        <a14:foregroundMark x1="71271" y1="50357" x2="68785" y2="56429"/>
                        <a14:foregroundMark x1="47790" y1="59286" x2="56906" y2="63214"/>
                        <a14:foregroundMark x1="12707" y1="23571" x2="27624" y2="67500"/>
                        <a14:foregroundMark x1="34530" y1="24643" x2="18232" y2="32857"/>
                        <a14:foregroundMark x1="12707" y1="23214" x2="8287" y2="50000"/>
                        <a14:foregroundMark x1="21271" y1="58214" x2="19061" y2="75714"/>
                      </a14:backgroundRemoval>
                    </a14:imgEffect>
                    <a14:imgEffect>
                      <a14:sharpenSoften amount="50000"/>
                    </a14:imgEffect>
                  </a14:imgLayer>
                </a14:imgProps>
              </a:ext>
              <a:ext uri="{28A0092B-C50C-407E-A947-70E740481C1C}">
                <a14:useLocalDpi xmlns:a14="http://schemas.microsoft.com/office/drawing/2010/main" val="0"/>
              </a:ext>
            </a:extLst>
          </a:blip>
          <a:srcRect t="8691" b="11637"/>
          <a:stretch/>
        </p:blipFill>
        <p:spPr bwMode="auto">
          <a:xfrm>
            <a:off x="467467" y="4811868"/>
            <a:ext cx="3472295" cy="213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loud Callout 16"/>
          <p:cNvSpPr/>
          <p:nvPr/>
        </p:nvSpPr>
        <p:spPr>
          <a:xfrm>
            <a:off x="2686280" y="3879584"/>
            <a:ext cx="2900795" cy="1479711"/>
          </a:xfrm>
          <a:prstGeom prst="cloudCallout">
            <a:avLst>
              <a:gd name="adj1" fmla="val -18644"/>
              <a:gd name="adj2" fmla="val 88248"/>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95" tIns="38097" rIns="76195" bIns="38097" rtlCol="0" anchor="ctr"/>
          <a:lstStyle/>
          <a:p>
            <a:pPr algn="ctr" defTabSz="867697"/>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Trao</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đổi</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lớp</a:t>
            </a:r>
            <a:endPar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91991449"/>
              </p:ext>
            </p:extLst>
          </p:nvPr>
        </p:nvGraphicFramePr>
        <p:xfrm>
          <a:off x="1108604" y="1375584"/>
          <a:ext cx="8253800" cy="2560320"/>
        </p:xfrm>
        <a:graphic>
          <a:graphicData uri="http://schemas.openxmlformats.org/drawingml/2006/table">
            <a:tbl>
              <a:tblPr/>
              <a:tblGrid>
                <a:gridCol w="6268887">
                  <a:extLst>
                    <a:ext uri="{9D8B030D-6E8A-4147-A177-3AD203B41FA5}">
                      <a16:colId xmlns:a16="http://schemas.microsoft.com/office/drawing/2014/main" val="20000"/>
                    </a:ext>
                  </a:extLst>
                </a:gridCol>
                <a:gridCol w="1031530">
                  <a:extLst>
                    <a:ext uri="{9D8B030D-6E8A-4147-A177-3AD203B41FA5}">
                      <a16:colId xmlns:a16="http://schemas.microsoft.com/office/drawing/2014/main" val="20001"/>
                    </a:ext>
                  </a:extLst>
                </a:gridCol>
                <a:gridCol w="953383">
                  <a:extLst>
                    <a:ext uri="{9D8B030D-6E8A-4147-A177-3AD203B41FA5}">
                      <a16:colId xmlns:a16="http://schemas.microsoft.com/office/drawing/2014/main" val="20002"/>
                    </a:ext>
                  </a:extLst>
                </a:gridCol>
              </a:tblGrid>
              <a:tr h="0">
                <a:tc>
                  <a:txBody>
                    <a:bodyPr/>
                    <a:lstStyle/>
                    <a:p>
                      <a:pPr algn="ctr"/>
                      <a:r>
                        <a:rPr lang="en-US" sz="2800" dirty="0">
                          <a:solidFill>
                            <a:srgbClr val="000000"/>
                          </a:solidFill>
                          <a:effectLst/>
                        </a:rPr>
                        <a:t>Ý</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a:r>
                        <a:rPr lang="en-US" sz="2800">
                          <a:solidFill>
                            <a:srgbClr val="000000"/>
                          </a:solidFill>
                          <a:effectLst/>
                        </a:rPr>
                        <a:t>Đúng</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a:r>
                        <a:rPr lang="en-US" sz="2800">
                          <a:solidFill>
                            <a:srgbClr val="000000"/>
                          </a:solidFill>
                          <a:effectLst/>
                        </a:rPr>
                        <a:t>Sai</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just"/>
                      <a:r>
                        <a:rPr lang="vi-VN" sz="2800">
                          <a:solidFill>
                            <a:srgbClr val="000000"/>
                          </a:solidFill>
                          <a:effectLst/>
                        </a:rPr>
                        <a:t>a) Tiếng chim buổi sáng rộn rã khắp nơi</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just"/>
                      <a:r>
                        <a:rPr lang="en-US" sz="2800">
                          <a:solidFill>
                            <a:srgbClr val="000000"/>
                          </a:solidFill>
                          <a:effectLst/>
                        </a:rPr>
                        <a:t> </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just"/>
                      <a:r>
                        <a:rPr lang="en-US" sz="2800">
                          <a:solidFill>
                            <a:srgbClr val="000000"/>
                          </a:solidFill>
                          <a:effectLst/>
                        </a:rPr>
                        <a:t> </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just"/>
                      <a:r>
                        <a:rPr lang="vi-VN" sz="2800">
                          <a:solidFill>
                            <a:srgbClr val="000000"/>
                          </a:solidFill>
                          <a:effectLst/>
                        </a:rPr>
                        <a:t>b) Tiếng chim buổi sáng du dương, trầm bổng</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just"/>
                      <a:r>
                        <a:rPr lang="en-US" sz="2800">
                          <a:solidFill>
                            <a:srgbClr val="000000"/>
                          </a:solidFill>
                          <a:effectLst/>
                        </a:rPr>
                        <a:t> </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just"/>
                      <a:r>
                        <a:rPr lang="en-US" sz="2800" dirty="0">
                          <a:solidFill>
                            <a:srgbClr val="000000"/>
                          </a:solidFill>
                          <a:effectLst/>
                        </a:rPr>
                        <a:t> </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just"/>
                      <a:r>
                        <a:rPr lang="en-US" sz="2800" dirty="0">
                          <a:solidFill>
                            <a:srgbClr val="000000"/>
                          </a:solidFill>
                          <a:effectLst/>
                        </a:rPr>
                        <a:t>c) </a:t>
                      </a:r>
                      <a:r>
                        <a:rPr lang="en-US" sz="2800" dirty="0" err="1">
                          <a:solidFill>
                            <a:srgbClr val="000000"/>
                          </a:solidFill>
                          <a:effectLst/>
                        </a:rPr>
                        <a:t>Tiếng</a:t>
                      </a:r>
                      <a:r>
                        <a:rPr lang="en-US" sz="2800" dirty="0">
                          <a:solidFill>
                            <a:srgbClr val="000000"/>
                          </a:solidFill>
                          <a:effectLst/>
                        </a:rPr>
                        <a:t> </a:t>
                      </a:r>
                      <a:r>
                        <a:rPr lang="en-US" sz="2800" dirty="0" err="1">
                          <a:solidFill>
                            <a:srgbClr val="000000"/>
                          </a:solidFill>
                          <a:effectLst/>
                        </a:rPr>
                        <a:t>chim</a:t>
                      </a:r>
                      <a:r>
                        <a:rPr lang="en-US" sz="2800" dirty="0">
                          <a:solidFill>
                            <a:srgbClr val="000000"/>
                          </a:solidFill>
                          <a:effectLst/>
                        </a:rPr>
                        <a:t> </a:t>
                      </a:r>
                      <a:r>
                        <a:rPr lang="en-US" sz="2800" dirty="0" err="1">
                          <a:solidFill>
                            <a:srgbClr val="000000"/>
                          </a:solidFill>
                          <a:effectLst/>
                        </a:rPr>
                        <a:t>buổi</a:t>
                      </a:r>
                      <a:r>
                        <a:rPr lang="en-US" sz="2800" dirty="0">
                          <a:solidFill>
                            <a:srgbClr val="000000"/>
                          </a:solidFill>
                          <a:effectLst/>
                        </a:rPr>
                        <a:t> </a:t>
                      </a:r>
                      <a:r>
                        <a:rPr lang="en-US" sz="2800" dirty="0" err="1">
                          <a:solidFill>
                            <a:srgbClr val="000000"/>
                          </a:solidFill>
                          <a:effectLst/>
                        </a:rPr>
                        <a:t>sáng</a:t>
                      </a:r>
                      <a:r>
                        <a:rPr lang="en-US" sz="2800" dirty="0">
                          <a:solidFill>
                            <a:srgbClr val="000000"/>
                          </a:solidFill>
                          <a:effectLst/>
                        </a:rPr>
                        <a:t> </a:t>
                      </a:r>
                      <a:r>
                        <a:rPr lang="en-US" sz="2800" dirty="0" err="1">
                          <a:solidFill>
                            <a:srgbClr val="000000"/>
                          </a:solidFill>
                          <a:effectLst/>
                        </a:rPr>
                        <a:t>vọng</a:t>
                      </a:r>
                      <a:r>
                        <a:rPr lang="en-US" sz="2800" dirty="0">
                          <a:solidFill>
                            <a:srgbClr val="000000"/>
                          </a:solidFill>
                          <a:effectLst/>
                        </a:rPr>
                        <a:t> </a:t>
                      </a:r>
                      <a:r>
                        <a:rPr lang="en-US" sz="2800" dirty="0" err="1">
                          <a:solidFill>
                            <a:srgbClr val="000000"/>
                          </a:solidFill>
                          <a:effectLst/>
                        </a:rPr>
                        <a:t>đến</a:t>
                      </a:r>
                      <a:r>
                        <a:rPr lang="en-US" sz="2800" dirty="0">
                          <a:solidFill>
                            <a:srgbClr val="000000"/>
                          </a:solidFill>
                          <a:effectLst/>
                        </a:rPr>
                        <a:t> </a:t>
                      </a:r>
                      <a:r>
                        <a:rPr lang="en-US" sz="2800" dirty="0" err="1">
                          <a:solidFill>
                            <a:srgbClr val="000000"/>
                          </a:solidFill>
                          <a:effectLst/>
                        </a:rPr>
                        <a:t>tận</a:t>
                      </a:r>
                      <a:r>
                        <a:rPr lang="en-US" sz="2800" dirty="0">
                          <a:solidFill>
                            <a:srgbClr val="000000"/>
                          </a:solidFill>
                          <a:effectLst/>
                        </a:rPr>
                        <a:t> </a:t>
                      </a:r>
                      <a:r>
                        <a:rPr lang="en-US" sz="2800" dirty="0" err="1">
                          <a:solidFill>
                            <a:srgbClr val="000000"/>
                          </a:solidFill>
                          <a:effectLst/>
                        </a:rPr>
                        <a:t>trời</a:t>
                      </a:r>
                      <a:r>
                        <a:rPr lang="en-US" sz="2800" dirty="0">
                          <a:solidFill>
                            <a:srgbClr val="000000"/>
                          </a:solidFill>
                          <a:effectLst/>
                        </a:rPr>
                        <a:t> </a:t>
                      </a:r>
                      <a:r>
                        <a:rPr lang="en-US" sz="2800" dirty="0" err="1">
                          <a:solidFill>
                            <a:srgbClr val="000000"/>
                          </a:solidFill>
                          <a:effectLst/>
                        </a:rPr>
                        <a:t>xanh</a:t>
                      </a:r>
                      <a:endParaRPr lang="en-US" sz="2800" dirty="0">
                        <a:solidFill>
                          <a:srgbClr val="000000"/>
                        </a:solidFill>
                        <a:effectLst/>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just"/>
                      <a:r>
                        <a:rPr lang="en-US" sz="2800">
                          <a:solidFill>
                            <a:srgbClr val="000000"/>
                          </a:solidFill>
                          <a:effectLst/>
                        </a:rPr>
                        <a:t> </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just"/>
                      <a:r>
                        <a:rPr lang="en-US" sz="2800" dirty="0">
                          <a:solidFill>
                            <a:srgbClr val="000000"/>
                          </a:solidFill>
                          <a:effectLst/>
                        </a:rPr>
                        <a:t> </a:t>
                      </a: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7662672" y="1650351"/>
            <a:ext cx="667512" cy="523220"/>
          </a:xfrm>
          <a:prstGeom prst="rect">
            <a:avLst/>
          </a:prstGeom>
          <a:noFill/>
        </p:spPr>
        <p:txBody>
          <a:bodyPr wrap="square" rtlCol="0">
            <a:spAutoFit/>
          </a:bodyPr>
          <a:lstStyle/>
          <a:p>
            <a:r>
              <a:rPr lang="en-GB" sz="2800" dirty="0">
                <a:solidFill>
                  <a:srgbClr val="FF0000"/>
                </a:solidFill>
              </a:rPr>
              <a:t>x</a:t>
            </a:r>
            <a:endParaRPr lang="en-US" sz="2800" dirty="0">
              <a:solidFill>
                <a:srgbClr val="FF0000"/>
              </a:solidFill>
            </a:endParaRPr>
          </a:p>
        </p:txBody>
      </p:sp>
      <p:sp>
        <p:nvSpPr>
          <p:cNvPr id="18" name="TextBox 17"/>
          <p:cNvSpPr txBox="1"/>
          <p:nvPr/>
        </p:nvSpPr>
        <p:spPr>
          <a:xfrm>
            <a:off x="8691317" y="2475665"/>
            <a:ext cx="667512" cy="523220"/>
          </a:xfrm>
          <a:prstGeom prst="rect">
            <a:avLst/>
          </a:prstGeom>
          <a:noFill/>
        </p:spPr>
        <p:txBody>
          <a:bodyPr wrap="square" rtlCol="0">
            <a:spAutoFit/>
          </a:bodyPr>
          <a:lstStyle/>
          <a:p>
            <a:r>
              <a:rPr lang="en-GB" sz="2800" dirty="0">
                <a:solidFill>
                  <a:srgbClr val="FF0000"/>
                </a:solidFill>
              </a:rPr>
              <a:t>x</a:t>
            </a:r>
            <a:endParaRPr lang="en-US" sz="2800" dirty="0">
              <a:solidFill>
                <a:srgbClr val="FF0000"/>
              </a:solidFill>
            </a:endParaRPr>
          </a:p>
        </p:txBody>
      </p:sp>
      <p:sp>
        <p:nvSpPr>
          <p:cNvPr id="19" name="TextBox 18"/>
          <p:cNvSpPr txBox="1"/>
          <p:nvPr/>
        </p:nvSpPr>
        <p:spPr>
          <a:xfrm>
            <a:off x="8676237" y="3207879"/>
            <a:ext cx="667512" cy="523220"/>
          </a:xfrm>
          <a:prstGeom prst="rect">
            <a:avLst/>
          </a:prstGeom>
          <a:noFill/>
        </p:spPr>
        <p:txBody>
          <a:bodyPr wrap="square" rtlCol="0">
            <a:spAutoFit/>
          </a:bodyPr>
          <a:lstStyle/>
          <a:p>
            <a:r>
              <a:rPr lang="en-GB" sz="2800" dirty="0">
                <a:solidFill>
                  <a:srgbClr val="FF0000"/>
                </a:solidFill>
              </a:rPr>
              <a:t>x</a:t>
            </a:r>
            <a:endParaRPr lang="en-US" sz="2800" dirty="0">
              <a:solidFill>
                <a:srgbClr val="FF0000"/>
              </a:solidFill>
            </a:endParaRPr>
          </a:p>
        </p:txBody>
      </p:sp>
    </p:spTree>
    <p:extLst>
      <p:ext uri="{BB962C8B-B14F-4D97-AF65-F5344CB8AC3E}">
        <p14:creationId xmlns:p14="http://schemas.microsoft.com/office/powerpoint/2010/main" val="2773759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7" grpId="0" animBg="1"/>
      <p:bldP spid="4"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57784" y="291513"/>
            <a:ext cx="10954512" cy="3096396"/>
          </a:xfrm>
          <a:prstGeom prst="roundRect">
            <a:avLst/>
          </a:prstGeom>
          <a:noFill/>
          <a:ln>
            <a:solidFill>
              <a:srgbClr val="00CC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sz="3333"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786" b="85714" l="1105" r="97514">
                        <a14:foregroundMark x1="71271" y1="50357" x2="68785" y2="56429"/>
                        <a14:foregroundMark x1="47790" y1="59286" x2="56906" y2="63214"/>
                        <a14:foregroundMark x1="12707" y1="23571" x2="27624" y2="67500"/>
                        <a14:foregroundMark x1="34530" y1="24643" x2="18232" y2="32857"/>
                        <a14:foregroundMark x1="12707" y1="23214" x2="8287" y2="50000"/>
                        <a14:foregroundMark x1="21271" y1="58214" x2="19061" y2="75714"/>
                      </a14:backgroundRemoval>
                    </a14:imgEffect>
                    <a14:imgEffect>
                      <a14:sharpenSoften amount="50000"/>
                    </a14:imgEffect>
                  </a14:imgLayer>
                </a14:imgProps>
              </a:ext>
              <a:ext uri="{28A0092B-C50C-407E-A947-70E740481C1C}">
                <a14:useLocalDpi xmlns:a14="http://schemas.microsoft.com/office/drawing/2010/main" val="0"/>
              </a:ext>
            </a:extLst>
          </a:blip>
          <a:srcRect t="8691" b="11637"/>
          <a:stretch/>
        </p:blipFill>
        <p:spPr bwMode="auto">
          <a:xfrm>
            <a:off x="4298892" y="4642176"/>
            <a:ext cx="3472295" cy="213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loud Callout 16"/>
          <p:cNvSpPr/>
          <p:nvPr/>
        </p:nvSpPr>
        <p:spPr>
          <a:xfrm>
            <a:off x="4992312" y="3226248"/>
            <a:ext cx="2900795" cy="1479711"/>
          </a:xfrm>
          <a:prstGeom prst="cloudCallout">
            <a:avLst>
              <a:gd name="adj1" fmla="val -18644"/>
              <a:gd name="adj2" fmla="val 88248"/>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95" tIns="38097" rIns="76195" bIns="38097" rtlCol="0" anchor="ctr"/>
          <a:lstStyle/>
          <a:p>
            <a:pPr algn="ctr" defTabSz="867697"/>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Trao</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đổi</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lớp</a:t>
            </a:r>
            <a:endPar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801624" y="194855"/>
            <a:ext cx="10466832" cy="3077758"/>
            <a:chOff x="801624" y="194855"/>
            <a:chExt cx="10466832" cy="3077758"/>
          </a:xfrm>
        </p:grpSpPr>
        <p:sp>
          <p:nvSpPr>
            <p:cNvPr id="5" name="TextBox 4"/>
            <p:cNvSpPr txBox="1"/>
            <p:nvPr/>
          </p:nvSpPr>
          <p:spPr>
            <a:xfrm>
              <a:off x="801624" y="194855"/>
              <a:ext cx="10466832" cy="3077758"/>
            </a:xfrm>
            <a:prstGeom prst="rect">
              <a:avLst/>
            </a:prstGeom>
            <a:noFill/>
          </p:spPr>
          <p:txBody>
            <a:bodyPr wrap="square" lIns="121912" tIns="60956" rIns="121912" bIns="60956" rtlCol="0">
              <a:spAutoFit/>
            </a:bodyPr>
            <a:lstStyle/>
            <a:p>
              <a:r>
                <a:rPr lang="vi-VN" sz="3200" dirty="0"/>
                <a:t>3. Chọn câu trả lời đúng: </a:t>
              </a:r>
            </a:p>
            <a:p>
              <a:r>
                <a:rPr lang="vi-VN" sz="3200" dirty="0"/>
                <a:t>a) Các hình ảnh nói về chim buổi sáng từ dòng thứ 3 đến dòng thứ 8 nói lên điều gì?</a:t>
              </a:r>
            </a:p>
            <a:p>
              <a:r>
                <a:rPr lang="en-GB" sz="3200" dirty="0"/>
                <a:t>   </a:t>
              </a:r>
              <a:r>
                <a:rPr lang="vi-VN" sz="3200" dirty="0"/>
                <a:t> Tiếng chim buổi sáng như ánh nắng</a:t>
              </a:r>
            </a:p>
            <a:p>
              <a:r>
                <a:rPr lang="en-GB" sz="3200" dirty="0"/>
                <a:t>   </a:t>
              </a:r>
              <a:r>
                <a:rPr lang="vi-VN" sz="3200" dirty="0"/>
                <a:t> Tiếng chim buổi sáng như bầy ong</a:t>
              </a:r>
            </a:p>
            <a:p>
              <a:r>
                <a:rPr lang="en-GB" sz="3200" dirty="0"/>
                <a:t>   </a:t>
              </a:r>
              <a:r>
                <a:rPr lang="vi-VN" sz="3200" dirty="0"/>
                <a:t> Tiếng chim buổi sáng thật là kì diệu</a:t>
              </a:r>
            </a:p>
          </p:txBody>
        </p:sp>
        <p:sp>
          <p:nvSpPr>
            <p:cNvPr id="11" name="Rounded Rectangle 10"/>
            <p:cNvSpPr/>
            <p:nvPr/>
          </p:nvSpPr>
          <p:spPr>
            <a:xfrm>
              <a:off x="821932" y="1733734"/>
              <a:ext cx="381000" cy="37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21932" y="2251203"/>
              <a:ext cx="381000" cy="37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821932" y="2754488"/>
              <a:ext cx="381000" cy="37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241" y="2639192"/>
            <a:ext cx="380999" cy="433004"/>
          </a:xfrm>
          <a:prstGeom prst="rect">
            <a:avLst/>
          </a:prstGeom>
        </p:spPr>
      </p:pic>
    </p:spTree>
    <p:extLst>
      <p:ext uri="{BB962C8B-B14F-4D97-AF65-F5344CB8AC3E}">
        <p14:creationId xmlns:p14="http://schemas.microsoft.com/office/powerpoint/2010/main" val="11307860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57784" y="291512"/>
            <a:ext cx="10954512" cy="4115895"/>
          </a:xfrm>
          <a:prstGeom prst="roundRect">
            <a:avLst/>
          </a:prstGeom>
          <a:noFill/>
          <a:ln>
            <a:solidFill>
              <a:srgbClr val="00CC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sz="3333"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786" b="85714" l="1105" r="97514">
                        <a14:foregroundMark x1="71271" y1="50357" x2="68785" y2="56429"/>
                        <a14:foregroundMark x1="47790" y1="59286" x2="56906" y2="63214"/>
                        <a14:foregroundMark x1="12707" y1="23571" x2="27624" y2="67500"/>
                        <a14:foregroundMark x1="34530" y1="24643" x2="18232" y2="32857"/>
                        <a14:foregroundMark x1="12707" y1="23214" x2="8287" y2="50000"/>
                        <a14:foregroundMark x1="21271" y1="58214" x2="19061" y2="75714"/>
                      </a14:backgroundRemoval>
                    </a14:imgEffect>
                    <a14:imgEffect>
                      <a14:sharpenSoften amount="50000"/>
                    </a14:imgEffect>
                  </a14:imgLayer>
                </a14:imgProps>
              </a:ext>
              <a:ext uri="{28A0092B-C50C-407E-A947-70E740481C1C}">
                <a14:useLocalDpi xmlns:a14="http://schemas.microsoft.com/office/drawing/2010/main" val="0"/>
              </a:ext>
            </a:extLst>
          </a:blip>
          <a:srcRect t="8691" b="11637"/>
          <a:stretch/>
        </p:blipFill>
        <p:spPr bwMode="auto">
          <a:xfrm>
            <a:off x="4783523" y="4972103"/>
            <a:ext cx="3472295" cy="213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loud Callout 16"/>
          <p:cNvSpPr/>
          <p:nvPr/>
        </p:nvSpPr>
        <p:spPr>
          <a:xfrm>
            <a:off x="5568135" y="4303070"/>
            <a:ext cx="2900795" cy="766816"/>
          </a:xfrm>
          <a:prstGeom prst="cloudCallout">
            <a:avLst>
              <a:gd name="adj1" fmla="val -18644"/>
              <a:gd name="adj2" fmla="val 88248"/>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95" tIns="38097" rIns="76195" bIns="38097" rtlCol="0" anchor="ctr"/>
          <a:lstStyle/>
          <a:p>
            <a:pPr algn="ctr" defTabSz="867697"/>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Trao</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đổi</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lớp</a:t>
            </a:r>
            <a:endPar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p:cNvGrpSpPr/>
          <p:nvPr/>
        </p:nvGrpSpPr>
        <p:grpSpPr>
          <a:xfrm>
            <a:off x="619240" y="254504"/>
            <a:ext cx="10466832" cy="4431974"/>
            <a:chOff x="619240" y="254504"/>
            <a:chExt cx="10466832" cy="4431974"/>
          </a:xfrm>
        </p:grpSpPr>
        <p:sp>
          <p:nvSpPr>
            <p:cNvPr id="5" name="TextBox 4"/>
            <p:cNvSpPr txBox="1"/>
            <p:nvPr/>
          </p:nvSpPr>
          <p:spPr>
            <a:xfrm>
              <a:off x="619240" y="254504"/>
              <a:ext cx="10466832" cy="4431974"/>
            </a:xfrm>
            <a:prstGeom prst="rect">
              <a:avLst/>
            </a:prstGeom>
            <a:noFill/>
          </p:spPr>
          <p:txBody>
            <a:bodyPr wrap="square" lIns="121912" tIns="60956" rIns="121912" bIns="60956" rtlCol="0">
              <a:spAutoFit/>
            </a:bodyPr>
            <a:lstStyle/>
            <a:p>
              <a:r>
                <a:rPr lang="vi-VN" sz="2800" dirty="0"/>
                <a:t>3. Chọn câu trả lời đúng: </a:t>
              </a:r>
            </a:p>
            <a:p>
              <a:r>
                <a:rPr lang="vi-VN" sz="2800" dirty="0"/>
                <a:t>b) Câu thơ nào cho thấy tiếng chim buổi sáng như một dàn nhạc có sự tham gia của rất nhiều loài chim</a:t>
              </a:r>
            </a:p>
            <a:p>
              <a:r>
                <a:rPr lang="en-GB" sz="2800" dirty="0"/>
                <a:t>    </a:t>
              </a:r>
              <a:r>
                <a:rPr lang="vi-VN" sz="2800" dirty="0"/>
                <a:t>“Tiếng chim cùng bé tưới hoa / Mát trong từng giọt nước hòa tiếng chim”.</a:t>
              </a:r>
              <a:endParaRPr lang="en-GB" sz="2800" dirty="0"/>
            </a:p>
            <a:p>
              <a:r>
                <a:rPr lang="en-GB" sz="2800" dirty="0"/>
                <a:t>    </a:t>
              </a:r>
              <a:r>
                <a:rPr lang="vi-VN" sz="2800" dirty="0"/>
                <a:t>“Vòm cây xanh, đố bé tìm / Tiếng nào riêng giữa trăm nghìn tiếng chung”.</a:t>
              </a:r>
            </a:p>
            <a:p>
              <a:r>
                <a:rPr lang="en-GB" sz="2800" dirty="0"/>
                <a:t>    </a:t>
              </a:r>
              <a:r>
                <a:rPr lang="vi-VN" sz="2800" dirty="0"/>
                <a:t>“Mà vườn hoa cũng lạ lùng / Nghiêng tai nghe đến không cùng tiếng chim”</a:t>
              </a:r>
            </a:p>
            <a:p>
              <a:endParaRPr lang="vi-VN" sz="2800" dirty="0"/>
            </a:p>
          </p:txBody>
        </p:sp>
        <p:sp>
          <p:nvSpPr>
            <p:cNvPr id="9" name="Rounded Rectangle 8"/>
            <p:cNvSpPr/>
            <p:nvPr/>
          </p:nvSpPr>
          <p:spPr>
            <a:xfrm>
              <a:off x="652272" y="1675866"/>
              <a:ext cx="381000" cy="37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31432" y="2576436"/>
              <a:ext cx="381000" cy="37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19240" y="3339370"/>
              <a:ext cx="381000" cy="37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1" y="2470491"/>
            <a:ext cx="380999" cy="433004"/>
          </a:xfrm>
          <a:prstGeom prst="rect">
            <a:avLst/>
          </a:prstGeom>
        </p:spPr>
      </p:pic>
    </p:spTree>
    <p:extLst>
      <p:ext uri="{BB962C8B-B14F-4D97-AF65-F5344CB8AC3E}">
        <p14:creationId xmlns:p14="http://schemas.microsoft.com/office/powerpoint/2010/main" val="4294302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57784" y="291512"/>
            <a:ext cx="10954512" cy="4115895"/>
          </a:xfrm>
          <a:prstGeom prst="roundRect">
            <a:avLst/>
          </a:prstGeom>
          <a:noFill/>
          <a:ln>
            <a:solidFill>
              <a:srgbClr val="00CC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sz="3333"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786" b="85714" l="1105" r="97514">
                        <a14:foregroundMark x1="71271" y1="50357" x2="68785" y2="56429"/>
                        <a14:foregroundMark x1="47790" y1="59286" x2="56906" y2="63214"/>
                        <a14:foregroundMark x1="12707" y1="23571" x2="27624" y2="67500"/>
                        <a14:foregroundMark x1="34530" y1="24643" x2="18232" y2="32857"/>
                        <a14:foregroundMark x1="12707" y1="23214" x2="8287" y2="50000"/>
                        <a14:foregroundMark x1="21271" y1="58214" x2="19061" y2="75714"/>
                      </a14:backgroundRemoval>
                    </a14:imgEffect>
                    <a14:imgEffect>
                      <a14:sharpenSoften amount="50000"/>
                    </a14:imgEffect>
                  </a14:imgLayer>
                </a14:imgProps>
              </a:ext>
              <a:ext uri="{28A0092B-C50C-407E-A947-70E740481C1C}">
                <a14:useLocalDpi xmlns:a14="http://schemas.microsoft.com/office/drawing/2010/main" val="0"/>
              </a:ext>
            </a:extLst>
          </a:blip>
          <a:srcRect t="8691" b="11637"/>
          <a:stretch/>
        </p:blipFill>
        <p:spPr bwMode="auto">
          <a:xfrm>
            <a:off x="4298892" y="4718209"/>
            <a:ext cx="3472295" cy="213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loud Callout 16"/>
          <p:cNvSpPr/>
          <p:nvPr/>
        </p:nvSpPr>
        <p:spPr>
          <a:xfrm>
            <a:off x="4870392" y="3795992"/>
            <a:ext cx="2900795" cy="766816"/>
          </a:xfrm>
          <a:prstGeom prst="cloudCallout">
            <a:avLst>
              <a:gd name="adj1" fmla="val -18644"/>
              <a:gd name="adj2" fmla="val 88248"/>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95" tIns="38097" rIns="76195" bIns="38097" rtlCol="0" anchor="ctr"/>
          <a:lstStyle/>
          <a:p>
            <a:pPr algn="ctr" defTabSz="867697"/>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Trao</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đổi</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lớp</a:t>
            </a:r>
            <a:endPar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p:cNvGrpSpPr/>
          <p:nvPr/>
        </p:nvGrpSpPr>
        <p:grpSpPr>
          <a:xfrm>
            <a:off x="660176" y="431184"/>
            <a:ext cx="10507696" cy="3570200"/>
            <a:chOff x="660176" y="431184"/>
            <a:chExt cx="10507696" cy="3570200"/>
          </a:xfrm>
        </p:grpSpPr>
        <p:sp>
          <p:nvSpPr>
            <p:cNvPr id="5" name="TextBox 4"/>
            <p:cNvSpPr txBox="1"/>
            <p:nvPr/>
          </p:nvSpPr>
          <p:spPr>
            <a:xfrm>
              <a:off x="701040" y="431184"/>
              <a:ext cx="10466832" cy="3570200"/>
            </a:xfrm>
            <a:prstGeom prst="rect">
              <a:avLst/>
            </a:prstGeom>
            <a:noFill/>
          </p:spPr>
          <p:txBody>
            <a:bodyPr wrap="square" lIns="121912" tIns="60956" rIns="121912" bIns="60956" rtlCol="0">
              <a:spAutoFit/>
            </a:bodyPr>
            <a:lstStyle/>
            <a:p>
              <a:r>
                <a:rPr lang="vi-VN" sz="2800" dirty="0"/>
                <a:t>3. Chọn câu trả lời đúng: </a:t>
              </a:r>
            </a:p>
            <a:p>
              <a:r>
                <a:rPr lang="vi-VN" sz="2800" dirty="0"/>
                <a:t>c) Câu thơ nào cho thấy vườn hoa rất yêu thích tiếng chim buổi sáng?</a:t>
              </a:r>
            </a:p>
            <a:p>
              <a:r>
                <a:rPr lang="en-GB" sz="2800" dirty="0"/>
                <a:t>    </a:t>
              </a:r>
              <a:r>
                <a:rPr lang="vi-VN" sz="2800" dirty="0"/>
                <a:t>“Tiếng chim cùng bé tưới hoa / Mát trong từng giọt nước hòa tiếng chim”.</a:t>
              </a:r>
            </a:p>
            <a:p>
              <a:r>
                <a:rPr lang="en-GB" sz="2800" dirty="0"/>
                <a:t>    </a:t>
              </a:r>
              <a:r>
                <a:rPr lang="vi-VN" sz="2800" dirty="0"/>
                <a:t>“Vòm cây xanh , đố bé tìm / Tiếng nào riêng giữa trăm ngàn tiếng chung”.</a:t>
              </a:r>
            </a:p>
            <a:p>
              <a:r>
                <a:rPr lang="en-GB" sz="2800" dirty="0"/>
                <a:t>    </a:t>
              </a:r>
              <a:r>
                <a:rPr lang="vi-VN" sz="2800" dirty="0"/>
                <a:t>“Mà vườn hoa cũng lạ lùng / Nghiêng tai nghe đến không cùng tiếng chim”</a:t>
              </a:r>
            </a:p>
          </p:txBody>
        </p:sp>
        <p:sp>
          <p:nvSpPr>
            <p:cNvPr id="9" name="Rounded Rectangle 8"/>
            <p:cNvSpPr/>
            <p:nvPr/>
          </p:nvSpPr>
          <p:spPr>
            <a:xfrm>
              <a:off x="660176" y="1298086"/>
              <a:ext cx="381000" cy="37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0176" y="2251588"/>
              <a:ext cx="381000" cy="37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92180" y="3117733"/>
              <a:ext cx="381000" cy="37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80" y="3011788"/>
            <a:ext cx="380999" cy="433004"/>
          </a:xfrm>
          <a:prstGeom prst="rect">
            <a:avLst/>
          </a:prstGeom>
        </p:spPr>
      </p:pic>
    </p:spTree>
    <p:extLst>
      <p:ext uri="{BB962C8B-B14F-4D97-AF65-F5344CB8AC3E}">
        <p14:creationId xmlns:p14="http://schemas.microsoft.com/office/powerpoint/2010/main" val="17618807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12905D7-2F6D-4921-9109-24CC85D8EC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8284" y="2103109"/>
            <a:ext cx="927249" cy="927249"/>
          </a:xfrm>
          <a:prstGeom prst="rect">
            <a:avLst/>
          </a:prstGeom>
        </p:spPr>
      </p:pic>
      <p:pic>
        <p:nvPicPr>
          <p:cNvPr id="11" name="图片 10">
            <a:extLst>
              <a:ext uri="{FF2B5EF4-FFF2-40B4-BE49-F238E27FC236}">
                <a16:creationId xmlns:a16="http://schemas.microsoft.com/office/drawing/2014/main" id="{354DC334-523C-4111-8BEB-81332B2CCF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599" y="2206821"/>
            <a:ext cx="927249" cy="927249"/>
          </a:xfrm>
          <a:prstGeom prst="rect">
            <a:avLst/>
          </a:prstGeom>
        </p:spPr>
      </p:pic>
      <p:pic>
        <p:nvPicPr>
          <p:cNvPr id="12" name="图片 11">
            <a:extLst>
              <a:ext uri="{FF2B5EF4-FFF2-40B4-BE49-F238E27FC236}">
                <a16:creationId xmlns:a16="http://schemas.microsoft.com/office/drawing/2014/main" id="{16521E5D-1A85-4651-AFED-5BED0F5003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9160" y="3546324"/>
            <a:ext cx="927249" cy="927249"/>
          </a:xfrm>
          <a:prstGeom prst="rect">
            <a:avLst/>
          </a:prstGeom>
        </p:spPr>
      </p:pic>
      <p:pic>
        <p:nvPicPr>
          <p:cNvPr id="13" name="图片 12">
            <a:extLst>
              <a:ext uri="{FF2B5EF4-FFF2-40B4-BE49-F238E27FC236}">
                <a16:creationId xmlns:a16="http://schemas.microsoft.com/office/drawing/2014/main" id="{1BC385A9-8953-4AA8-9086-8E6EC3D69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5539" y="5210167"/>
            <a:ext cx="927249" cy="927249"/>
          </a:xfrm>
          <a:prstGeom prst="rect">
            <a:avLst/>
          </a:prstGeom>
        </p:spPr>
      </p:pic>
      <p:sp>
        <p:nvSpPr>
          <p:cNvPr id="15" name="Rectangle 14"/>
          <p:cNvSpPr/>
          <p:nvPr/>
        </p:nvSpPr>
        <p:spPr>
          <a:xfrm>
            <a:off x="1013920" y="351486"/>
            <a:ext cx="10164160" cy="1855335"/>
          </a:xfrm>
          <a:prstGeom prst="rect">
            <a:avLst/>
          </a:prstGeom>
          <a:noFill/>
          <a:ln w="12700" cap="flat" cmpd="sng" algn="ctr">
            <a:noFill/>
            <a:prstDash val="solid"/>
            <a:miter lim="800000"/>
          </a:ln>
          <a:effectLst/>
        </p:spPr>
        <p:txBody>
          <a:bodyPr anchor="ctr"/>
          <a:lstStyle/>
          <a:p>
            <a:pPr algn="ctr" defTabSz="1219170">
              <a:lnSpc>
                <a:spcPct val="130000"/>
              </a:lnSpc>
              <a:defRPr/>
            </a:pPr>
            <a:r>
              <a:rPr lang="en-US" sz="4800" b="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Ôn</a:t>
            </a:r>
            <a:r>
              <a:rPr lang="en-US" sz="4800" b="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800" b="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4800" b="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4800" b="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a:t>
            </a:r>
            <a:r>
              <a:rPr lang="en-US" sz="4800" b="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II</a:t>
            </a:r>
          </a:p>
          <a:p>
            <a:pPr algn="ctr" defTabSz="1219170">
              <a:lnSpc>
                <a:spcPct val="130000"/>
              </a:lnSpc>
              <a:defRPr/>
            </a:pPr>
            <a:r>
              <a:rPr lang="en-US" sz="540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Đánh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giá</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luyện</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tập</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tổng</a:t>
            </a:r>
            <a:r>
              <a:rPr lang="en-US" sz="540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hợp</a:t>
            </a:r>
            <a:endPar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图片 2">
            <a:extLst>
              <a:ext uri="{FF2B5EF4-FFF2-40B4-BE49-F238E27FC236}">
                <a16:creationId xmlns:a16="http://schemas.microsoft.com/office/drawing/2014/main" id="{11001415-7FEA-4413-9312-FA5BB709E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713" b="-96"/>
          <a:stretch/>
        </p:blipFill>
        <p:spPr>
          <a:xfrm>
            <a:off x="3655841" y="3134070"/>
            <a:ext cx="5578851" cy="3509562"/>
          </a:xfrm>
          <a:prstGeom prst="rect">
            <a:avLst/>
          </a:prstGeom>
        </p:spPr>
      </p:pic>
    </p:spTree>
    <p:extLst>
      <p:ext uri="{BB962C8B-B14F-4D97-AF65-F5344CB8AC3E}">
        <p14:creationId xmlns:p14="http://schemas.microsoft.com/office/powerpoint/2010/main" val="133601911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20278" y="524194"/>
            <a:ext cx="10728593" cy="2959670"/>
          </a:xfrm>
          <a:prstGeom prst="roundRect">
            <a:avLst/>
          </a:prstGeom>
          <a:noFill/>
          <a:ln>
            <a:solidFill>
              <a:srgbClr val="00CC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sz="3333"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786" b="85714" l="1105" r="97514">
                        <a14:foregroundMark x1="71271" y1="50357" x2="68785" y2="56429"/>
                        <a14:foregroundMark x1="47790" y1="59286" x2="56906" y2="63214"/>
                        <a14:foregroundMark x1="12707" y1="23571" x2="27624" y2="67500"/>
                        <a14:foregroundMark x1="34530" y1="24643" x2="18232" y2="32857"/>
                        <a14:foregroundMark x1="12707" y1="23214" x2="8287" y2="50000"/>
                        <a14:foregroundMark x1="21271" y1="58214" x2="19061" y2="75714"/>
                      </a14:backgroundRemoval>
                    </a14:imgEffect>
                    <a14:imgEffect>
                      <a14:sharpenSoften amount="50000"/>
                    </a14:imgEffect>
                  </a14:imgLayer>
                </a14:imgProps>
              </a:ext>
              <a:ext uri="{28A0092B-C50C-407E-A947-70E740481C1C}">
                <a14:useLocalDpi xmlns:a14="http://schemas.microsoft.com/office/drawing/2010/main" val="0"/>
              </a:ext>
            </a:extLst>
          </a:blip>
          <a:srcRect t="8691" b="11637"/>
          <a:stretch/>
        </p:blipFill>
        <p:spPr bwMode="auto">
          <a:xfrm>
            <a:off x="4363461" y="4655665"/>
            <a:ext cx="3472295" cy="213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loud Callout 16"/>
          <p:cNvSpPr/>
          <p:nvPr/>
        </p:nvSpPr>
        <p:spPr>
          <a:xfrm>
            <a:off x="4934961" y="3401199"/>
            <a:ext cx="2900795" cy="1479711"/>
          </a:xfrm>
          <a:prstGeom prst="cloudCallout">
            <a:avLst>
              <a:gd name="adj1" fmla="val -18644"/>
              <a:gd name="adj2" fmla="val 88248"/>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95" tIns="38097" rIns="76195" bIns="38097" rtlCol="0" anchor="ctr"/>
          <a:lstStyle/>
          <a:p>
            <a:pPr algn="ctr" defTabSz="867697"/>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Trao</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đổi</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lớp</a:t>
            </a:r>
            <a:endParaRPr lang="en-US" sz="30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1048731" y="554517"/>
            <a:ext cx="10338050" cy="954107"/>
          </a:xfrm>
          <a:prstGeom prst="rect">
            <a:avLst/>
          </a:prstGeom>
          <a:noFill/>
        </p:spPr>
        <p:txBody>
          <a:bodyPr wrap="square" rtlCol="0">
            <a:spAutoFit/>
          </a:bodyPr>
          <a:lstStyle/>
          <a:p>
            <a:r>
              <a:rPr lang="vi-VN" sz="2800" dirty="0"/>
              <a:t>4. Dựa theo gợi ý từ bài thơ trên, em hãy viết:</a:t>
            </a:r>
          </a:p>
          <a:p>
            <a:r>
              <a:rPr lang="vi-VN" sz="2800" dirty="0"/>
              <a:t>a) Một câu tả tiếng chim buổi sáng.</a:t>
            </a:r>
          </a:p>
        </p:txBody>
      </p:sp>
      <p:sp>
        <p:nvSpPr>
          <p:cNvPr id="11" name="TextBox 10"/>
          <p:cNvSpPr txBox="1"/>
          <p:nvPr/>
        </p:nvSpPr>
        <p:spPr>
          <a:xfrm>
            <a:off x="958847" y="1589846"/>
            <a:ext cx="10892028" cy="523220"/>
          </a:xfrm>
          <a:prstGeom prst="rect">
            <a:avLst/>
          </a:prstGeom>
          <a:noFill/>
        </p:spPr>
        <p:txBody>
          <a:bodyPr wrap="square" rtlCol="0">
            <a:spAutoFit/>
          </a:bodyPr>
          <a:lstStyle/>
          <a:p>
            <a:r>
              <a:rPr lang="vi-VN"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vi-VN" sz="2800" b="1" dirty="0">
                <a:solidFill>
                  <a:srgbClr val="C00000"/>
                </a:solidFill>
              </a:rPr>
              <a:t>Buổi sáng tiếng chim rộn rã khắp vườn như đánh thức mọi sự vật.</a:t>
            </a:r>
            <a:endPar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p:cNvSpPr txBox="1"/>
          <p:nvPr/>
        </p:nvSpPr>
        <p:spPr>
          <a:xfrm>
            <a:off x="943198" y="2808382"/>
            <a:ext cx="10135344" cy="523220"/>
          </a:xfrm>
          <a:prstGeom prst="rect">
            <a:avLst/>
          </a:prstGeom>
          <a:noFill/>
        </p:spPr>
        <p:txBody>
          <a:bodyPr wrap="square" rtlCol="0">
            <a:spAutoFit/>
          </a:bodyPr>
          <a:lstStyle/>
          <a:p>
            <a:r>
              <a:rPr lang="vi-VN"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en-US" sz="2800" b="1" dirty="0" err="1">
                <a:solidFill>
                  <a:srgbClr val="C00000"/>
                </a:solidFill>
              </a:rPr>
              <a:t>Ôi</a:t>
            </a:r>
            <a:r>
              <a:rPr lang="en-US" sz="2800" b="1" dirty="0">
                <a:solidFill>
                  <a:srgbClr val="C00000"/>
                </a:solidFill>
              </a:rPr>
              <a:t> </a:t>
            </a:r>
            <a:r>
              <a:rPr lang="en-US" sz="2800" b="1" dirty="0" err="1">
                <a:solidFill>
                  <a:srgbClr val="C00000"/>
                </a:solidFill>
              </a:rPr>
              <a:t>tiếng</a:t>
            </a:r>
            <a:r>
              <a:rPr lang="en-US" sz="2800" b="1" dirty="0">
                <a:solidFill>
                  <a:srgbClr val="C00000"/>
                </a:solidFill>
              </a:rPr>
              <a:t> </a:t>
            </a:r>
            <a:r>
              <a:rPr lang="en-US" sz="2800" b="1" dirty="0" err="1">
                <a:solidFill>
                  <a:srgbClr val="C00000"/>
                </a:solidFill>
              </a:rPr>
              <a:t>chim</a:t>
            </a:r>
            <a:r>
              <a:rPr lang="en-US" sz="2800" b="1" dirty="0">
                <a:solidFill>
                  <a:srgbClr val="C00000"/>
                </a:solidFill>
              </a:rPr>
              <a:t> </a:t>
            </a:r>
            <a:r>
              <a:rPr lang="en-US" sz="2800" b="1" dirty="0" err="1">
                <a:solidFill>
                  <a:srgbClr val="C00000"/>
                </a:solidFill>
              </a:rPr>
              <a:t>hót</a:t>
            </a:r>
            <a:r>
              <a:rPr lang="en-US" sz="2800" b="1" dirty="0">
                <a:solidFill>
                  <a:srgbClr val="C00000"/>
                </a:solidFill>
              </a:rPr>
              <a:t> </a:t>
            </a:r>
            <a:r>
              <a:rPr lang="en-US" sz="2800" b="1" dirty="0" err="1">
                <a:solidFill>
                  <a:srgbClr val="C00000"/>
                </a:solidFill>
              </a:rPr>
              <a:t>mới</a:t>
            </a:r>
            <a:r>
              <a:rPr lang="en-US" sz="2800" b="1" dirty="0">
                <a:solidFill>
                  <a:srgbClr val="C00000"/>
                </a:solidFill>
              </a:rPr>
              <a:t> hay </a:t>
            </a:r>
            <a:r>
              <a:rPr lang="en-US" sz="2800" b="1" dirty="0" err="1">
                <a:solidFill>
                  <a:srgbClr val="C00000"/>
                </a:solidFill>
              </a:rPr>
              <a:t>làm</a:t>
            </a:r>
            <a:r>
              <a:rPr lang="en-US" sz="2800" b="1" dirty="0">
                <a:solidFill>
                  <a:srgbClr val="C00000"/>
                </a:solidFill>
              </a:rPr>
              <a:t> </a:t>
            </a:r>
            <a:r>
              <a:rPr lang="en-US" sz="2800" b="1" dirty="0" err="1">
                <a:solidFill>
                  <a:srgbClr val="C00000"/>
                </a:solidFill>
              </a:rPr>
              <a:t>sao</a:t>
            </a:r>
            <a:r>
              <a:rPr lang="en-US" sz="2800" b="1" dirty="0">
                <a:solidFill>
                  <a:srgbClr val="C00000"/>
                </a:solidFill>
              </a:rPr>
              <a:t>!</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9" name="TextBox 18"/>
          <p:cNvSpPr txBox="1"/>
          <p:nvPr/>
        </p:nvSpPr>
        <p:spPr>
          <a:xfrm>
            <a:off x="975214" y="2199114"/>
            <a:ext cx="9510473" cy="523220"/>
          </a:xfrm>
          <a:prstGeom prst="rect">
            <a:avLst/>
          </a:prstGeom>
          <a:noFill/>
        </p:spPr>
        <p:txBody>
          <a:bodyPr wrap="square" rtlCol="0">
            <a:spAutoFit/>
          </a:bodyPr>
          <a:lstStyle/>
          <a:p>
            <a:r>
              <a:rPr lang="vi-VN" sz="2800" dirty="0"/>
              <a:t>b) Một câu diễn tả niềm vui của em khi nghe tiếng chim hót.</a:t>
            </a:r>
          </a:p>
        </p:txBody>
      </p:sp>
    </p:spTree>
    <p:extLst>
      <p:ext uri="{BB962C8B-B14F-4D97-AF65-F5344CB8AC3E}">
        <p14:creationId xmlns:p14="http://schemas.microsoft.com/office/powerpoint/2010/main" val="33624976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0" grpId="0"/>
      <p:bldP spid="11"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0CA0E8F-F0BE-4811-AD30-06F44B7D91C8}"/>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16DB3BCE-1F07-4274-9329-B8A454CAB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333"/>
          <a:stretch/>
        </p:blipFill>
        <p:spPr>
          <a:xfrm>
            <a:off x="1559059" y="921442"/>
            <a:ext cx="5881253" cy="1293997"/>
          </a:xfrm>
          <a:prstGeom prst="rect">
            <a:avLst/>
          </a:prstGeom>
        </p:spPr>
      </p:pic>
      <p:sp>
        <p:nvSpPr>
          <p:cNvPr id="13" name="带形: 上凸 12">
            <a:extLst>
              <a:ext uri="{FF2B5EF4-FFF2-40B4-BE49-F238E27FC236}">
                <a16:creationId xmlns:a16="http://schemas.microsoft.com/office/drawing/2014/main" id="{D1E85B51-3091-418B-A131-E93ABD014BFE}"/>
              </a:ext>
            </a:extLst>
          </p:cNvPr>
          <p:cNvSpPr/>
          <p:nvPr/>
        </p:nvSpPr>
        <p:spPr>
          <a:xfrm>
            <a:off x="822960" y="4888450"/>
            <a:ext cx="8001000" cy="1546411"/>
          </a:xfrm>
          <a:prstGeom prst="ribbon2">
            <a:avLst/>
          </a:prstGeom>
          <a:solidFill>
            <a:srgbClr val="B3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6DAC0E9-3A5B-4039-BFF5-220F83B3C855}"/>
              </a:ext>
            </a:extLst>
          </p:cNvPr>
          <p:cNvSpPr txBox="1"/>
          <p:nvPr/>
        </p:nvSpPr>
        <p:spPr>
          <a:xfrm>
            <a:off x="1684137" y="2215439"/>
            <a:ext cx="5631096" cy="2862322"/>
          </a:xfrm>
          <a:prstGeom prst="rect">
            <a:avLst/>
          </a:prstGeom>
          <a:noFill/>
        </p:spPr>
        <p:txBody>
          <a:bodyPr wrap="square" rtlCol="0">
            <a:spAutoFit/>
          </a:bodyPr>
          <a:lstStyle/>
          <a:p>
            <a:pPr algn="ctr"/>
            <a:r>
              <a:rPr lang="en-US" altLang="zh-CN" sz="6000" dirty="0" err="1">
                <a:ln>
                  <a:solidFill>
                    <a:schemeClr val="tx1"/>
                  </a:solidFill>
                </a:ln>
                <a:latin typeface="HP001 4 hàng" pitchFamily="34" charset="0"/>
                <a:ea typeface="Arial-Rounded" pitchFamily="34" charset="0"/>
                <a:cs typeface="Arial-Rounded" pitchFamily="34" charset="0"/>
              </a:rPr>
              <a:t>Chào</a:t>
            </a:r>
            <a:r>
              <a:rPr lang="en-US" altLang="zh-CN" sz="6000" dirty="0">
                <a:ln>
                  <a:solidFill>
                    <a:schemeClr val="tx1"/>
                  </a:solidFill>
                </a:ln>
                <a:latin typeface="HP001 4 hàng" pitchFamily="34" charset="0"/>
                <a:ea typeface="Arial-Rounded" pitchFamily="34" charset="0"/>
                <a:cs typeface="Arial-Rounded" pitchFamily="34" charset="0"/>
              </a:rPr>
              <a:t> </a:t>
            </a:r>
            <a:r>
              <a:rPr lang="en-US" altLang="zh-CN" sz="6000" dirty="0" err="1">
                <a:ln>
                  <a:solidFill>
                    <a:schemeClr val="tx1"/>
                  </a:solidFill>
                </a:ln>
                <a:latin typeface="HP001 4 hàng" pitchFamily="34" charset="0"/>
                <a:ea typeface="Arial-Rounded" pitchFamily="34" charset="0"/>
                <a:cs typeface="Arial-Rounded" pitchFamily="34" charset="0"/>
              </a:rPr>
              <a:t>tạm</a:t>
            </a:r>
            <a:r>
              <a:rPr lang="en-US" altLang="zh-CN" sz="6000" dirty="0">
                <a:ln>
                  <a:solidFill>
                    <a:schemeClr val="tx1"/>
                  </a:solidFill>
                </a:ln>
                <a:latin typeface="HP001 4 hàng" pitchFamily="34" charset="0"/>
                <a:ea typeface="Arial-Rounded" pitchFamily="34" charset="0"/>
                <a:cs typeface="Arial-Rounded" pitchFamily="34" charset="0"/>
              </a:rPr>
              <a:t> </a:t>
            </a:r>
            <a:r>
              <a:rPr lang="en-US" altLang="zh-CN" sz="6000" dirty="0" err="1">
                <a:ln>
                  <a:solidFill>
                    <a:schemeClr val="tx1"/>
                  </a:solidFill>
                </a:ln>
                <a:latin typeface="HP001 4 hàng" pitchFamily="34" charset="0"/>
                <a:ea typeface="Arial-Rounded" pitchFamily="34" charset="0"/>
                <a:cs typeface="Arial-Rounded" pitchFamily="34" charset="0"/>
              </a:rPr>
              <a:t>biệt</a:t>
            </a:r>
            <a:r>
              <a:rPr lang="en-US" altLang="zh-CN" sz="6000" dirty="0">
                <a:ln>
                  <a:solidFill>
                    <a:schemeClr val="tx1"/>
                  </a:solidFill>
                </a:ln>
                <a:latin typeface="HP001 4 hàng" pitchFamily="34" charset="0"/>
                <a:ea typeface="Arial-Rounded" pitchFamily="34" charset="0"/>
                <a:cs typeface="Arial-Rounded" pitchFamily="34" charset="0"/>
              </a:rPr>
              <a:t> </a:t>
            </a:r>
            <a:r>
              <a:rPr lang="en-US" altLang="zh-CN" sz="6000" dirty="0" err="1">
                <a:ln>
                  <a:solidFill>
                    <a:schemeClr val="tx1"/>
                  </a:solidFill>
                </a:ln>
                <a:latin typeface="HP001 4 hàng" pitchFamily="34" charset="0"/>
                <a:ea typeface="Arial-Rounded" pitchFamily="34" charset="0"/>
                <a:cs typeface="Arial-Rounded" pitchFamily="34" charset="0"/>
              </a:rPr>
              <a:t>và</a:t>
            </a:r>
            <a:r>
              <a:rPr lang="en-US" altLang="zh-CN" sz="6000" dirty="0">
                <a:ln>
                  <a:solidFill>
                    <a:schemeClr val="tx1"/>
                  </a:solidFill>
                </a:ln>
                <a:latin typeface="HP001 4 hàng" pitchFamily="34" charset="0"/>
                <a:ea typeface="Arial-Rounded" pitchFamily="34" charset="0"/>
                <a:cs typeface="Arial-Rounded" pitchFamily="34" charset="0"/>
              </a:rPr>
              <a:t> </a:t>
            </a:r>
            <a:r>
              <a:rPr lang="en-US" altLang="zh-CN" sz="6000" dirty="0" err="1">
                <a:ln>
                  <a:solidFill>
                    <a:schemeClr val="tx1"/>
                  </a:solidFill>
                </a:ln>
                <a:latin typeface="HP001 4 hàng" pitchFamily="34" charset="0"/>
                <a:ea typeface="Arial-Rounded" pitchFamily="34" charset="0"/>
                <a:cs typeface="Arial-Rounded" pitchFamily="34" charset="0"/>
              </a:rPr>
              <a:t>hẹn</a:t>
            </a:r>
            <a:r>
              <a:rPr lang="en-US" altLang="zh-CN" sz="6000" dirty="0">
                <a:ln>
                  <a:solidFill>
                    <a:schemeClr val="tx1"/>
                  </a:solidFill>
                </a:ln>
                <a:latin typeface="HP001 4 hàng" pitchFamily="34" charset="0"/>
                <a:ea typeface="Arial-Rounded" pitchFamily="34" charset="0"/>
                <a:cs typeface="Arial-Rounded" pitchFamily="34" charset="0"/>
              </a:rPr>
              <a:t> </a:t>
            </a:r>
            <a:r>
              <a:rPr lang="en-US" altLang="zh-CN" sz="6000" dirty="0" err="1">
                <a:ln>
                  <a:solidFill>
                    <a:schemeClr val="tx1"/>
                  </a:solidFill>
                </a:ln>
                <a:latin typeface="HP001 4 hàng" pitchFamily="34" charset="0"/>
                <a:ea typeface="Arial-Rounded" pitchFamily="34" charset="0"/>
                <a:cs typeface="Arial-Rounded" pitchFamily="34" charset="0"/>
              </a:rPr>
              <a:t>gặp</a:t>
            </a:r>
            <a:r>
              <a:rPr lang="en-US" altLang="zh-CN" sz="6000" dirty="0">
                <a:ln>
                  <a:solidFill>
                    <a:schemeClr val="tx1"/>
                  </a:solidFill>
                </a:ln>
                <a:latin typeface="HP001 4 hàng" pitchFamily="34" charset="0"/>
                <a:ea typeface="Arial-Rounded" pitchFamily="34" charset="0"/>
                <a:cs typeface="Arial-Rounded" pitchFamily="34" charset="0"/>
              </a:rPr>
              <a:t> </a:t>
            </a:r>
            <a:r>
              <a:rPr lang="en-US" altLang="zh-CN" sz="6000" dirty="0" err="1">
                <a:ln>
                  <a:solidFill>
                    <a:schemeClr val="tx1"/>
                  </a:solidFill>
                </a:ln>
                <a:latin typeface="HP001 4 hàng" pitchFamily="34" charset="0"/>
                <a:ea typeface="Arial-Rounded" pitchFamily="34" charset="0"/>
                <a:cs typeface="Arial-Rounded" pitchFamily="34" charset="0"/>
              </a:rPr>
              <a:t>lại</a:t>
            </a:r>
            <a:r>
              <a:rPr lang="en-US" altLang="zh-CN" sz="6000" dirty="0">
                <a:ln>
                  <a:solidFill>
                    <a:schemeClr val="tx1"/>
                  </a:solidFill>
                </a:ln>
                <a:latin typeface="HP001 4 hàng" pitchFamily="34" charset="0"/>
                <a:ea typeface="Arial-Rounded" pitchFamily="34" charset="0"/>
                <a:cs typeface="Arial-Rounded" pitchFamily="34" charset="0"/>
              </a:rPr>
              <a:t> </a:t>
            </a:r>
            <a:r>
              <a:rPr lang="en-US" altLang="zh-CN" sz="6000" dirty="0" err="1">
                <a:ln>
                  <a:solidFill>
                    <a:schemeClr val="tx1"/>
                  </a:solidFill>
                </a:ln>
                <a:latin typeface="HP001 4 hàng" pitchFamily="34" charset="0"/>
                <a:ea typeface="Arial-Rounded" pitchFamily="34" charset="0"/>
                <a:cs typeface="Arial-Rounded" pitchFamily="34" charset="0"/>
              </a:rPr>
              <a:t>các</a:t>
            </a:r>
            <a:r>
              <a:rPr lang="en-US" altLang="zh-CN" sz="6000" dirty="0">
                <a:ln>
                  <a:solidFill>
                    <a:schemeClr val="tx1"/>
                  </a:solidFill>
                </a:ln>
                <a:latin typeface="HP001 4 hàng" pitchFamily="34" charset="0"/>
                <a:ea typeface="Arial-Rounded" pitchFamily="34" charset="0"/>
                <a:cs typeface="Arial-Rounded" pitchFamily="34" charset="0"/>
              </a:rPr>
              <a:t> </a:t>
            </a:r>
            <a:r>
              <a:rPr lang="en-US" altLang="zh-CN" sz="6000" dirty="0" err="1">
                <a:ln>
                  <a:solidFill>
                    <a:schemeClr val="tx1"/>
                  </a:solidFill>
                </a:ln>
                <a:latin typeface="HP001 4 hàng" pitchFamily="34" charset="0"/>
                <a:ea typeface="Arial-Rounded" pitchFamily="34" charset="0"/>
                <a:cs typeface="Arial-Rounded" pitchFamily="34" charset="0"/>
              </a:rPr>
              <a:t>em</a:t>
            </a:r>
            <a:r>
              <a:rPr lang="en-US" altLang="zh-CN" sz="6000" dirty="0">
                <a:ln>
                  <a:solidFill>
                    <a:schemeClr val="tx1"/>
                  </a:solidFill>
                </a:ln>
                <a:latin typeface="HP001 4 hàng" pitchFamily="34" charset="0"/>
                <a:ea typeface="Arial-Rounded" pitchFamily="34" charset="0"/>
                <a:cs typeface="Arial-Rounded" pitchFamily="34" charset="0"/>
              </a:rPr>
              <a:t>!</a:t>
            </a:r>
            <a:endParaRPr lang="zh-CN" altLang="en-US" sz="6000" dirty="0">
              <a:ln>
                <a:solidFill>
                  <a:schemeClr val="tx1"/>
                </a:solidFill>
              </a:ln>
              <a:latin typeface="HP001 4 hàng" pitchFamily="34" charset="0"/>
              <a:ea typeface="Arial-Rounded" pitchFamily="34" charset="0"/>
              <a:cs typeface="Arial-Rounded" pitchFamily="34" charset="0"/>
            </a:endParaRPr>
          </a:p>
        </p:txBody>
      </p:sp>
      <p:pic>
        <p:nvPicPr>
          <p:cNvPr id="15" name="图片 14">
            <a:extLst>
              <a:ext uri="{FF2B5EF4-FFF2-40B4-BE49-F238E27FC236}">
                <a16:creationId xmlns:a16="http://schemas.microsoft.com/office/drawing/2014/main" id="{9E3180B5-DF7A-4514-94BA-D2ADC69E98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253" b="27899"/>
          <a:stretch/>
        </p:blipFill>
        <p:spPr>
          <a:xfrm>
            <a:off x="285675" y="5061328"/>
            <a:ext cx="2727774" cy="1373533"/>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94" y="0"/>
            <a:ext cx="1008574" cy="127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a:extLst>
              <a:ext uri="{FF2B5EF4-FFF2-40B4-BE49-F238E27FC236}">
                <a16:creationId xmlns:a16="http://schemas.microsoft.com/office/drawing/2014/main" id="{06C86FA0-3CD2-49E2-8E61-816CE10BF0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658" t="5555" r="25103" b="15112"/>
          <a:stretch/>
        </p:blipFill>
        <p:spPr>
          <a:xfrm>
            <a:off x="7434169" y="931139"/>
            <a:ext cx="4757831" cy="4995722"/>
          </a:xfrm>
          <a:prstGeom prst="rect">
            <a:avLst/>
          </a:prstGeom>
        </p:spPr>
      </p:pic>
      <p:sp>
        <p:nvSpPr>
          <p:cNvPr id="16" name="TextBox 15"/>
          <p:cNvSpPr txBox="1"/>
          <p:nvPr/>
        </p:nvSpPr>
        <p:spPr>
          <a:xfrm>
            <a:off x="7086598" y="0"/>
            <a:ext cx="5105402" cy="338554"/>
          </a:xfrm>
          <a:prstGeom prst="rect">
            <a:avLst/>
          </a:prstGeom>
          <a:noFill/>
        </p:spPr>
        <p:txBody>
          <a:bodyPr wrap="square" rtlCol="0">
            <a:spAutoFit/>
          </a:bodyPr>
          <a:lstStyle/>
          <a:p>
            <a:r>
              <a:rPr lang="en-US" sz="1600" dirty="0">
                <a:solidFill>
                  <a:srgbClr val="D3CDB1"/>
                </a:solidFill>
                <a:latin typeface="Arial-Rounded" pitchFamily="34" charset="0"/>
                <a:ea typeface="Arial-Rounded" pitchFamily="34" charset="0"/>
                <a:cs typeface="Arial-Rounded" pitchFamily="34" charset="0"/>
              </a:rPr>
              <a:t>TK:  </a:t>
            </a:r>
            <a:r>
              <a:rPr lang="en-US" sz="1600" dirty="0" err="1">
                <a:solidFill>
                  <a:srgbClr val="D3CDB1"/>
                </a:solidFill>
                <a:latin typeface="Arial-Rounded" pitchFamily="34" charset="0"/>
                <a:ea typeface="Arial-Rounded" pitchFamily="34" charset="0"/>
                <a:cs typeface="Arial-Rounded" pitchFamily="34" charset="0"/>
              </a:rPr>
              <a:t>Vũ</a:t>
            </a:r>
            <a:r>
              <a:rPr lang="en-US" sz="1600" dirty="0">
                <a:solidFill>
                  <a:srgbClr val="D3CDB1"/>
                </a:solidFill>
                <a:latin typeface="Arial-Rounded" pitchFamily="34" charset="0"/>
                <a:ea typeface="Arial-Rounded" pitchFamily="34" charset="0"/>
                <a:cs typeface="Arial-Rounded" pitchFamily="34" charset="0"/>
              </a:rPr>
              <a:t> </a:t>
            </a:r>
            <a:r>
              <a:rPr lang="en-US" sz="1600" dirty="0" err="1">
                <a:solidFill>
                  <a:srgbClr val="D3CDB1"/>
                </a:solidFill>
                <a:latin typeface="Arial-Rounded" pitchFamily="34" charset="0"/>
                <a:ea typeface="Arial-Rounded" pitchFamily="34" charset="0"/>
                <a:cs typeface="Arial-Rounded" pitchFamily="34" charset="0"/>
              </a:rPr>
              <a:t>Hồng</a:t>
            </a:r>
            <a:r>
              <a:rPr lang="en-US" sz="1600" dirty="0">
                <a:solidFill>
                  <a:srgbClr val="D3CDB1"/>
                </a:solidFill>
                <a:latin typeface="Arial-Rounded" pitchFamily="34" charset="0"/>
                <a:ea typeface="Arial-Rounded" pitchFamily="34" charset="0"/>
                <a:cs typeface="Arial-Rounded" pitchFamily="34" charset="0"/>
              </a:rPr>
              <a:t>: https://www.facebook.com/vuhong1972/ </a:t>
            </a:r>
          </a:p>
        </p:txBody>
      </p:sp>
      <p:pic>
        <p:nvPicPr>
          <p:cNvPr id="1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15699" y="5996710"/>
            <a:ext cx="876301" cy="87630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图片 17">
            <a:extLst>
              <a:ext uri="{FF2B5EF4-FFF2-40B4-BE49-F238E27FC236}">
                <a16:creationId xmlns:a16="http://schemas.microsoft.com/office/drawing/2014/main" id="{FA35F3C1-03B6-4B1D-BBC1-5249881AEB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4169" y="-1498695"/>
            <a:ext cx="14359426" cy="8974047"/>
          </a:xfrm>
          <a:prstGeom prst="rect">
            <a:avLst/>
          </a:prstGeom>
        </p:spPr>
      </p:pic>
    </p:spTree>
    <p:extLst>
      <p:ext uri="{BB962C8B-B14F-4D97-AF65-F5344CB8AC3E}">
        <p14:creationId xmlns:p14="http://schemas.microsoft.com/office/powerpoint/2010/main" val="8307657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E147E94-4722-45AA-9550-C2AD89CE0A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77" t="18444" r="5773" b="8001"/>
          <a:stretch/>
        </p:blipFill>
        <p:spPr>
          <a:xfrm>
            <a:off x="0" y="0"/>
            <a:ext cx="8527954" cy="5760720"/>
          </a:xfrm>
          <a:prstGeom prst="rect">
            <a:avLst/>
          </a:prstGeom>
        </p:spPr>
      </p:pic>
      <p:pic>
        <p:nvPicPr>
          <p:cNvPr id="4" name="图片 3">
            <a:extLst>
              <a:ext uri="{FF2B5EF4-FFF2-40B4-BE49-F238E27FC236}">
                <a16:creationId xmlns:a16="http://schemas.microsoft.com/office/drawing/2014/main" id="{6291E344-F2FC-4B62-9202-972F665B5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119" y="-331189"/>
            <a:ext cx="9724644" cy="6858000"/>
          </a:xfrm>
          <a:prstGeom prst="rect">
            <a:avLst/>
          </a:prstGeom>
        </p:spPr>
      </p:pic>
      <p:sp>
        <p:nvSpPr>
          <p:cNvPr id="5" name="文本框 4">
            <a:extLst>
              <a:ext uri="{FF2B5EF4-FFF2-40B4-BE49-F238E27FC236}">
                <a16:creationId xmlns:a16="http://schemas.microsoft.com/office/drawing/2014/main" id="{8BE186A4-3528-4B60-9A08-A6C2ABB30C4E}"/>
              </a:ext>
            </a:extLst>
          </p:cNvPr>
          <p:cNvSpPr txBox="1"/>
          <p:nvPr/>
        </p:nvSpPr>
        <p:spPr>
          <a:xfrm>
            <a:off x="1508584" y="2497647"/>
            <a:ext cx="4883071" cy="1200329"/>
          </a:xfrm>
          <a:prstGeom prst="rect">
            <a:avLst/>
          </a:prstGeom>
          <a:noFill/>
        </p:spPr>
        <p:txBody>
          <a:bodyPr wrap="square" rtlCol="0">
            <a:spAutoFit/>
          </a:bodyPr>
          <a:lstStyle/>
          <a:p>
            <a:pPr algn="ctr"/>
            <a:r>
              <a:rPr lang="en-US" altLang="zh-CN" sz="7200" dirty="0" err="1">
                <a:ln>
                  <a:solidFill>
                    <a:schemeClr val="tx1"/>
                  </a:solidFill>
                </a:ln>
                <a:solidFill>
                  <a:srgbClr val="FF0000"/>
                </a:solidFill>
                <a:latin typeface="Coiny" panose="02000903060500060000" pitchFamily="2" charset="0"/>
                <a:ea typeface="Arial-Rounded" pitchFamily="34" charset="0"/>
                <a:cs typeface="Arial-Rounded" pitchFamily="34" charset="0"/>
              </a:rPr>
              <a:t>TIẾT</a:t>
            </a:r>
            <a:r>
              <a:rPr lang="en-US" altLang="zh-CN" sz="7200" dirty="0">
                <a:ln>
                  <a:solidFill>
                    <a:schemeClr val="tx1"/>
                  </a:solidFill>
                </a:ln>
                <a:solidFill>
                  <a:srgbClr val="FF0000"/>
                </a:solidFill>
                <a:latin typeface="Coiny" panose="02000903060500060000" pitchFamily="2" charset="0"/>
                <a:ea typeface="Arial-Rounded" pitchFamily="34" charset="0"/>
                <a:cs typeface="Arial-Rounded" pitchFamily="34" charset="0"/>
              </a:rPr>
              <a:t> 1</a:t>
            </a:r>
            <a:endParaRPr lang="zh-CN" altLang="en-US" sz="7200" dirty="0">
              <a:ln>
                <a:solidFill>
                  <a:schemeClr val="tx1"/>
                </a:solidFill>
              </a:ln>
              <a:solidFill>
                <a:srgbClr val="FF0000"/>
              </a:solidFill>
              <a:latin typeface="Coiny" panose="02000903060500060000" pitchFamily="2" charset="0"/>
              <a:ea typeface="Arial-Rounded" pitchFamily="34" charset="0"/>
              <a:cs typeface="Arial-Rounded" pitchFamily="34" charset="0"/>
            </a:endParaRPr>
          </a:p>
        </p:txBody>
      </p:sp>
    </p:spTree>
    <p:extLst>
      <p:ext uri="{BB962C8B-B14F-4D97-AF65-F5344CB8AC3E}">
        <p14:creationId xmlns:p14="http://schemas.microsoft.com/office/powerpoint/2010/main" val="8958391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633" y="280356"/>
            <a:ext cx="11168848" cy="1600430"/>
          </a:xfrm>
          <a:prstGeom prst="rect">
            <a:avLst/>
          </a:prstGeom>
          <a:noFill/>
        </p:spPr>
        <p:txBody>
          <a:bodyPr wrap="square" lIns="121912" tIns="60956" rIns="121912" bIns="60956" rtlCol="0">
            <a:spAutoFit/>
          </a:bodyPr>
          <a:lstStyle/>
          <a:p>
            <a:r>
              <a:rPr lang="en-GB" sz="3200" dirty="0"/>
              <a:t>1. </a:t>
            </a:r>
            <a:r>
              <a:rPr lang="vi-VN" sz="3200" dirty="0"/>
              <a:t>Đánh giá kĩ năng đọc thành tiếng, học thuộc lòng: Mỗi học sinh đọc một đoạn văn, đoạn thơ khoảng 70 – 75 tiếng hoặc đọc thuộc lòng một đoạn thơ (bài thơ) đã học.  </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AutoShape 2" descr="https://img.loigiaihay.com/picture/2022/0311/92_1.png"/>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 name="AutoShape 4" descr="https://img.loigiaihay.com/picture/2022/0311/92_1.png"/>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grpSp>
        <p:nvGrpSpPr>
          <p:cNvPr id="8" name="Group 7"/>
          <p:cNvGrpSpPr/>
          <p:nvPr/>
        </p:nvGrpSpPr>
        <p:grpSpPr>
          <a:xfrm>
            <a:off x="2789626" y="1880786"/>
            <a:ext cx="7040174" cy="5257568"/>
            <a:chOff x="3347357" y="-471027"/>
            <a:chExt cx="8621486" cy="8412108"/>
          </a:xfrm>
        </p:grpSpPr>
        <p:pic>
          <p:nvPicPr>
            <p:cNvPr id="9" name="Picture 2" descr="Phim hoạt hình vẽ tay thủy thủ phù hợp với cậu bé lớp học cô gái vui lên  trước bảng đen | Công cụ đồ họa PSD Tải xuống miễn phí - Pikbes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10" b="89898" l="4714" r="95286"/>
                      </a14:imgEffect>
                    </a14:imgLayer>
                  </a14:imgProps>
                </a:ext>
                <a:ext uri="{28A0092B-C50C-407E-A947-70E740481C1C}">
                  <a14:useLocalDpi xmlns:a14="http://schemas.microsoft.com/office/drawing/2010/main" val="0"/>
                </a:ext>
              </a:extLst>
            </a:blip>
            <a:srcRect/>
            <a:stretch>
              <a:fillRect/>
            </a:stretch>
          </p:blipFill>
          <p:spPr bwMode="auto">
            <a:xfrm>
              <a:off x="3347357" y="-471027"/>
              <a:ext cx="8621486" cy="841210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4816929" y="816429"/>
              <a:ext cx="5829300" cy="1224642"/>
            </a:xfrm>
            <a:prstGeom prst="roundRect">
              <a:avLst/>
            </a:prstGeom>
            <a:solidFill>
              <a:srgbClr val="FB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75">
                <a:solidFill>
                  <a:prstClr val="white"/>
                </a:solidFill>
              </a:endParaRPr>
            </a:p>
          </p:txBody>
        </p:sp>
        <p:sp>
          <p:nvSpPr>
            <p:cNvPr id="14" name="TextBox 13"/>
            <p:cNvSpPr txBox="1"/>
            <p:nvPr/>
          </p:nvSpPr>
          <p:spPr>
            <a:xfrm>
              <a:off x="4833258" y="1027706"/>
              <a:ext cx="5796641" cy="886397"/>
            </a:xfrm>
            <a:prstGeom prst="rect">
              <a:avLst/>
            </a:prstGeom>
            <a:solidFill>
              <a:srgbClr val="FBEDEA"/>
            </a:solidFill>
          </p:spPr>
          <p:txBody>
            <a:bodyPr wrap="square" rtlCol="0">
              <a:spAutoFit/>
            </a:bodyPr>
            <a:lstStyle/>
            <a:p>
              <a:pPr algn="ctr" defTabSz="685800"/>
              <a:r>
                <a:rPr lang="en-US" sz="3000" b="1" dirty="0">
                  <a:ln>
                    <a:solidFill>
                      <a:srgbClr val="FFC000"/>
                    </a:solidFill>
                  </a:ln>
                  <a:solidFill>
                    <a:srgbClr val="FFC000"/>
                  </a:solidFill>
                </a:rPr>
                <a:t>THI ĐỌC TRƯỚC LỚP</a:t>
              </a:r>
            </a:p>
          </p:txBody>
        </p:sp>
      </p:grpSp>
    </p:spTree>
    <p:extLst>
      <p:ext uri="{BB962C8B-B14F-4D97-AF65-F5344CB8AC3E}">
        <p14:creationId xmlns:p14="http://schemas.microsoft.com/office/powerpoint/2010/main" val="33866679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1033" y="177553"/>
            <a:ext cx="4261282" cy="523220"/>
          </a:xfrm>
          <a:prstGeom prst="rect">
            <a:avLst/>
          </a:prstGeom>
          <a:noFill/>
        </p:spPr>
        <p:txBody>
          <a:bodyPr wrap="square" rtlCol="0">
            <a:spAutoFit/>
          </a:bodyPr>
          <a:lstStyle/>
          <a:p>
            <a:r>
              <a:rPr lang="en-GB" sz="2800" b="1" dirty="0"/>
              <a:t>2. </a:t>
            </a:r>
            <a:r>
              <a:rPr lang="vi-VN" sz="2800" b="1" dirty="0"/>
              <a:t>Đọc và làm bài tập:</a:t>
            </a:r>
            <a:endParaRPr lang="vi-VN" sz="2800" dirty="0"/>
          </a:p>
        </p:txBody>
      </p:sp>
      <p:sp>
        <p:nvSpPr>
          <p:cNvPr id="4" name="TextBox 3"/>
          <p:cNvSpPr txBox="1"/>
          <p:nvPr/>
        </p:nvSpPr>
        <p:spPr>
          <a:xfrm>
            <a:off x="4598633" y="621437"/>
            <a:ext cx="3542190" cy="523220"/>
          </a:xfrm>
          <a:prstGeom prst="rect">
            <a:avLst/>
          </a:prstGeom>
          <a:noFill/>
        </p:spPr>
        <p:txBody>
          <a:bodyPr wrap="square" rtlCol="0">
            <a:spAutoFit/>
          </a:bodyPr>
          <a:lstStyle/>
          <a:p>
            <a:r>
              <a:rPr lang="vi-VN" sz="2800" b="1" dirty="0"/>
              <a:t>Bù nhìn rơm</a:t>
            </a:r>
            <a:endParaRPr lang="vi-VN" sz="2800" dirty="0"/>
          </a:p>
        </p:txBody>
      </p:sp>
      <p:pic>
        <p:nvPicPr>
          <p:cNvPr id="1026" name="Picture 2" descr="https://img.loigiaihay.com/picture/2022/0614/1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225" y="1144657"/>
            <a:ext cx="8572500" cy="247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2660" y="3764132"/>
            <a:ext cx="10857390" cy="2677656"/>
          </a:xfrm>
          <a:prstGeom prst="rect">
            <a:avLst/>
          </a:prstGeom>
          <a:noFill/>
        </p:spPr>
        <p:txBody>
          <a:bodyPr wrap="square" rtlCol="0">
            <a:spAutoFit/>
          </a:bodyPr>
          <a:lstStyle/>
          <a:p>
            <a:r>
              <a:rPr lang="en-GB" sz="2800" dirty="0"/>
              <a:t>     </a:t>
            </a:r>
            <a:r>
              <a:rPr lang="vi-VN" sz="2800" dirty="0"/>
              <a:t>Vào mùa lúa, người ta thường dựng những hình người bằng rơm trên cánh đồng. Đó là những chú bù nhìn rơm. Đầu chúng đội nón lá, mình mặc áo, dang hai tay, lắc qua lắc lại để đuổi chim. Từ chú bù nhìn này qua chú bù nhìn khác có nối một sợi dây. Dưới bụng mỗi chú có một chùm lon.</a:t>
            </a:r>
          </a:p>
          <a:p>
            <a:r>
              <a:rPr lang="en-GB" sz="2800" dirty="0"/>
              <a:t>                                                                  </a:t>
            </a:r>
            <a:r>
              <a:rPr lang="vi-VN" sz="2800" dirty="0"/>
              <a:t>Theo NGUYỄN QUANG SÁNG</a:t>
            </a:r>
          </a:p>
        </p:txBody>
      </p:sp>
    </p:spTree>
    <p:extLst>
      <p:ext uri="{BB962C8B-B14F-4D97-AF65-F5344CB8AC3E}">
        <p14:creationId xmlns:p14="http://schemas.microsoft.com/office/powerpoint/2010/main" val="26684244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479" y="452761"/>
            <a:ext cx="8495930" cy="2246769"/>
          </a:xfrm>
          <a:prstGeom prst="rect">
            <a:avLst/>
          </a:prstGeom>
        </p:spPr>
        <p:txBody>
          <a:bodyPr wrap="square">
            <a:spAutoFit/>
          </a:bodyPr>
          <a:lstStyle/>
          <a:p>
            <a:pPr algn="just"/>
            <a:r>
              <a:rPr lang="vi-VN" sz="2800" dirty="0">
                <a:solidFill>
                  <a:srgbClr val="000000"/>
                </a:solidFill>
              </a:rPr>
              <a:t>a) Tìm trong câu thứ nhất các bộ phận câu: </a:t>
            </a:r>
          </a:p>
          <a:p>
            <a:pPr algn="just"/>
            <a:r>
              <a:rPr lang="vi-VN" sz="2800" dirty="0">
                <a:solidFill>
                  <a:srgbClr val="000000"/>
                </a:solidFill>
              </a:rPr>
              <a:t>- Trả lời cho câu hỏi </a:t>
            </a:r>
            <a:r>
              <a:rPr lang="vi-VN" sz="2800" i="1" dirty="0">
                <a:solidFill>
                  <a:srgbClr val="000000"/>
                </a:solidFill>
              </a:rPr>
              <a:t>Ai?</a:t>
            </a:r>
            <a:r>
              <a:rPr lang="vi-VN" sz="2800" dirty="0">
                <a:solidFill>
                  <a:srgbClr val="000000"/>
                </a:solidFill>
              </a:rPr>
              <a:t>.</a:t>
            </a:r>
          </a:p>
          <a:p>
            <a:pPr algn="just"/>
            <a:r>
              <a:rPr lang="vi-VN" sz="2800" dirty="0">
                <a:solidFill>
                  <a:srgbClr val="000000"/>
                </a:solidFill>
              </a:rPr>
              <a:t>- Trả lời cho câu hỏi </a:t>
            </a:r>
            <a:r>
              <a:rPr lang="vi-VN" sz="2800" i="1" dirty="0">
                <a:solidFill>
                  <a:srgbClr val="000000"/>
                </a:solidFill>
              </a:rPr>
              <a:t>Làm gì?</a:t>
            </a:r>
            <a:r>
              <a:rPr lang="vi-VN" sz="2800" dirty="0">
                <a:solidFill>
                  <a:srgbClr val="000000"/>
                </a:solidFill>
              </a:rPr>
              <a:t>.</a:t>
            </a:r>
          </a:p>
          <a:p>
            <a:pPr algn="just"/>
            <a:r>
              <a:rPr lang="vi-VN" sz="2800" dirty="0">
                <a:solidFill>
                  <a:srgbClr val="000000"/>
                </a:solidFill>
              </a:rPr>
              <a:t>- Trả lời cho câu hỏi </a:t>
            </a:r>
            <a:r>
              <a:rPr lang="vi-VN" sz="2800" i="1" dirty="0">
                <a:solidFill>
                  <a:srgbClr val="000000"/>
                </a:solidFill>
              </a:rPr>
              <a:t>Khi nào?</a:t>
            </a:r>
            <a:r>
              <a:rPr lang="vi-VN" sz="2800" dirty="0">
                <a:solidFill>
                  <a:srgbClr val="000000"/>
                </a:solidFill>
              </a:rPr>
              <a:t>.</a:t>
            </a:r>
          </a:p>
          <a:p>
            <a:pPr algn="just"/>
            <a:r>
              <a:rPr lang="vi-VN" sz="2800" dirty="0">
                <a:solidFill>
                  <a:srgbClr val="000000"/>
                </a:solidFill>
              </a:rPr>
              <a:t>Trả lời cho câu hỏi </a:t>
            </a:r>
            <a:r>
              <a:rPr lang="vi-VN" sz="2800" i="1" dirty="0">
                <a:solidFill>
                  <a:srgbClr val="000000"/>
                </a:solidFill>
              </a:rPr>
              <a:t>Ở đâu?</a:t>
            </a:r>
            <a:r>
              <a:rPr lang="vi-VN" sz="2800" dirty="0">
                <a:solidFill>
                  <a:srgbClr val="000000"/>
                </a:solidFill>
              </a:rPr>
              <a:t>.</a:t>
            </a:r>
          </a:p>
        </p:txBody>
      </p:sp>
      <p:sp>
        <p:nvSpPr>
          <p:cNvPr id="3" name="TextBox 2"/>
          <p:cNvSpPr txBox="1"/>
          <p:nvPr/>
        </p:nvSpPr>
        <p:spPr>
          <a:xfrm>
            <a:off x="834500" y="2699530"/>
            <a:ext cx="10404629" cy="1384995"/>
          </a:xfrm>
          <a:prstGeom prst="rect">
            <a:avLst/>
          </a:prstGeom>
          <a:noFill/>
        </p:spPr>
        <p:txBody>
          <a:bodyPr wrap="square" rtlCol="0">
            <a:spAutoFit/>
          </a:bodyPr>
          <a:lstStyle/>
          <a:p>
            <a:r>
              <a:rPr lang="vi-VN" sz="2800" b="1" dirty="0">
                <a:solidFill>
                  <a:srgbClr val="FF0000"/>
                </a:solidFill>
                <a:sym typeface="Wingdings" panose="05000000000000000000" pitchFamily="2" charset="2"/>
              </a:rPr>
              <a:t></a:t>
            </a:r>
            <a:r>
              <a:rPr lang="vi-VN" sz="2800" b="1" dirty="0">
                <a:solidFill>
                  <a:srgbClr val="FF0000"/>
                </a:solidFill>
              </a:rPr>
              <a:t>a) Vào mùa lúa, người ta thường dựng những hình người bằng rơm trên cánh đồng.</a:t>
            </a:r>
          </a:p>
          <a:p>
            <a:r>
              <a:rPr lang="vi-VN" sz="2800" b="1" dirty="0">
                <a:solidFill>
                  <a:srgbClr val="FF0000"/>
                </a:solidFill>
              </a:rPr>
              <a:t>- Trả lời cho câu hỏi:</a:t>
            </a:r>
            <a:r>
              <a:rPr lang="vi-VN" sz="2800" b="1" i="1" dirty="0">
                <a:solidFill>
                  <a:srgbClr val="FF0000"/>
                </a:solidFill>
              </a:rPr>
              <a:t>Ai?- Người ta (hay người nông dân)</a:t>
            </a:r>
            <a:endParaRPr lang="vi-VN" sz="2800" b="1" dirty="0">
              <a:solidFill>
                <a:srgbClr val="FF0000"/>
              </a:solidFill>
            </a:endParaRPr>
          </a:p>
        </p:txBody>
      </p:sp>
      <p:sp>
        <p:nvSpPr>
          <p:cNvPr id="4" name="TextBox 3"/>
          <p:cNvSpPr txBox="1"/>
          <p:nvPr/>
        </p:nvSpPr>
        <p:spPr>
          <a:xfrm>
            <a:off x="834500" y="4027521"/>
            <a:ext cx="10210799" cy="523220"/>
          </a:xfrm>
          <a:prstGeom prst="rect">
            <a:avLst/>
          </a:prstGeom>
          <a:noFill/>
        </p:spPr>
        <p:txBody>
          <a:bodyPr wrap="square" rtlCol="0">
            <a:spAutoFit/>
          </a:bodyPr>
          <a:lstStyle/>
          <a:p>
            <a:r>
              <a:rPr lang="vi-VN" sz="2800" b="1" dirty="0">
                <a:solidFill>
                  <a:srgbClr val="FF0000"/>
                </a:solidFill>
                <a:sym typeface="Wingdings" panose="05000000000000000000" pitchFamily="2" charset="2"/>
              </a:rPr>
              <a:t></a:t>
            </a:r>
            <a:r>
              <a:rPr lang="vi-VN" sz="2800" b="1" dirty="0">
                <a:solidFill>
                  <a:srgbClr val="FF0000"/>
                </a:solidFill>
              </a:rPr>
              <a:t>- Trả lời cho câu hỏi:</a:t>
            </a:r>
            <a:r>
              <a:rPr lang="vi-VN" sz="2800" b="1" i="1" dirty="0">
                <a:solidFill>
                  <a:srgbClr val="FF0000"/>
                </a:solidFill>
              </a:rPr>
              <a:t>Làm gì?- Dựng những hình người bằng rơm</a:t>
            </a:r>
            <a:endParaRPr lang="vi-VN" sz="2800" b="1" dirty="0">
              <a:solidFill>
                <a:srgbClr val="FF0000"/>
              </a:solidFill>
            </a:endParaRPr>
          </a:p>
        </p:txBody>
      </p:sp>
      <p:sp>
        <p:nvSpPr>
          <p:cNvPr id="5" name="TextBox 4"/>
          <p:cNvSpPr txBox="1"/>
          <p:nvPr/>
        </p:nvSpPr>
        <p:spPr>
          <a:xfrm>
            <a:off x="842635" y="4606008"/>
            <a:ext cx="10404629" cy="523220"/>
          </a:xfrm>
          <a:prstGeom prst="rect">
            <a:avLst/>
          </a:prstGeom>
          <a:noFill/>
        </p:spPr>
        <p:txBody>
          <a:bodyPr wrap="square" rtlCol="0">
            <a:spAutoFit/>
          </a:bodyPr>
          <a:lstStyle/>
          <a:p>
            <a:r>
              <a:rPr lang="vi-VN" sz="2800" b="1" dirty="0">
                <a:solidFill>
                  <a:srgbClr val="FF0000"/>
                </a:solidFill>
                <a:sym typeface="Wingdings" panose="05000000000000000000" pitchFamily="2" charset="2"/>
              </a:rPr>
              <a:t></a:t>
            </a:r>
            <a:r>
              <a:rPr lang="vi-VN" sz="2800" b="1" dirty="0">
                <a:solidFill>
                  <a:srgbClr val="FF0000"/>
                </a:solidFill>
              </a:rPr>
              <a:t>- Trả lời cho câu hỏi:</a:t>
            </a:r>
            <a:r>
              <a:rPr lang="vi-VN" sz="2800" b="1" i="1" dirty="0">
                <a:solidFill>
                  <a:srgbClr val="FF0000"/>
                </a:solidFill>
              </a:rPr>
              <a:t>Khi nào?- Vào mùa lúa</a:t>
            </a:r>
            <a:endParaRPr lang="vi-VN" sz="2800" b="1" dirty="0">
              <a:solidFill>
                <a:srgbClr val="FF0000"/>
              </a:solidFill>
            </a:endParaRPr>
          </a:p>
        </p:txBody>
      </p:sp>
      <p:sp>
        <p:nvSpPr>
          <p:cNvPr id="6" name="TextBox 5"/>
          <p:cNvSpPr txBox="1"/>
          <p:nvPr/>
        </p:nvSpPr>
        <p:spPr>
          <a:xfrm>
            <a:off x="842635" y="5217798"/>
            <a:ext cx="10476388" cy="523220"/>
          </a:xfrm>
          <a:prstGeom prst="rect">
            <a:avLst/>
          </a:prstGeom>
          <a:noFill/>
        </p:spPr>
        <p:txBody>
          <a:bodyPr wrap="square" rtlCol="0">
            <a:spAutoFit/>
          </a:bodyPr>
          <a:lstStyle/>
          <a:p>
            <a:r>
              <a:rPr lang="vi-VN" sz="2800" b="1" dirty="0">
                <a:solidFill>
                  <a:srgbClr val="FF0000"/>
                </a:solidFill>
                <a:sym typeface="Wingdings" panose="05000000000000000000" pitchFamily="2" charset="2"/>
              </a:rPr>
              <a:t></a:t>
            </a:r>
            <a:r>
              <a:rPr lang="vi-VN" sz="2800" b="1" dirty="0">
                <a:solidFill>
                  <a:srgbClr val="FF0000"/>
                </a:solidFill>
              </a:rPr>
              <a:t>- Trả lời cho câu hỏi:</a:t>
            </a:r>
            <a:r>
              <a:rPr lang="vi-VN" sz="2800" b="1" i="1" dirty="0">
                <a:solidFill>
                  <a:srgbClr val="FF0000"/>
                </a:solidFill>
              </a:rPr>
              <a:t>Ở đâu?- Trên cánh đồng</a:t>
            </a:r>
            <a:endParaRPr lang="vi-VN" sz="2800" b="1" dirty="0">
              <a:solidFill>
                <a:srgbClr val="FF0000"/>
              </a:solidFill>
            </a:endParaRPr>
          </a:p>
        </p:txBody>
      </p:sp>
    </p:spTree>
    <p:extLst>
      <p:ext uri="{BB962C8B-B14F-4D97-AF65-F5344CB8AC3E}">
        <p14:creationId xmlns:p14="http://schemas.microsoft.com/office/powerpoint/2010/main" val="1222247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868" y="2325950"/>
            <a:ext cx="8424908" cy="1815882"/>
          </a:xfrm>
          <a:prstGeom prst="rect">
            <a:avLst/>
          </a:prstGeom>
          <a:noFill/>
        </p:spPr>
        <p:txBody>
          <a:bodyPr wrap="square" rtlCol="0">
            <a:spAutoFit/>
          </a:bodyPr>
          <a:lstStyle/>
          <a:p>
            <a:r>
              <a:rPr lang="vi-VN" sz="2800" dirty="0">
                <a:solidFill>
                  <a:srgbClr val="FF0000"/>
                </a:solidFill>
                <a:sym typeface="Wingdings" panose="05000000000000000000" pitchFamily="2" charset="2"/>
              </a:rPr>
              <a:t></a:t>
            </a:r>
            <a:r>
              <a:rPr lang="vi-VN" sz="2800" dirty="0">
                <a:solidFill>
                  <a:srgbClr val="FF0000"/>
                </a:solidFill>
              </a:rPr>
              <a:t>- Vào mùa lúa, người ta dựng những chú bù nhìn trên cánh đồng để đuổi sâu bọ và chim hại lúa</a:t>
            </a:r>
          </a:p>
          <a:p>
            <a:r>
              <a:rPr lang="vi-VN" sz="2800" dirty="0">
                <a:solidFill>
                  <a:srgbClr val="FF0000"/>
                </a:solidFill>
              </a:rPr>
              <a:t>- Người ta gắn dưới bụng những chú bù nhìn chùm lon để phát ra âm thanh dọa sâu bọ và chim hại lúa.</a:t>
            </a:r>
          </a:p>
        </p:txBody>
      </p:sp>
      <p:sp>
        <p:nvSpPr>
          <p:cNvPr id="4" name="TextBox 3"/>
          <p:cNvSpPr txBox="1"/>
          <p:nvPr/>
        </p:nvSpPr>
        <p:spPr>
          <a:xfrm>
            <a:off x="807868" y="319596"/>
            <a:ext cx="10395751" cy="1815882"/>
          </a:xfrm>
          <a:prstGeom prst="rect">
            <a:avLst/>
          </a:prstGeom>
          <a:noFill/>
        </p:spPr>
        <p:txBody>
          <a:bodyPr wrap="square" rtlCol="0">
            <a:spAutoFit/>
          </a:bodyPr>
          <a:lstStyle/>
          <a:p>
            <a:pPr algn="just"/>
            <a:r>
              <a:rPr lang="vi-VN" sz="2800" dirty="0">
                <a:solidFill>
                  <a:srgbClr val="000000"/>
                </a:solidFill>
              </a:rPr>
              <a:t>b) Trả lời câu hỏi:</a:t>
            </a:r>
          </a:p>
          <a:p>
            <a:pPr algn="just"/>
            <a:r>
              <a:rPr lang="vi-VN" sz="2800" dirty="0">
                <a:solidFill>
                  <a:srgbClr val="000000"/>
                </a:solidFill>
              </a:rPr>
              <a:t>- Vào mùa lúa, người ta dựng những chú bù nhìn trên cánh đồng để làm gì?</a:t>
            </a:r>
          </a:p>
          <a:p>
            <a:pPr algn="just"/>
            <a:r>
              <a:rPr lang="vi-VN" sz="2800" dirty="0">
                <a:solidFill>
                  <a:srgbClr val="000000"/>
                </a:solidFill>
              </a:rPr>
              <a:t>- Người ta gắn dưới bụng mỗi chú bù nhìn một chùm lon để làm gì</a:t>
            </a:r>
            <a:r>
              <a:rPr lang="en-GB" sz="2800" dirty="0">
                <a:solidFill>
                  <a:srgbClr val="000000"/>
                </a:solidFill>
              </a:rPr>
              <a:t>?</a:t>
            </a:r>
            <a:endParaRPr lang="vi-VN" sz="2800" dirty="0">
              <a:solidFill>
                <a:srgbClr val="000000"/>
              </a:solidFill>
            </a:endParaRPr>
          </a:p>
        </p:txBody>
      </p:sp>
    </p:spTree>
    <p:extLst>
      <p:ext uri="{BB962C8B-B14F-4D97-AF65-F5344CB8AC3E}">
        <p14:creationId xmlns:p14="http://schemas.microsoft.com/office/powerpoint/2010/main" val="15514150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E147E94-4722-45AA-9550-C2AD89CE0A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77" t="18444" r="5773" b="8001"/>
          <a:stretch/>
        </p:blipFill>
        <p:spPr>
          <a:xfrm>
            <a:off x="0" y="0"/>
            <a:ext cx="8527954" cy="5760720"/>
          </a:xfrm>
          <a:prstGeom prst="rect">
            <a:avLst/>
          </a:prstGeom>
        </p:spPr>
      </p:pic>
      <p:pic>
        <p:nvPicPr>
          <p:cNvPr id="4" name="图片 3">
            <a:extLst>
              <a:ext uri="{FF2B5EF4-FFF2-40B4-BE49-F238E27FC236}">
                <a16:creationId xmlns:a16="http://schemas.microsoft.com/office/drawing/2014/main" id="{6291E344-F2FC-4B62-9202-972F665B5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119" y="-331189"/>
            <a:ext cx="9724644" cy="6858000"/>
          </a:xfrm>
          <a:prstGeom prst="rect">
            <a:avLst/>
          </a:prstGeom>
        </p:spPr>
      </p:pic>
      <p:sp>
        <p:nvSpPr>
          <p:cNvPr id="5" name="文本框 4">
            <a:extLst>
              <a:ext uri="{FF2B5EF4-FFF2-40B4-BE49-F238E27FC236}">
                <a16:creationId xmlns:a16="http://schemas.microsoft.com/office/drawing/2014/main" id="{8BE186A4-3528-4B60-9A08-A6C2ABB30C4E}"/>
              </a:ext>
            </a:extLst>
          </p:cNvPr>
          <p:cNvSpPr txBox="1"/>
          <p:nvPr/>
        </p:nvSpPr>
        <p:spPr>
          <a:xfrm>
            <a:off x="1508584" y="2497647"/>
            <a:ext cx="4883071" cy="1200329"/>
          </a:xfrm>
          <a:prstGeom prst="rect">
            <a:avLst/>
          </a:prstGeom>
          <a:noFill/>
        </p:spPr>
        <p:txBody>
          <a:bodyPr wrap="square" rtlCol="0">
            <a:spAutoFit/>
          </a:bodyPr>
          <a:lstStyle/>
          <a:p>
            <a:pPr algn="ctr"/>
            <a:r>
              <a:rPr lang="en-US" altLang="zh-CN" sz="7200" dirty="0" err="1">
                <a:ln>
                  <a:solidFill>
                    <a:schemeClr val="tx1"/>
                  </a:solidFill>
                </a:ln>
                <a:solidFill>
                  <a:srgbClr val="FF0000"/>
                </a:solidFill>
                <a:latin typeface="Coiny" panose="02000903060500060000" pitchFamily="2" charset="0"/>
                <a:ea typeface="Arial-Rounded" pitchFamily="34" charset="0"/>
                <a:cs typeface="Arial-Rounded" pitchFamily="34" charset="0"/>
              </a:rPr>
              <a:t>TIẾT</a:t>
            </a:r>
            <a:r>
              <a:rPr lang="en-US" altLang="zh-CN" sz="7200" dirty="0">
                <a:ln>
                  <a:solidFill>
                    <a:schemeClr val="tx1"/>
                  </a:solidFill>
                </a:ln>
                <a:solidFill>
                  <a:srgbClr val="FF0000"/>
                </a:solidFill>
                <a:latin typeface="Coiny" panose="02000903060500060000" pitchFamily="2" charset="0"/>
                <a:ea typeface="Arial-Rounded" pitchFamily="34" charset="0"/>
                <a:cs typeface="Arial-Rounded" pitchFamily="34" charset="0"/>
              </a:rPr>
              <a:t> 2</a:t>
            </a:r>
            <a:endParaRPr lang="zh-CN" altLang="en-US" sz="7200" dirty="0">
              <a:ln>
                <a:solidFill>
                  <a:schemeClr val="tx1"/>
                </a:solidFill>
              </a:ln>
              <a:solidFill>
                <a:srgbClr val="FF0000"/>
              </a:solidFill>
              <a:latin typeface="Coiny" panose="02000903060500060000" pitchFamily="2" charset="0"/>
              <a:ea typeface="Arial-Rounded" pitchFamily="34" charset="0"/>
              <a:cs typeface="Arial-Rounded" pitchFamily="34" charset="0"/>
            </a:endParaRPr>
          </a:p>
        </p:txBody>
      </p:sp>
    </p:spTree>
    <p:extLst>
      <p:ext uri="{BB962C8B-B14F-4D97-AF65-F5344CB8AC3E}">
        <p14:creationId xmlns:p14="http://schemas.microsoft.com/office/powerpoint/2010/main" val="27212109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06" y="2409371"/>
            <a:ext cx="5610249" cy="4038146"/>
          </a:xfrm>
          <a:prstGeom prst="rect">
            <a:avLst/>
          </a:prstGeom>
        </p:spPr>
      </p:pic>
      <p:grpSp>
        <p:nvGrpSpPr>
          <p:cNvPr id="5" name="Group 4"/>
          <p:cNvGrpSpPr/>
          <p:nvPr/>
        </p:nvGrpSpPr>
        <p:grpSpPr>
          <a:xfrm>
            <a:off x="5612296" y="532293"/>
            <a:ext cx="5834743" cy="2888343"/>
            <a:chOff x="5805714" y="551543"/>
            <a:chExt cx="5834743" cy="2888343"/>
          </a:xfrm>
        </p:grpSpPr>
        <p:sp>
          <p:nvSpPr>
            <p:cNvPr id="3" name="Cloud Callout 2"/>
            <p:cNvSpPr/>
            <p:nvPr/>
          </p:nvSpPr>
          <p:spPr>
            <a:xfrm>
              <a:off x="5805714" y="551543"/>
              <a:ext cx="5834743" cy="2888343"/>
            </a:xfrm>
            <a:prstGeom prst="cloudCallout">
              <a:avLst>
                <a:gd name="adj1" fmla="val -68345"/>
                <a:gd name="adj2" fmla="val 41394"/>
              </a:avLst>
            </a:prstGeom>
            <a:solidFill>
              <a:schemeClr val="bg1">
                <a:lumMod val="95000"/>
              </a:schemeClr>
            </a:solidFill>
            <a:ln w="7620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44125" y="1123034"/>
              <a:ext cx="5109027" cy="1452705"/>
            </a:xfrm>
            <a:prstGeom prst="rect">
              <a:avLst/>
            </a:prstGeom>
            <a:noFill/>
          </p:spPr>
          <p:txBody>
            <a:bodyPr wrap="square" rtlCol="0">
              <a:spAutoFit/>
            </a:bodyPr>
            <a:lstStyle/>
            <a:p>
              <a:pPr algn="ctr">
                <a:lnSpc>
                  <a:spcPct val="130000"/>
                </a:lnSpc>
              </a:pPr>
              <a:r>
                <a:rPr lang="en-US" sz="3400" dirty="0"/>
                <a:t>I. </a:t>
              </a:r>
              <a:r>
                <a:rPr lang="en-US" sz="3400" dirty="0" err="1"/>
                <a:t>Đánh</a:t>
              </a:r>
              <a:r>
                <a:rPr lang="en-US" sz="3400" dirty="0"/>
                <a:t> </a:t>
              </a:r>
              <a:r>
                <a:rPr lang="en-US" sz="3400" dirty="0" err="1"/>
                <a:t>giá</a:t>
              </a:r>
              <a:r>
                <a:rPr lang="en-US" sz="3400" dirty="0"/>
                <a:t> </a:t>
              </a:r>
              <a:r>
                <a:rPr lang="en-US" sz="3400" dirty="0" err="1"/>
                <a:t>kĩ</a:t>
              </a:r>
              <a:r>
                <a:rPr lang="en-US" sz="3400" dirty="0"/>
                <a:t> </a:t>
              </a:r>
              <a:r>
                <a:rPr lang="en-US" sz="3400" dirty="0" err="1"/>
                <a:t>năng</a:t>
              </a:r>
              <a:r>
                <a:rPr lang="en-US" sz="3400" dirty="0"/>
                <a:t> </a:t>
              </a:r>
              <a:r>
                <a:rPr lang="en-US" sz="3400" dirty="0" err="1"/>
                <a:t>đọc</a:t>
              </a:r>
              <a:r>
                <a:rPr lang="en-US" sz="3400" dirty="0"/>
                <a:t> </a:t>
              </a:r>
              <a:r>
                <a:rPr lang="en-US" sz="3400" dirty="0" err="1"/>
                <a:t>thành</a:t>
              </a:r>
              <a:r>
                <a:rPr lang="en-US" sz="3400" dirty="0"/>
                <a:t> </a:t>
              </a:r>
              <a:r>
                <a:rPr lang="en-US" sz="3400" dirty="0" err="1"/>
                <a:t>tiếng</a:t>
              </a:r>
              <a:r>
                <a:rPr lang="en-US" sz="3400" dirty="0"/>
                <a:t>, </a:t>
              </a:r>
              <a:r>
                <a:rPr lang="en-US" sz="3400" dirty="0" err="1"/>
                <a:t>học</a:t>
              </a:r>
              <a:r>
                <a:rPr lang="en-US" sz="3400" dirty="0"/>
                <a:t> </a:t>
              </a:r>
              <a:r>
                <a:rPr lang="en-US" sz="3400" dirty="0" err="1"/>
                <a:t>thuộc</a:t>
              </a:r>
              <a:r>
                <a:rPr lang="en-US" sz="3400" dirty="0"/>
                <a:t> </a:t>
              </a:r>
              <a:r>
                <a:rPr lang="en-US" sz="3400" dirty="0" err="1"/>
                <a:t>lòng</a:t>
              </a:r>
              <a:endParaRPr lang="en-US" sz="3400" dirty="0"/>
            </a:p>
          </p:txBody>
        </p:sp>
      </p:grpSp>
    </p:spTree>
    <p:extLst>
      <p:ext uri="{BB962C8B-B14F-4D97-AF65-F5344CB8AC3E}">
        <p14:creationId xmlns:p14="http://schemas.microsoft.com/office/powerpoint/2010/main" val="396398808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ARIAL ROUNDED">
      <a:majorFont>
        <a:latin typeface="Arial-Rounded"/>
        <a:ea typeface=""/>
        <a:cs typeface=""/>
      </a:majorFont>
      <a:minorFont>
        <a:latin typeface="Arial-Rounded"/>
        <a:ea typeface=""/>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4181</TotalTime>
  <Words>1041</Words>
  <Application>Microsoft Office PowerPoint</Application>
  <PresentationFormat>Widescreen</PresentationFormat>
  <Paragraphs>114</Paragraphs>
  <Slides>21</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Times New Roman</vt:lpstr>
      <vt:lpstr>iCiel Cadena</vt:lpstr>
      <vt:lpstr>等线</vt:lpstr>
      <vt:lpstr>Arial</vt:lpstr>
      <vt:lpstr>Arial-Rounded</vt:lpstr>
      <vt:lpstr>HP001 4 hàng</vt:lpstr>
      <vt:lpstr>Coiny</vt:lpstr>
      <vt:lpstr>字魂70号-灵悦黑体</vt:lpstr>
      <vt:lpstr>Office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Hà Nguyễn Thị Thu</cp:lastModifiedBy>
  <cp:revision>558</cp:revision>
  <dcterms:created xsi:type="dcterms:W3CDTF">2019-03-29T12:25:33Z</dcterms:created>
  <dcterms:modified xsi:type="dcterms:W3CDTF">2023-03-19T08:04:58Z</dcterms:modified>
</cp:coreProperties>
</file>