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75" r:id="rId2"/>
    <p:sldId id="466" r:id="rId3"/>
    <p:sldId id="443" r:id="rId4"/>
    <p:sldId id="432" r:id="rId5"/>
    <p:sldId id="468" r:id="rId6"/>
    <p:sldId id="434" r:id="rId7"/>
    <p:sldId id="470" r:id="rId8"/>
    <p:sldId id="446" r:id="rId9"/>
    <p:sldId id="471" r:id="rId10"/>
    <p:sldId id="447" r:id="rId11"/>
    <p:sldId id="448" r:id="rId12"/>
    <p:sldId id="469" r:id="rId13"/>
    <p:sldId id="472" r:id="rId14"/>
    <p:sldId id="449" r:id="rId15"/>
    <p:sldId id="431" r:id="rId16"/>
    <p:sldId id="473"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B2BE"/>
    <a:srgbClr val="CCFFCC"/>
    <a:srgbClr val="FF0000"/>
    <a:srgbClr val="008A3A"/>
    <a:srgbClr val="0000CC"/>
    <a:srgbClr val="FEDEEC"/>
    <a:srgbClr val="FDCFE3"/>
    <a:srgbClr val="FF7C80"/>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86752" autoAdjust="0"/>
  </p:normalViewPr>
  <p:slideViewPr>
    <p:cSldViewPr>
      <p:cViewPr varScale="1">
        <p:scale>
          <a:sx n="41" d="100"/>
          <a:sy n="41" d="100"/>
        </p:scale>
        <p:origin x="1032" y="5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Shape 74"/>
        <p:cNvGrpSpPr/>
        <p:nvPr/>
      </p:nvGrpSpPr>
      <p:grpSpPr>
        <a:xfrm>
          <a:off x="0" y="0"/>
          <a:ext cx="0" cy="0"/>
          <a:chOff x="0" y="0"/>
          <a:chExt cx="0" cy="0"/>
        </a:xfrm>
      </p:grpSpPr>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6444054" y="470613"/>
            <a:ext cx="3161543" cy="25218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2"/>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3"/>
          <a:stretch>
            <a:fillRect/>
          </a:stretch>
        </p:blipFill>
        <p:spPr>
          <a:xfrm>
            <a:off x="1" y="4070653"/>
            <a:ext cx="7075526" cy="2763760"/>
          </a:xfrm>
          <a:prstGeom prst="rect">
            <a:avLst/>
          </a:prstGeom>
        </p:spPr>
      </p:pic>
      <p:pic>
        <p:nvPicPr>
          <p:cNvPr id="2" name="Hình ảnh 1">
            <a:extLst>
              <a:ext uri="{FF2B5EF4-FFF2-40B4-BE49-F238E27FC236}">
                <a16:creationId xmlns:a16="http://schemas.microsoft.com/office/drawing/2014/main" id="{86E1F17C-80E7-AFC9-854C-4EF606E34617}"/>
              </a:ext>
            </a:extLst>
          </p:cNvPr>
          <p:cNvPicPr>
            <a:picLocks noChangeAspect="1"/>
          </p:cNvPicPr>
          <p:nvPr userDrawn="1"/>
        </p:nvPicPr>
        <p:blipFill>
          <a:blip r:embed="rId4"/>
          <a:stretch>
            <a:fillRect/>
          </a:stretch>
        </p:blipFill>
        <p:spPr>
          <a:xfrm>
            <a:off x="8950322" y="100190"/>
            <a:ext cx="8175192" cy="5002852"/>
          </a:xfrm>
          <a:prstGeom prst="rect">
            <a:avLst/>
          </a:prstGeom>
        </p:spPr>
      </p:pic>
      <p:pic>
        <p:nvPicPr>
          <p:cNvPr id="16" name="Hình ảnh 15">
            <a:extLst>
              <a:ext uri="{FF2B5EF4-FFF2-40B4-BE49-F238E27FC236}">
                <a16:creationId xmlns:a16="http://schemas.microsoft.com/office/drawing/2014/main" id="{C708FC56-9584-17F6-3E3C-058C5B3D0B95}"/>
              </a:ext>
            </a:extLst>
          </p:cNvPr>
          <p:cNvPicPr>
            <a:picLocks noChangeAspect="1"/>
          </p:cNvPicPr>
          <p:nvPr userDrawn="1"/>
        </p:nvPicPr>
        <p:blipFill>
          <a:blip r:embed="rId5"/>
          <a:stretch>
            <a:fillRect/>
          </a:stretch>
        </p:blipFill>
        <p:spPr>
          <a:xfrm>
            <a:off x="6490714" y="1134779"/>
            <a:ext cx="2816596" cy="1335140"/>
          </a:xfrm>
          <a:prstGeom prst="rect">
            <a:avLst/>
          </a:prstGeom>
        </p:spPr>
      </p:pic>
    </p:spTree>
    <p:extLst>
      <p:ext uri="{BB962C8B-B14F-4D97-AF65-F5344CB8AC3E}">
        <p14:creationId xmlns:p14="http://schemas.microsoft.com/office/powerpoint/2010/main" val="26506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173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bánh xe&#10;&#10;Mô tả được tạo tự động">
            <a:extLst>
              <a:ext uri="{FF2B5EF4-FFF2-40B4-BE49-F238E27FC236}">
                <a16:creationId xmlns:a16="http://schemas.microsoft.com/office/drawing/2014/main" id="{2B2C442D-FED9-FAB8-EC43-622E09F79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64" y="406401"/>
            <a:ext cx="16195899" cy="8087682"/>
          </a:xfrm>
          <a:prstGeom prst="rect">
            <a:avLst/>
          </a:prstGeom>
        </p:spPr>
      </p:pic>
    </p:spTree>
    <p:extLst>
      <p:ext uri="{BB962C8B-B14F-4D97-AF65-F5344CB8AC3E}">
        <p14:creationId xmlns:p14="http://schemas.microsoft.com/office/powerpoint/2010/main" val="233278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bg1"/>
        </a:solidFill>
        <a:effectLst/>
      </p:bgPr>
    </p:bg>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179824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Hình ảnh 7" descr="Ảnh có chứa văn bản&#10;&#10;Mô tả được tạo tự động">
            <a:extLst>
              <a:ext uri="{FF2B5EF4-FFF2-40B4-BE49-F238E27FC236}">
                <a16:creationId xmlns:a16="http://schemas.microsoft.com/office/drawing/2014/main" id="{66802710-5CBC-43E3-7857-A1277B3D75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1100791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B022E7E2-A809-CCC1-0381-EBA0BA2C41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76638" cy="9155608"/>
          </a:xfrm>
          <a:prstGeom prst="rect">
            <a:avLst/>
          </a:prstGeom>
        </p:spPr>
      </p:pic>
    </p:spTree>
    <p:extLst>
      <p:ext uri="{BB962C8B-B14F-4D97-AF65-F5344CB8AC3E}">
        <p14:creationId xmlns:p14="http://schemas.microsoft.com/office/powerpoint/2010/main" val="1607767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7D996C23-D043-D17E-5C2D-DC0067F31E99}"/>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spTree>
    <p:extLst>
      <p:ext uri="{BB962C8B-B14F-4D97-AF65-F5344CB8AC3E}">
        <p14:creationId xmlns:p14="http://schemas.microsoft.com/office/powerpoint/2010/main" val="1417439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69" y="35805"/>
            <a:ext cx="16128708" cy="907239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711076" y="1721427"/>
            <a:ext cx="10854501" cy="604082"/>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72"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72"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475396" y="5244059"/>
            <a:ext cx="11325856" cy="3739100"/>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36"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36"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36"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4249" y="1116147"/>
            <a:ext cx="1731141" cy="177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971332" y="6520963"/>
            <a:ext cx="6107777" cy="1351441"/>
          </a:xfrm>
          <a:prstGeom prst="rect">
            <a:avLst/>
          </a:prstGeom>
          <a:noFill/>
        </p:spPr>
        <p:txBody>
          <a:bodyPr wrap="none" lIns="120816" tIns="60411" rIns="120816" bIns="60411">
            <a:spAutoFit/>
          </a:bodyPr>
          <a:lstStyle/>
          <a:p>
            <a:pPr algn="ctr">
              <a:defRPr/>
            </a:pPr>
            <a:r>
              <a:rPr lang="en-US" sz="79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HĐTN</a:t>
            </a:r>
            <a:endParaRPr lang="vi-VN" sz="79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D49F16-C347-9E49-B48D-3D7C64460B68}"/>
              </a:ext>
            </a:extLst>
          </p:cNvPr>
          <p:cNvSpPr/>
          <p:nvPr/>
        </p:nvSpPr>
        <p:spPr>
          <a:xfrm>
            <a:off x="1782682" y="825506"/>
            <a:ext cx="9051106" cy="677108"/>
          </a:xfrm>
          <a:prstGeom prst="rect">
            <a:avLst/>
          </a:prstGeom>
          <a:noFill/>
        </p:spPr>
        <p:txBody>
          <a:bodyPr wrap="square">
            <a:spAutoFit/>
          </a:bodyPr>
          <a:lstStyle/>
          <a:p>
            <a:r>
              <a:rPr lang="nl-NL" sz="3800" b="1">
                <a:solidFill>
                  <a:srgbClr val="1CB2BE"/>
                </a:solidFill>
                <a:latin typeface="AvantGarde" panose="00000400000000000000" pitchFamily="2" charset="0"/>
                <a:ea typeface="AvantGarde" panose="00000400000000000000" pitchFamily="2" charset="0"/>
                <a:cs typeface="AvantGarde" panose="00000400000000000000" pitchFamily="2" charset="0"/>
              </a:rPr>
              <a:t>Xây dựng kế hoạch giữ gìn nhà cửa. </a:t>
            </a:r>
            <a:endParaRPr lang="en-US" sz="3800" b="1">
              <a:solidFill>
                <a:srgbClr val="1CB2BE"/>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4" name="Picture 3">
            <a:extLst>
              <a:ext uri="{FF2B5EF4-FFF2-40B4-BE49-F238E27FC236}">
                <a16:creationId xmlns:a16="http://schemas.microsoft.com/office/drawing/2014/main" id="{2208CE43-EC1D-BFE2-2679-A10FE322AFD3}"/>
              </a:ext>
            </a:extLst>
          </p:cNvPr>
          <p:cNvPicPr>
            <a:picLocks noChangeAspect="1"/>
          </p:cNvPicPr>
          <p:nvPr/>
        </p:nvPicPr>
        <p:blipFill>
          <a:blip r:embed="rId2"/>
          <a:stretch>
            <a:fillRect/>
          </a:stretch>
        </p:blipFill>
        <p:spPr>
          <a:xfrm>
            <a:off x="904325" y="2258584"/>
            <a:ext cx="14467989" cy="5399437"/>
          </a:xfrm>
          <a:prstGeom prst="rect">
            <a:avLst/>
          </a:prstGeom>
        </p:spPr>
      </p:pic>
      <p:sp>
        <p:nvSpPr>
          <p:cNvPr id="20" name="Rectangle 19">
            <a:extLst>
              <a:ext uri="{FF2B5EF4-FFF2-40B4-BE49-F238E27FC236}">
                <a16:creationId xmlns:a16="http://schemas.microsoft.com/office/drawing/2014/main" id="{21BE5C3D-03EB-5293-CCD7-2E62A41610D3}"/>
              </a:ext>
            </a:extLst>
          </p:cNvPr>
          <p:cNvSpPr/>
          <p:nvPr/>
        </p:nvSpPr>
        <p:spPr>
          <a:xfrm>
            <a:off x="899319" y="1581476"/>
            <a:ext cx="14511805" cy="677108"/>
          </a:xfrm>
          <a:prstGeom prst="rect">
            <a:avLst/>
          </a:prstGeom>
          <a:noFill/>
        </p:spPr>
        <p:txBody>
          <a:bodyPr wrap="square">
            <a:spAutoFit/>
          </a:bodyPr>
          <a:lstStyle/>
          <a:p>
            <a:r>
              <a:rPr lang="nl-NL" sz="3800" b="1" spc="-2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Lập kế hoạch giữ gìn nhà cửa gọn gàng, ngăn nắp theo gợi ý sau: </a:t>
            </a:r>
            <a:endParaRPr lang="en-US" sz="3800" b="1" spc="-2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6" name="Nhóm 5">
            <a:extLst>
              <a:ext uri="{FF2B5EF4-FFF2-40B4-BE49-F238E27FC236}">
                <a16:creationId xmlns:a16="http://schemas.microsoft.com/office/drawing/2014/main" id="{8EA815C7-EEAF-BFE5-2CC7-217F7AF5D0EC}"/>
              </a:ext>
            </a:extLst>
          </p:cNvPr>
          <p:cNvGrpSpPr/>
          <p:nvPr/>
        </p:nvGrpSpPr>
        <p:grpSpPr>
          <a:xfrm>
            <a:off x="899319" y="787327"/>
            <a:ext cx="3151905" cy="755970"/>
            <a:chOff x="899319" y="787327"/>
            <a:chExt cx="3151905" cy="755970"/>
          </a:xfrm>
        </p:grpSpPr>
        <p:pic>
          <p:nvPicPr>
            <p:cNvPr id="2" name="Hình ảnh 1">
              <a:extLst>
                <a:ext uri="{FF2B5EF4-FFF2-40B4-BE49-F238E27FC236}">
                  <a16:creationId xmlns:a16="http://schemas.microsoft.com/office/drawing/2014/main" id="{41364CA2-5E09-9C8D-58D2-A80E703424FD}"/>
                </a:ext>
              </a:extLst>
            </p:cNvPr>
            <p:cNvPicPr>
              <a:picLocks noChangeAspect="1"/>
            </p:cNvPicPr>
            <p:nvPr/>
          </p:nvPicPr>
          <p:blipFill>
            <a:blip r:embed="rId3"/>
            <a:stretch>
              <a:fillRect/>
            </a:stretch>
          </p:blipFill>
          <p:spPr>
            <a:xfrm>
              <a:off x="899319" y="787327"/>
              <a:ext cx="3151905" cy="755970"/>
            </a:xfrm>
            <a:prstGeom prst="rect">
              <a:avLst/>
            </a:prstGeom>
          </p:spPr>
        </p:pic>
        <p:sp>
          <p:nvSpPr>
            <p:cNvPr id="5" name="Hộp Văn bản 4">
              <a:extLst>
                <a:ext uri="{FF2B5EF4-FFF2-40B4-BE49-F238E27FC236}">
                  <a16:creationId xmlns:a16="http://schemas.microsoft.com/office/drawing/2014/main" id="{2409DA06-592B-3152-AF1D-D3CE2ED5D04D}"/>
                </a:ext>
              </a:extLst>
            </p:cNvPr>
            <p:cNvSpPr txBox="1"/>
            <p:nvPr/>
          </p:nvSpPr>
          <p:spPr>
            <a:xfrm>
              <a:off x="1093729" y="787327"/>
              <a:ext cx="470000" cy="707886"/>
            </a:xfrm>
            <a:prstGeom prst="rect">
              <a:avLst/>
            </a:prstGeom>
            <a:noFill/>
          </p:spPr>
          <p:txBody>
            <a:bodyPr wrap="none" rtlCol="0">
              <a:spAutoFit/>
            </a:bodyPr>
            <a:lstStyle/>
            <a:p>
              <a:r>
                <a:rPr lang="en-US" sz="4000" b="1">
                  <a:solidFill>
                    <a:schemeClr val="bg1"/>
                  </a:solidFill>
                </a:rPr>
                <a:t>2</a:t>
              </a:r>
            </a:p>
          </p:txBody>
        </p:sp>
      </p:grpSp>
      <p:grpSp>
        <p:nvGrpSpPr>
          <p:cNvPr id="16" name="Group 7">
            <a:extLst>
              <a:ext uri="{FF2B5EF4-FFF2-40B4-BE49-F238E27FC236}">
                <a16:creationId xmlns:a16="http://schemas.microsoft.com/office/drawing/2014/main" id="{7B3F2379-3F27-9114-727F-B882306E4A3D}"/>
              </a:ext>
            </a:extLst>
          </p:cNvPr>
          <p:cNvGrpSpPr/>
          <p:nvPr/>
        </p:nvGrpSpPr>
        <p:grpSpPr>
          <a:xfrm>
            <a:off x="4831239" y="7014556"/>
            <a:ext cx="5334001" cy="1881448"/>
            <a:chOff x="0" y="0"/>
            <a:chExt cx="3352808" cy="1182626"/>
          </a:xfrm>
        </p:grpSpPr>
        <p:grpSp>
          <p:nvGrpSpPr>
            <p:cNvPr id="18" name="Google Shape;317;p26">
              <a:extLst>
                <a:ext uri="{FF2B5EF4-FFF2-40B4-BE49-F238E27FC236}">
                  <a16:creationId xmlns:a16="http://schemas.microsoft.com/office/drawing/2014/main" id="{B44EAAAB-52D0-EB46-D772-B2205720FFC7}"/>
                </a:ext>
              </a:extLst>
            </p:cNvPr>
            <p:cNvGrpSpPr/>
            <p:nvPr/>
          </p:nvGrpSpPr>
          <p:grpSpPr>
            <a:xfrm>
              <a:off x="0" y="0"/>
              <a:ext cx="3352808" cy="1182626"/>
              <a:chOff x="267726" y="0"/>
              <a:chExt cx="3352808" cy="1182626"/>
            </a:xfrm>
          </p:grpSpPr>
          <p:pic>
            <p:nvPicPr>
              <p:cNvPr id="21" name="Google Shape;318;p26">
                <a:extLst>
                  <a:ext uri="{FF2B5EF4-FFF2-40B4-BE49-F238E27FC236}">
                    <a16:creationId xmlns:a16="http://schemas.microsoft.com/office/drawing/2014/main" id="{518DA4C8-AF81-89D1-1B1B-35893F7F71D3}"/>
                  </a:ext>
                </a:extLst>
              </p:cNvPr>
              <p:cNvPicPr preferRelativeResize="0"/>
              <p:nvPr/>
            </p:nvPicPr>
            <p:blipFill rotWithShape="1">
              <a:blip r:embed="rId4">
                <a:alphaModFix/>
              </a:blip>
              <a:srcRect/>
              <a:stretch/>
            </p:blipFill>
            <p:spPr>
              <a:xfrm>
                <a:off x="267726" y="0"/>
                <a:ext cx="3352807" cy="1182626"/>
              </a:xfrm>
              <a:prstGeom prst="rect">
                <a:avLst/>
              </a:prstGeom>
              <a:noFill/>
              <a:ln>
                <a:noFill/>
              </a:ln>
            </p:spPr>
          </p:pic>
          <p:sp>
            <p:nvSpPr>
              <p:cNvPr id="22" name="Google Shape;319;p26">
                <a:extLst>
                  <a:ext uri="{FF2B5EF4-FFF2-40B4-BE49-F238E27FC236}">
                    <a16:creationId xmlns:a16="http://schemas.microsoft.com/office/drawing/2014/main" id="{B5261EA3-7606-AA08-82A3-4E9E4C9B2C99}"/>
                  </a:ext>
                </a:extLst>
              </p:cNvPr>
              <p:cNvSpPr txBox="1"/>
              <p:nvPr/>
            </p:nvSpPr>
            <p:spPr>
              <a:xfrm>
                <a:off x="1450433" y="451690"/>
                <a:ext cx="2170101" cy="353045"/>
              </a:xfrm>
              <a:prstGeom prst="rect">
                <a:avLst/>
              </a:prstGeom>
              <a:noFill/>
              <a:ln>
                <a:noFill/>
              </a:ln>
            </p:spPr>
            <p:txBody>
              <a:bodyPr spcFirstLastPara="1" wrap="square" lIns="68569" tIns="34275" rIns="68569" bIns="34275" anchor="t" anchorCtr="0">
                <a:spAutoFit/>
              </a:bodyPr>
              <a:lstStyle/>
              <a:p>
                <a:r>
                  <a:rPr lang="en-US" sz="3200" b="1">
                    <a:solidFill>
                      <a:schemeClr val="lt1"/>
                    </a:solidFill>
                    <a:latin typeface="AvantGarde" panose="00000400000000000000" pitchFamily="2" charset="0"/>
                    <a:ea typeface="AvantGarde" panose="00000400000000000000" pitchFamily="2" charset="0"/>
                    <a:cs typeface="AvantGarde" panose="00000400000000000000" pitchFamily="2" charset="0"/>
                  </a:rPr>
                  <a:t>Thảo luận nhóm</a:t>
                </a:r>
                <a:endParaRPr sz="1000" dirty="0">
                  <a:latin typeface="AvantGarde" panose="00000400000000000000" pitchFamily="2" charset="0"/>
                  <a:ea typeface="AvantGarde" panose="00000400000000000000" pitchFamily="2" charset="0"/>
                  <a:cs typeface="AvantGarde" panose="00000400000000000000" pitchFamily="2" charset="0"/>
                </a:endParaRPr>
              </a:p>
            </p:txBody>
          </p:sp>
        </p:grpSp>
        <p:pic>
          <p:nvPicPr>
            <p:cNvPr id="19" name="Picture 14" descr="A picture containing clipart&#10;&#10;Description automatically generated">
              <a:extLst>
                <a:ext uri="{FF2B5EF4-FFF2-40B4-BE49-F238E27FC236}">
                  <a16:creationId xmlns:a16="http://schemas.microsoft.com/office/drawing/2014/main" id="{EB9F13DE-6717-5176-3A55-B26BAF610390}"/>
                </a:ext>
              </a:extLst>
            </p:cNvPr>
            <p:cNvPicPr>
              <a:picLocks noChangeAspect="1"/>
            </p:cNvPicPr>
            <p:nvPr/>
          </p:nvPicPr>
          <p:blipFill>
            <a:blip r:embed="rId5"/>
            <a:stretch>
              <a:fillRect/>
            </a:stretch>
          </p:blipFill>
          <p:spPr>
            <a:xfrm>
              <a:off x="252563" y="257912"/>
              <a:ext cx="930143" cy="804186"/>
            </a:xfrm>
            <a:prstGeom prst="rect">
              <a:avLst/>
            </a:prstGeom>
          </p:spPr>
        </p:pic>
      </p:grpSp>
    </p:spTree>
    <p:extLst>
      <p:ext uri="{BB962C8B-B14F-4D97-AF65-F5344CB8AC3E}">
        <p14:creationId xmlns:p14="http://schemas.microsoft.com/office/powerpoint/2010/main" val="51711988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228B5F1-FD5B-7A1F-1B20-7682EE281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119" y="990600"/>
            <a:ext cx="11568254" cy="6730158"/>
          </a:xfrm>
          <a:prstGeom prst="rect">
            <a:avLst/>
          </a:prstGeom>
        </p:spPr>
      </p:pic>
      <p:pic>
        <p:nvPicPr>
          <p:cNvPr id="5" name="Hình ảnh 4">
            <a:extLst>
              <a:ext uri="{FF2B5EF4-FFF2-40B4-BE49-F238E27FC236}">
                <a16:creationId xmlns:a16="http://schemas.microsoft.com/office/drawing/2014/main" id="{D9C30539-8529-0975-2BA2-AE37F91AD4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519" y="2757037"/>
            <a:ext cx="6428572" cy="3629926"/>
          </a:xfrm>
          <a:prstGeom prst="rect">
            <a:avLst/>
          </a:prstGeom>
        </p:spPr>
      </p:pic>
      <p:pic>
        <p:nvPicPr>
          <p:cNvPr id="16" name="Hình ảnh 15">
            <a:extLst>
              <a:ext uri="{FF2B5EF4-FFF2-40B4-BE49-F238E27FC236}">
                <a16:creationId xmlns:a16="http://schemas.microsoft.com/office/drawing/2014/main" id="{4396C3D6-11C5-175F-C4E6-19FE6C0646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336" t="28889" r="14433" b="10000"/>
          <a:stretch/>
        </p:blipFill>
        <p:spPr>
          <a:xfrm>
            <a:off x="1813719" y="838200"/>
            <a:ext cx="4572000" cy="7858126"/>
          </a:xfrm>
          <a:prstGeom prst="rect">
            <a:avLst/>
          </a:prstGeom>
        </p:spPr>
      </p:pic>
    </p:spTree>
    <p:extLst>
      <p:ext uri="{BB962C8B-B14F-4D97-AF65-F5344CB8AC3E}">
        <p14:creationId xmlns:p14="http://schemas.microsoft.com/office/powerpoint/2010/main" val="4066032159"/>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F38868E1-DF3B-3192-6FF1-15F3EA13D44D}"/>
              </a:ext>
            </a:extLst>
          </p:cNvPr>
          <p:cNvSpPr txBox="1"/>
          <p:nvPr/>
        </p:nvSpPr>
        <p:spPr>
          <a:xfrm>
            <a:off x="6766719" y="1524000"/>
            <a:ext cx="8382000" cy="5755422"/>
          </a:xfrm>
          <a:prstGeom prst="rect">
            <a:avLst/>
          </a:prstGeom>
          <a:noFill/>
        </p:spPr>
        <p:txBody>
          <a:bodyPr wrap="square">
            <a:spAutoFit/>
          </a:bodyPr>
          <a:lstStyle/>
          <a:p>
            <a:pPr algn="ctr"/>
            <a:r>
              <a:rPr lang="nl-NL" sz="4800" b="1">
                <a:solidFill>
                  <a:srgbClr val="FF0000"/>
                </a:solidFill>
                <a:effectLst/>
                <a:latin typeface="#9Slide03 AllRoundGothic" panose="020B0703020202020104" pitchFamily="34" charset="0"/>
                <a:ea typeface="AvantGarde" panose="00000400000000000000" pitchFamily="2" charset="0"/>
                <a:cs typeface="AvantGarde" panose="00000400000000000000" pitchFamily="2" charset="0"/>
              </a:rPr>
              <a:t>Kết luận:</a:t>
            </a:r>
          </a:p>
          <a:p>
            <a:pPr algn="just"/>
            <a:r>
              <a:rPr lang="nl-NL" sz="3200" b="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“Trong cuộc sống hằng ngày ở gia đình, mỗi chúng ta cần có ý thức giữ gìn nhà cửa gọn gàng, ngăn nắp, sạch sẽ. Các em hãy tập hình thành thói quen sống gọn gàng, ngăn nắp tù những việc đơn giản như: xếp gọn sách vở và đồ dùng học tập vào  giá sách ở góc học tập của mình, đặt đồ dùng về đúng chỗ sau khi sử dụng, giúp bố mẹ dọn dẹp nhà cửa,...”.</a:t>
            </a:r>
            <a:endParaRPr lang="en-US" sz="32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4" name="Hình ảnh 3" descr="Ảnh có chứa văn bản, đồ họa véc-tơ&#10;&#10;Mô tả được tạo tự động">
            <a:extLst>
              <a:ext uri="{FF2B5EF4-FFF2-40B4-BE49-F238E27FC236}">
                <a16:creationId xmlns:a16="http://schemas.microsoft.com/office/drawing/2014/main" id="{BF3706B3-D60B-D075-346B-83E88F44D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4393" y="2133600"/>
            <a:ext cx="5974069" cy="6309248"/>
          </a:xfrm>
          <a:prstGeom prst="rect">
            <a:avLst/>
          </a:prstGeom>
        </p:spPr>
      </p:pic>
    </p:spTree>
    <p:extLst>
      <p:ext uri="{BB962C8B-B14F-4D97-AF65-F5344CB8AC3E}">
        <p14:creationId xmlns:p14="http://schemas.microsoft.com/office/powerpoint/2010/main" val="38756768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9D7D8E1-6057-F089-37F3-C10C87D23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19" y="-1143000"/>
            <a:ext cx="11065521" cy="11065521"/>
          </a:xfrm>
          <a:prstGeom prst="rect">
            <a:avLst/>
          </a:prstGeom>
        </p:spPr>
      </p:pic>
      <p:pic>
        <p:nvPicPr>
          <p:cNvPr id="3" name="Hình ảnh 2" descr="Ảnh có chứa văn bản, đồ họa véc-tơ&#10;&#10;Mô tả được tạo tự động">
            <a:extLst>
              <a:ext uri="{FF2B5EF4-FFF2-40B4-BE49-F238E27FC236}">
                <a16:creationId xmlns:a16="http://schemas.microsoft.com/office/drawing/2014/main" id="{1E1FAF2E-0984-D5C1-6E74-C6648C743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45800" y="4572000"/>
            <a:ext cx="3848637" cy="4064567"/>
          </a:xfrm>
          <a:prstGeom prst="rect">
            <a:avLst/>
          </a:prstGeom>
        </p:spPr>
      </p:pic>
      <p:pic>
        <p:nvPicPr>
          <p:cNvPr id="5" name="Hình ảnh 4" descr="Ảnh có chứa văn bản, tối&#10;&#10;Mô tả được tạo tự động">
            <a:extLst>
              <a:ext uri="{FF2B5EF4-FFF2-40B4-BE49-F238E27FC236}">
                <a16:creationId xmlns:a16="http://schemas.microsoft.com/office/drawing/2014/main" id="{E06135F3-8C34-9FFE-66C2-CD11424F0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6" name="Hình ảnh 5" descr="Ảnh có chứa phụ kiện, phong bì&#10;&#10;Mô tả được tạo tự động">
            <a:extLst>
              <a:ext uri="{FF2B5EF4-FFF2-40B4-BE49-F238E27FC236}">
                <a16:creationId xmlns:a16="http://schemas.microsoft.com/office/drawing/2014/main" id="{A7281CD1-83BF-419B-702E-5B990F0A66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7" name="Hình ảnh 6">
            <a:extLst>
              <a:ext uri="{FF2B5EF4-FFF2-40B4-BE49-F238E27FC236}">
                <a16:creationId xmlns:a16="http://schemas.microsoft.com/office/drawing/2014/main" id="{0DFD02B3-46BA-76E3-8541-0B42D5109B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pic>
        <p:nvPicPr>
          <p:cNvPr id="9" name="Hình ảnh 8">
            <a:extLst>
              <a:ext uri="{FF2B5EF4-FFF2-40B4-BE49-F238E27FC236}">
                <a16:creationId xmlns:a16="http://schemas.microsoft.com/office/drawing/2014/main" id="{B9270B20-1ACE-393C-9EF7-FDCCB85849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7265" y="1828800"/>
            <a:ext cx="4344828" cy="4342057"/>
          </a:xfrm>
          <a:prstGeom prst="rect">
            <a:avLst/>
          </a:prstGeom>
        </p:spPr>
      </p:pic>
    </p:spTree>
    <p:extLst>
      <p:ext uri="{BB962C8B-B14F-4D97-AF65-F5344CB8AC3E}">
        <p14:creationId xmlns:p14="http://schemas.microsoft.com/office/powerpoint/2010/main" val="397690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00668F3-3FE0-77BD-4418-4D43EF20E26B}"/>
              </a:ext>
            </a:extLst>
          </p:cNvPr>
          <p:cNvGrpSpPr/>
          <p:nvPr/>
        </p:nvGrpSpPr>
        <p:grpSpPr>
          <a:xfrm>
            <a:off x="669886" y="533400"/>
            <a:ext cx="14936866" cy="1284197"/>
            <a:chOff x="1488643" y="2498051"/>
            <a:chExt cx="14936866" cy="1284197"/>
          </a:xfrm>
        </p:grpSpPr>
        <p:pic>
          <p:nvPicPr>
            <p:cNvPr id="16" name="Picture 15">
              <a:extLst>
                <a:ext uri="{FF2B5EF4-FFF2-40B4-BE49-F238E27FC236}">
                  <a16:creationId xmlns:a16="http://schemas.microsoft.com/office/drawing/2014/main" id="{5F4EF0F1-6FE3-6B33-1047-4868ACA4459B}"/>
                </a:ext>
              </a:extLst>
            </p:cNvPr>
            <p:cNvPicPr>
              <a:picLocks noChangeAspect="1"/>
            </p:cNvPicPr>
            <p:nvPr/>
          </p:nvPicPr>
          <p:blipFill>
            <a:blip r:embed="rId2"/>
            <a:stretch>
              <a:fillRect/>
            </a:stretch>
          </p:blipFill>
          <p:spPr>
            <a:xfrm>
              <a:off x="1488643" y="2498051"/>
              <a:ext cx="1093792" cy="677109"/>
            </a:xfrm>
            <a:prstGeom prst="rect">
              <a:avLst/>
            </a:prstGeom>
          </p:spPr>
        </p:pic>
        <p:sp>
          <p:nvSpPr>
            <p:cNvPr id="18" name="Rectangle 17">
              <a:extLst>
                <a:ext uri="{FF2B5EF4-FFF2-40B4-BE49-F238E27FC236}">
                  <a16:creationId xmlns:a16="http://schemas.microsoft.com/office/drawing/2014/main" id="{BEAB4367-9788-2C05-8817-C1607FE6EC49}"/>
                </a:ext>
              </a:extLst>
            </p:cNvPr>
            <p:cNvSpPr/>
            <p:nvPr/>
          </p:nvSpPr>
          <p:spPr>
            <a:xfrm>
              <a:off x="2519290" y="2581919"/>
              <a:ext cx="13906219" cy="1200329"/>
            </a:xfrm>
            <a:prstGeom prst="rect">
              <a:avLst/>
            </a:prstGeom>
            <a:noFill/>
          </p:spPr>
          <p:txBody>
            <a:bodyPr wrap="square">
              <a:spAutoFit/>
            </a:bodyPr>
            <a:lstStyle/>
            <a:p>
              <a:r>
                <a:rPr lang="nl-NL" sz="3600" b="1">
                  <a:solidFill>
                    <a:srgbClr val="008A3A"/>
                  </a:solidFill>
                  <a:latin typeface="AvantGarde" panose="00000400000000000000" pitchFamily="2" charset="0"/>
                  <a:ea typeface="AvantGarde" panose="00000400000000000000" pitchFamily="2" charset="0"/>
                  <a:cs typeface="AvantGarde" panose="00000400000000000000" pitchFamily="2" charset="0"/>
                </a:rPr>
                <a:t>Thực hiện giữ gìn nhà cửa gọn gàng, ngăn nắp, sạch sẽ theo kế hoạch.</a:t>
              </a:r>
              <a:endParaRPr lang="en-US" sz="3600" b="1">
                <a:solidFill>
                  <a:srgbClr val="008A3A"/>
                </a:solidFill>
                <a:latin typeface="AvantGarde" panose="00000400000000000000" pitchFamily="2" charset="0"/>
                <a:ea typeface="AvantGarde" panose="00000400000000000000" pitchFamily="2" charset="0"/>
                <a:cs typeface="AvantGarde" panose="00000400000000000000" pitchFamily="2" charset="0"/>
              </a:endParaRPr>
            </a:p>
          </p:txBody>
        </p:sp>
      </p:grpSp>
      <p:sp>
        <p:nvSpPr>
          <p:cNvPr id="21" name="TextBox 20">
            <a:extLst>
              <a:ext uri="{FF2B5EF4-FFF2-40B4-BE49-F238E27FC236}">
                <a16:creationId xmlns:a16="http://schemas.microsoft.com/office/drawing/2014/main" id="{1E0BA211-FCB8-9D80-6C06-8AFE2C233625}"/>
              </a:ext>
            </a:extLst>
          </p:cNvPr>
          <p:cNvSpPr txBox="1"/>
          <p:nvPr/>
        </p:nvSpPr>
        <p:spPr>
          <a:xfrm>
            <a:off x="2880519" y="2157394"/>
            <a:ext cx="8134350" cy="1200329"/>
          </a:xfrm>
          <a:prstGeom prst="rect">
            <a:avLst/>
          </a:prstGeom>
          <a:noFill/>
        </p:spPr>
        <p:txBody>
          <a:bodyPr wrap="square">
            <a:spAutoFit/>
          </a:bodyPr>
          <a:lstStyle/>
          <a:p>
            <a:pPr marL="457200" indent="-457200">
              <a:buFont typeface="Arial" panose="020B0604020202020204" pitchFamily="34" charset="0"/>
              <a:buChar char="•"/>
            </a:pPr>
            <a:r>
              <a:rPr lang="nl-NL" sz="3600" b="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Chia sẻ bản kế hoạch với người thân </a:t>
            </a:r>
            <a:endParaRPr lang="en-US" sz="3600" b="1">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3" name="TextBox 22">
            <a:extLst>
              <a:ext uri="{FF2B5EF4-FFF2-40B4-BE49-F238E27FC236}">
                <a16:creationId xmlns:a16="http://schemas.microsoft.com/office/drawing/2014/main" id="{2E89F1EF-E70D-EADC-8598-301717144B73}"/>
              </a:ext>
            </a:extLst>
          </p:cNvPr>
          <p:cNvSpPr txBox="1"/>
          <p:nvPr/>
        </p:nvSpPr>
        <p:spPr>
          <a:xfrm>
            <a:off x="2651919" y="3906174"/>
            <a:ext cx="12345443" cy="1348382"/>
          </a:xfrm>
          <a:prstGeom prst="rect">
            <a:avLst/>
          </a:prstGeom>
          <a:noFill/>
        </p:spPr>
        <p:txBody>
          <a:bodyPr wrap="square">
            <a:spAutoFit/>
          </a:bodyPr>
          <a:lstStyle/>
          <a:p>
            <a:pPr marL="457200" indent="-457200" algn="just">
              <a:lnSpc>
                <a:spcPct val="120000"/>
              </a:lnSpc>
              <a:buFont typeface="Arial" panose="020B0604020202020204" pitchFamily="34" charset="0"/>
              <a:buChar char="•"/>
            </a:pPr>
            <a:r>
              <a:rPr lang="nl-NL" sz="3600" b="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Thực hiện giữ gìn nhà cửa gọn gàng, ngăn nắp, sạch sẽ theo bản kế hoạch đã lập.</a:t>
            </a:r>
            <a:endParaRPr lang="en-US" sz="3600" b="1">
              <a:solidFill>
                <a:srgbClr val="FF0000"/>
              </a:solidFill>
              <a:effectLst/>
              <a:latin typeface="AvantGarde" panose="00000400000000000000" pitchFamily="2" charset="0"/>
              <a:ea typeface="AvantGarde" panose="00000400000000000000" pitchFamily="2" charset="0"/>
              <a:cs typeface="AvantGarde" panose="00000400000000000000" pitchFamily="2" charset="0"/>
            </a:endParaRPr>
          </a:p>
        </p:txBody>
      </p:sp>
      <p:sp>
        <p:nvSpPr>
          <p:cNvPr id="25" name="TextBox 24">
            <a:extLst>
              <a:ext uri="{FF2B5EF4-FFF2-40B4-BE49-F238E27FC236}">
                <a16:creationId xmlns:a16="http://schemas.microsoft.com/office/drawing/2014/main" id="{743D5803-9577-DF0B-8263-CF877C45E05D}"/>
              </a:ext>
            </a:extLst>
          </p:cNvPr>
          <p:cNvSpPr txBox="1"/>
          <p:nvPr/>
        </p:nvSpPr>
        <p:spPr>
          <a:xfrm>
            <a:off x="2674938" y="5803007"/>
            <a:ext cx="12345442" cy="1348382"/>
          </a:xfrm>
          <a:prstGeom prst="rect">
            <a:avLst/>
          </a:prstGeom>
          <a:noFill/>
        </p:spPr>
        <p:txBody>
          <a:bodyPr wrap="square">
            <a:spAutoFit/>
          </a:bodyPr>
          <a:lstStyle/>
          <a:p>
            <a:pPr marL="457200" indent="-457200" algn="just">
              <a:lnSpc>
                <a:spcPct val="120000"/>
              </a:lnSpc>
              <a:buFont typeface="Arial" panose="020B0604020202020204" pitchFamily="34" charset="0"/>
              <a:buChar char="•"/>
            </a:pPr>
            <a:r>
              <a:rPr lang="nl-NL" sz="3600" b="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Ghi lại kết quả thực hiện kế hoạch, buổi sau báo cáo kết quả.</a:t>
            </a:r>
            <a:endParaRPr lang="en-US" sz="3600" b="1">
              <a:solidFill>
                <a:srgbClr val="FF0000"/>
              </a:solidFill>
              <a:effectLst/>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8478945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0FF6492-099F-AB8D-DE9E-0329F5C00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881" y="0"/>
            <a:ext cx="9386463" cy="9407605"/>
          </a:xfrm>
          <a:prstGeom prst="rect">
            <a:avLst/>
          </a:prstGeom>
        </p:spPr>
      </p:pic>
      <p:pic>
        <p:nvPicPr>
          <p:cNvPr id="5" name="Hình ảnh 4">
            <a:extLst>
              <a:ext uri="{FF2B5EF4-FFF2-40B4-BE49-F238E27FC236}">
                <a16:creationId xmlns:a16="http://schemas.microsoft.com/office/drawing/2014/main" id="{266A5ADB-45AC-5312-DEE8-5F9D11797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5653" y="3124200"/>
            <a:ext cx="6248461" cy="2216749"/>
          </a:xfrm>
          <a:prstGeom prst="rect">
            <a:avLst/>
          </a:prstGeom>
        </p:spPr>
      </p:pic>
      <p:pic>
        <p:nvPicPr>
          <p:cNvPr id="6" name="Hình ảnh 5">
            <a:extLst>
              <a:ext uri="{FF2B5EF4-FFF2-40B4-BE49-F238E27FC236}">
                <a16:creationId xmlns:a16="http://schemas.microsoft.com/office/drawing/2014/main" id="{2EF0B03C-9164-32F8-BF77-2B2B58470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19" y="2362201"/>
            <a:ext cx="4743525" cy="5496720"/>
          </a:xfrm>
          <a:prstGeom prst="rect">
            <a:avLst/>
          </a:prstGeom>
        </p:spPr>
      </p:pic>
    </p:spTree>
    <p:extLst>
      <p:ext uri="{BB962C8B-B14F-4D97-AF65-F5344CB8AC3E}">
        <p14:creationId xmlns:p14="http://schemas.microsoft.com/office/powerpoint/2010/main" val="963397092"/>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FC09713-8A35-52F5-C18D-2F07A0971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319" y="914400"/>
            <a:ext cx="8025572" cy="3533949"/>
          </a:xfrm>
          <a:prstGeom prst="rect">
            <a:avLst/>
          </a:prstGeom>
        </p:spPr>
      </p:pic>
      <p:pic>
        <p:nvPicPr>
          <p:cNvPr id="3" name="Hình ảnh 2">
            <a:extLst>
              <a:ext uri="{FF2B5EF4-FFF2-40B4-BE49-F238E27FC236}">
                <a16:creationId xmlns:a16="http://schemas.microsoft.com/office/drawing/2014/main" id="{E0FAF8EB-109E-4943-0960-3E127853D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7235" y="4080907"/>
            <a:ext cx="4321693" cy="4013319"/>
          </a:xfrm>
          <a:prstGeom prst="rect">
            <a:avLst/>
          </a:prstGeom>
        </p:spPr>
      </p:pic>
      <p:pic>
        <p:nvPicPr>
          <p:cNvPr id="4" name="Hình ảnh 3">
            <a:extLst>
              <a:ext uri="{FF2B5EF4-FFF2-40B4-BE49-F238E27FC236}">
                <a16:creationId xmlns:a16="http://schemas.microsoft.com/office/drawing/2014/main" id="{A0252B0C-9BE9-F18A-EC39-B2427BD35D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119" y="2697997"/>
            <a:ext cx="10748963" cy="7978120"/>
          </a:xfrm>
          <a:prstGeom prst="rect">
            <a:avLst/>
          </a:prstGeom>
        </p:spPr>
      </p:pic>
      <p:pic>
        <p:nvPicPr>
          <p:cNvPr id="5" name="Hình ảnh 4">
            <a:extLst>
              <a:ext uri="{FF2B5EF4-FFF2-40B4-BE49-F238E27FC236}">
                <a16:creationId xmlns:a16="http://schemas.microsoft.com/office/drawing/2014/main" id="{5C2F1F5C-5C59-7A4F-DACD-1907A7E58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36450" y="3564770"/>
            <a:ext cx="4541731" cy="4529456"/>
          </a:xfrm>
          <a:prstGeom prst="rect">
            <a:avLst/>
          </a:prstGeom>
        </p:spPr>
      </p:pic>
    </p:spTree>
    <p:extLst>
      <p:ext uri="{BB962C8B-B14F-4D97-AF65-F5344CB8AC3E}">
        <p14:creationId xmlns:p14="http://schemas.microsoft.com/office/powerpoint/2010/main" val="1680655097"/>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823119" y="6967583"/>
            <a:ext cx="12435839" cy="116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nl-NL" sz="6600" b="1" i="0" u="none" strike="noStrike" kern="1200" cap="none" spc="0" normalizeH="0" baseline="0" noProof="0">
                <a:ln>
                  <a:noFill/>
                </a:ln>
                <a:solidFill>
                  <a:srgbClr val="000000"/>
                </a:solidFill>
                <a:effectLst/>
                <a:uLnTx/>
                <a:uFillTx/>
                <a:latin typeface="SVN-Anastasia" panose="020B0606040200020203" pitchFamily="34" charset="0"/>
                <a:ea typeface="Times New Roman" panose="02020603050405020304" pitchFamily="18" charset="0"/>
                <a:cs typeface="+mn-cs"/>
              </a:rPr>
              <a:t>Giữ gìn nhà cửa gọn gàng, ngăn nắp</a:t>
            </a:r>
            <a:endParaRPr kumimoji="0" lang="en-US" sz="6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VN-Anastasia" panose="020B0606040200020203" pitchFamily="34" charset="0"/>
              <a:ea typeface="+mn-ea"/>
              <a:cs typeface="Times New Roman" pitchFamily="18" charset="0"/>
            </a:endParaRPr>
          </a:p>
        </p:txBody>
      </p:sp>
      <p:sp>
        <p:nvSpPr>
          <p:cNvPr id="3" name="Hộp Văn bản 2">
            <a:extLst>
              <a:ext uri="{FF2B5EF4-FFF2-40B4-BE49-F238E27FC236}">
                <a16:creationId xmlns:a16="http://schemas.microsoft.com/office/drawing/2014/main" id="{AD62D1B0-AE47-7ED4-7A46-34C92CE7A005}"/>
              </a:ext>
            </a:extLst>
          </p:cNvPr>
          <p:cNvSpPr txBox="1"/>
          <p:nvPr/>
        </p:nvSpPr>
        <p:spPr>
          <a:xfrm>
            <a:off x="4252119" y="4724400"/>
            <a:ext cx="1905000"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P-087" panose="020B0803050302020204" pitchFamily="34" charset="0"/>
                <a:ea typeface="+mn-ea"/>
                <a:cs typeface="Times New Roman" pitchFamily="18" charset="0"/>
              </a:rPr>
              <a:t>27</a:t>
            </a:r>
            <a:endParaRPr kumimoji="0" lang="en-US" sz="9600" b="0" i="0" u="none" strike="noStrike" kern="1200" cap="none" spc="0" normalizeH="0" baseline="0" noProof="0" dirty="0">
              <a:ln>
                <a:noFill/>
              </a:ln>
              <a:solidFill>
                <a:srgbClr val="FFFFFF"/>
              </a:solidFill>
              <a:effectLst/>
              <a:uLnTx/>
              <a:uFillTx/>
              <a:latin typeface="HP-087" panose="020B0803050302020204" pitchFamily="34" charset="0"/>
              <a:ea typeface="+mn-ea"/>
              <a:cs typeface="+mn-cs"/>
            </a:endParaRPr>
          </a:p>
        </p:txBody>
      </p:sp>
    </p:spTree>
    <p:extLst>
      <p:ext uri="{BB962C8B-B14F-4D97-AF65-F5344CB8AC3E}">
        <p14:creationId xmlns:p14="http://schemas.microsoft.com/office/powerpoint/2010/main" val="261098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2D819A22-481B-25E3-5847-6D2612003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19" y="-1143000"/>
            <a:ext cx="11065521" cy="11065521"/>
          </a:xfrm>
          <a:prstGeom prst="rect">
            <a:avLst/>
          </a:prstGeom>
        </p:spPr>
      </p:pic>
      <p:pic>
        <p:nvPicPr>
          <p:cNvPr id="3" name="Hình ảnh 2">
            <a:extLst>
              <a:ext uri="{FF2B5EF4-FFF2-40B4-BE49-F238E27FC236}">
                <a16:creationId xmlns:a16="http://schemas.microsoft.com/office/drawing/2014/main" id="{E9F11888-839C-B596-368D-52DBA3A05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342" y="1939802"/>
            <a:ext cx="6248942" cy="4334632"/>
          </a:xfrm>
          <a:prstGeom prst="rect">
            <a:avLst/>
          </a:prstGeom>
        </p:spPr>
      </p:pic>
      <p:pic>
        <p:nvPicPr>
          <p:cNvPr id="4" name="Hình ảnh 3" descr="Ảnh có chứa văn bản, đồ họa véc-tơ&#10;&#10;Mô tả được tạo tự động">
            <a:extLst>
              <a:ext uri="{FF2B5EF4-FFF2-40B4-BE49-F238E27FC236}">
                <a16:creationId xmlns:a16="http://schemas.microsoft.com/office/drawing/2014/main" id="{2EFB35A5-2F70-09F9-7A72-C9E62A3FC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5800" y="4572000"/>
            <a:ext cx="3848637" cy="4064567"/>
          </a:xfrm>
          <a:prstGeom prst="rect">
            <a:avLst/>
          </a:prstGeom>
        </p:spPr>
      </p:pic>
      <p:pic>
        <p:nvPicPr>
          <p:cNvPr id="6" name="Hình ảnh 5" descr="Ảnh có chứa văn bản, tối&#10;&#10;Mô tả được tạo tự động">
            <a:extLst>
              <a:ext uri="{FF2B5EF4-FFF2-40B4-BE49-F238E27FC236}">
                <a16:creationId xmlns:a16="http://schemas.microsoft.com/office/drawing/2014/main" id="{BAF8753D-7317-5D6E-F60C-C8B558BF5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7" name="Hình ảnh 6" descr="Ảnh có chứa phụ kiện, phong bì&#10;&#10;Mô tả được tạo tự động">
            <a:extLst>
              <a:ext uri="{FF2B5EF4-FFF2-40B4-BE49-F238E27FC236}">
                <a16:creationId xmlns:a16="http://schemas.microsoft.com/office/drawing/2014/main" id="{E99E1192-5AC6-7674-D20E-B2578100C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8" name="Hình ảnh 7">
            <a:extLst>
              <a:ext uri="{FF2B5EF4-FFF2-40B4-BE49-F238E27FC236}">
                <a16:creationId xmlns:a16="http://schemas.microsoft.com/office/drawing/2014/main" id="{FA925415-CC51-1223-5715-5B4A8078A8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spTree>
    <p:extLst>
      <p:ext uri="{BB962C8B-B14F-4D97-AF65-F5344CB8AC3E}">
        <p14:creationId xmlns:p14="http://schemas.microsoft.com/office/powerpoint/2010/main" val="302723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117 0.00463 L 0.00117 0.00463 C 0.00417 -0.00023 0.00742 -0.00486 0.01042 -0.01018 C 0.02005 -0.02801 0.02682 -0.04768 0.03906 -0.06111 C 0.04818 -0.07129 0.05833 -0.0787 0.06849 -0.08518 C 0.07669 -0.09027 0.08542 -0.09189 0.09388 -0.0956 C 0.11836 -0.10625 0.12461 -0.10833 0.14701 -0.12407 C 0.1513 -0.12708 0.1556 -0.13032 0.15964 -0.13449 C 0.16797 -0.14328 0.17135 -0.15347 0.17643 -0.16898 C 0.18099 -0.18264 0.18607 -0.19606 0.18906 -0.21088 C 0.20221 -0.275 0.18997 -0.21921 0.20091 -0.2618 C 0.20221 -0.26689 0.20313 -0.27176 0.2043 -0.27685 C 0.20599 -0.28495 0.20651 -0.29398 0.20938 -0.30092 C 0.21107 -0.30486 0.21276 -0.30879 0.21445 -0.31273 C 0.22018 -0.32754 0.2224 -0.33727 0.23125 -0.35023 C 0.24375 -0.36875 0.22839 -0.34514 0.24141 -0.36828 C 0.24323 -0.37152 0.24557 -0.37384 0.24727 -0.37708 C 0.24831 -0.37916 0.24896 -0.38194 0.24974 -0.38449 C 0.25208 -0.39213 0.25287 -0.39583 0.25482 -0.40393 C 0.25586 -0.4125 0.25573 -0.40902 0.25573 -0.41458 L 0.26419 -0.40555 " pathEditMode="relative" ptsTypes="AAAAAAAAAAAAAAAAAAAAA">
                                      <p:cBhvr>
                                        <p:cTn id="6" dur="2000" fill="hold"/>
                                        <p:tgtEl>
                                          <p:spTgt spid="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1797 -0.15116 L 0.01797 -0.15116 C 0.04192 -0.16458 0.07617 -0.18102 0.09804 -0.2037 C 0.11744 -0.22384 0.13841 -0.25903 0.15026 -0.29352 C 0.1569 -0.31273 0.16093 -0.33449 0.16627 -0.35509 C 0.17161 -0.40301 0.17877 -0.45208 0.17643 -0.50185 C 0.17539 -0.52338 0.16992 -0.54352 0.16718 -0.56458 C 0.1638 -0.59005 0.16106 -0.61574 0.15794 -0.64097 C 0.15312 -0.67847 0.15143 -0.70417 0.13763 -0.73542 C 0.13242 -0.74745 0.12526 -0.75671 0.11823 -0.76551 C 0.09401 -0.79583 0.07356 -0.82245 0.04583 -0.83727 C 0.03841 -0.8412 0.0306 -0.84236 0.02304 -0.84468 C 0.00599 -0.84306 0.01289 -0.84468 0.00208 -0.8419 L 0.00208 -0.8419 " pathEditMode="relative" ptsTypes="AAAAAAAAAAAAAA">
                                      <p:cBhvr>
                                        <p:cTn id="8" dur="2000" fill="hold"/>
                                        <p:tgtEl>
                                          <p:spTgt spid="8"/>
                                        </p:tgtEl>
                                        <p:attrNameLst>
                                          <p:attrName>ppt_x</p:attrName>
                                          <p:attrName>ppt_y</p:attrName>
                                        </p:attrNameLst>
                                      </p:cBhvr>
                                    </p:animMotion>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7. KD">
            <a:hlinkClick r:id="" action="ppaction://media"/>
            <a:extLst>
              <a:ext uri="{FF2B5EF4-FFF2-40B4-BE49-F238E27FC236}">
                <a16:creationId xmlns:a16="http://schemas.microsoft.com/office/drawing/2014/main" id="{E28A5047-FC6D-AE02-B020-CFB245E1BD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278" y="0"/>
            <a:ext cx="16309916" cy="9174328"/>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9D7D8E1-6057-F089-37F3-C10C87D23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19" y="-1143000"/>
            <a:ext cx="11065521" cy="11065521"/>
          </a:xfrm>
          <a:prstGeom prst="rect">
            <a:avLst/>
          </a:prstGeom>
        </p:spPr>
      </p:pic>
      <p:pic>
        <p:nvPicPr>
          <p:cNvPr id="4" name="Hình ảnh 3">
            <a:extLst>
              <a:ext uri="{FF2B5EF4-FFF2-40B4-BE49-F238E27FC236}">
                <a16:creationId xmlns:a16="http://schemas.microsoft.com/office/drawing/2014/main" id="{B63116D6-73DC-0975-5D4A-11FDFF279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0616" y="1937475"/>
            <a:ext cx="5486453" cy="4339286"/>
          </a:xfrm>
          <a:prstGeom prst="rect">
            <a:avLst/>
          </a:prstGeom>
        </p:spPr>
      </p:pic>
      <p:pic>
        <p:nvPicPr>
          <p:cNvPr id="3" name="Hình ảnh 2" descr="Ảnh có chứa văn bản, đồ họa véc-tơ&#10;&#10;Mô tả được tạo tự động">
            <a:extLst>
              <a:ext uri="{FF2B5EF4-FFF2-40B4-BE49-F238E27FC236}">
                <a16:creationId xmlns:a16="http://schemas.microsoft.com/office/drawing/2014/main" id="{1E1FAF2E-0984-D5C1-6E74-C6648C743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5800" y="4572000"/>
            <a:ext cx="3848637" cy="4064567"/>
          </a:xfrm>
          <a:prstGeom prst="rect">
            <a:avLst/>
          </a:prstGeom>
        </p:spPr>
      </p:pic>
      <p:pic>
        <p:nvPicPr>
          <p:cNvPr id="5" name="Hình ảnh 4" descr="Ảnh có chứa văn bản, tối&#10;&#10;Mô tả được tạo tự động">
            <a:extLst>
              <a:ext uri="{FF2B5EF4-FFF2-40B4-BE49-F238E27FC236}">
                <a16:creationId xmlns:a16="http://schemas.microsoft.com/office/drawing/2014/main" id="{E06135F3-8C34-9FFE-66C2-CD11424F0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6" name="Hình ảnh 5" descr="Ảnh có chứa phụ kiện, phong bì&#10;&#10;Mô tả được tạo tự động">
            <a:extLst>
              <a:ext uri="{FF2B5EF4-FFF2-40B4-BE49-F238E27FC236}">
                <a16:creationId xmlns:a16="http://schemas.microsoft.com/office/drawing/2014/main" id="{A7281CD1-83BF-419B-702E-5B990F0A6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7" name="Hình ảnh 6">
            <a:extLst>
              <a:ext uri="{FF2B5EF4-FFF2-40B4-BE49-F238E27FC236}">
                <a16:creationId xmlns:a16="http://schemas.microsoft.com/office/drawing/2014/main" id="{0DFD02B3-46BA-76E3-8541-0B42D5109B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spTree>
    <p:extLst>
      <p:ext uri="{BB962C8B-B14F-4D97-AF65-F5344CB8AC3E}">
        <p14:creationId xmlns:p14="http://schemas.microsoft.com/office/powerpoint/2010/main" val="3136343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0" presetClass="path" presetSubtype="0" accel="50000" decel="50000" fill="hold" nodeType="afterEffect">
                                  <p:stCondLst>
                                    <p:cond delay="0"/>
                                  </p:stCondLst>
                                  <p:childTnLst>
                                    <p:animMotion origin="layout" path="M 0.00117 0.00463 L 0.00117 0.00463 C 0.00417 -0.00023 0.00742 -0.00486 0.01042 -0.01018 C 0.02005 -0.02801 0.02682 -0.04768 0.03906 -0.06111 C 0.04818 -0.07129 0.05833 -0.0787 0.06849 -0.08518 C 0.07669 -0.09027 0.08542 -0.09189 0.09388 -0.0956 C 0.11836 -0.10625 0.12461 -0.10833 0.14701 -0.12407 C 0.1513 -0.12708 0.1556 -0.13032 0.15964 -0.13449 C 0.16797 -0.14328 0.17135 -0.15347 0.17643 -0.16898 C 0.18099 -0.18264 0.18607 -0.19606 0.18906 -0.21088 C 0.20221 -0.275 0.18997 -0.21921 0.20091 -0.2618 C 0.20221 -0.26689 0.20313 -0.27176 0.2043 -0.27685 C 0.20599 -0.28495 0.20651 -0.29398 0.20938 -0.30092 C 0.21107 -0.30486 0.21276 -0.30879 0.21445 -0.31273 C 0.22018 -0.32754 0.2224 -0.33727 0.23125 -0.35023 C 0.24375 -0.36875 0.22839 -0.34514 0.24141 -0.36828 C 0.24323 -0.37152 0.24557 -0.37384 0.24727 -0.37708 C 0.24831 -0.37916 0.24896 -0.38194 0.24974 -0.38449 C 0.25208 -0.39213 0.25287 -0.39583 0.25482 -0.40393 C 0.25586 -0.4125 0.25573 -0.40902 0.25573 -0.41458 L 0.26419 -0.40555 " pathEditMode="relative" ptsTypes="AAAAAAAAAAAAAAAAAAAAA">
                                      <p:cBhvr>
                                        <p:cTn id="12" dur="2000" fill="hold"/>
                                        <p:tgtEl>
                                          <p:spTgt spid="6"/>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1797 -0.15116 L 0.01797 -0.15116 C 0.04192 -0.16458 0.07617 -0.18102 0.09804 -0.2037 C 0.11744 -0.22384 0.13841 -0.25903 0.15026 -0.29352 C 0.1569 -0.31273 0.16093 -0.33449 0.16627 -0.35509 C 0.17161 -0.40301 0.17877 -0.45208 0.17643 -0.50185 C 0.17539 -0.52338 0.16992 -0.54352 0.16718 -0.56458 C 0.1638 -0.59005 0.16106 -0.61574 0.15794 -0.64097 C 0.15312 -0.67847 0.15143 -0.70417 0.13763 -0.73542 C 0.13242 -0.74745 0.12526 -0.75671 0.11823 -0.76551 C 0.09401 -0.79583 0.07356 -0.82245 0.04583 -0.83727 C 0.03841 -0.8412 0.0306 -0.84236 0.02304 -0.84468 C 0.00599 -0.84306 0.01289 -0.84468 0.00208 -0.8419 L 0.00208 -0.8419 " pathEditMode="relative" ptsTypes="AAAAAAAAAAAAAA">
                                      <p:cBhvr>
                                        <p:cTn id="14" dur="2000" fill="hold"/>
                                        <p:tgtEl>
                                          <p:spTgt spid="7"/>
                                        </p:tgtEl>
                                        <p:attrNameLst>
                                          <p:attrName>ppt_x</p:attrName>
                                          <p:attrName>ppt_y</p:attrName>
                                        </p:attrNameLst>
                                      </p:cBhvr>
                                    </p:animMotion>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53310-D69A-8BF9-8524-5F86BA586A5D}"/>
              </a:ext>
            </a:extLst>
          </p:cNvPr>
          <p:cNvPicPr>
            <a:picLocks noChangeAspect="1"/>
          </p:cNvPicPr>
          <p:nvPr/>
        </p:nvPicPr>
        <p:blipFill rotWithShape="1">
          <a:blip r:embed="rId2"/>
          <a:srcRect l="65149" t="33150" b="6981"/>
          <a:stretch/>
        </p:blipFill>
        <p:spPr>
          <a:xfrm>
            <a:off x="11892977" y="609600"/>
            <a:ext cx="3589417" cy="4656009"/>
          </a:xfrm>
          <a:prstGeom prst="rect">
            <a:avLst/>
          </a:prstGeom>
        </p:spPr>
      </p:pic>
      <p:grpSp>
        <p:nvGrpSpPr>
          <p:cNvPr id="8" name="Group 7">
            <a:extLst>
              <a:ext uri="{FF2B5EF4-FFF2-40B4-BE49-F238E27FC236}">
                <a16:creationId xmlns:a16="http://schemas.microsoft.com/office/drawing/2014/main" id="{7E7F438F-DCE7-775D-AD82-58125AF21B0B}"/>
              </a:ext>
            </a:extLst>
          </p:cNvPr>
          <p:cNvGrpSpPr/>
          <p:nvPr/>
        </p:nvGrpSpPr>
        <p:grpSpPr>
          <a:xfrm>
            <a:off x="594519" y="609600"/>
            <a:ext cx="11071960" cy="1010505"/>
            <a:chOff x="433011" y="1353777"/>
            <a:chExt cx="11071960" cy="1010505"/>
          </a:xfrm>
        </p:grpSpPr>
        <p:sp>
          <p:nvSpPr>
            <p:cNvPr id="10" name="Rectangle 9"/>
            <p:cNvSpPr/>
            <p:nvPr/>
          </p:nvSpPr>
          <p:spPr>
            <a:xfrm>
              <a:off x="1522773" y="1645860"/>
              <a:ext cx="9982198" cy="677108"/>
            </a:xfrm>
            <a:prstGeom prst="rect">
              <a:avLst/>
            </a:prstGeom>
            <a:noFill/>
          </p:spPr>
          <p:txBody>
            <a:bodyPr wrap="square">
              <a:spAutoFit/>
            </a:bodyPr>
            <a:lstStyle/>
            <a:p>
              <a:r>
                <a:rPr lang="en-US" sz="38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Giữ gìn nhà cửa gọn gàng, ngăn nắp</a:t>
              </a:r>
            </a:p>
          </p:txBody>
        </p:sp>
        <p:pic>
          <p:nvPicPr>
            <p:cNvPr id="7" name="Picture 6">
              <a:extLst>
                <a:ext uri="{FF2B5EF4-FFF2-40B4-BE49-F238E27FC236}">
                  <a16:creationId xmlns:a16="http://schemas.microsoft.com/office/drawing/2014/main" id="{CBF44F5E-E99A-5734-E866-44EB8CA8E757}"/>
                </a:ext>
              </a:extLst>
            </p:cNvPr>
            <p:cNvPicPr>
              <a:picLocks noChangeAspect="1"/>
            </p:cNvPicPr>
            <p:nvPr/>
          </p:nvPicPr>
          <p:blipFill>
            <a:blip r:embed="rId3"/>
            <a:stretch>
              <a:fillRect/>
            </a:stretch>
          </p:blipFill>
          <p:spPr>
            <a:xfrm>
              <a:off x="433011" y="1353777"/>
              <a:ext cx="1089762" cy="1010505"/>
            </a:xfrm>
            <a:prstGeom prst="rect">
              <a:avLst/>
            </a:prstGeom>
          </p:spPr>
        </p:pic>
      </p:grpSp>
      <p:grpSp>
        <p:nvGrpSpPr>
          <p:cNvPr id="26" name="Nhóm 25">
            <a:extLst>
              <a:ext uri="{FF2B5EF4-FFF2-40B4-BE49-F238E27FC236}">
                <a16:creationId xmlns:a16="http://schemas.microsoft.com/office/drawing/2014/main" id="{6F9CBACC-6C1D-1682-E030-3ED5A3F98902}"/>
              </a:ext>
            </a:extLst>
          </p:cNvPr>
          <p:cNvGrpSpPr/>
          <p:nvPr/>
        </p:nvGrpSpPr>
        <p:grpSpPr>
          <a:xfrm>
            <a:off x="558102" y="1649794"/>
            <a:ext cx="11240766" cy="755970"/>
            <a:chOff x="594519" y="1653241"/>
            <a:chExt cx="11240766" cy="755970"/>
          </a:xfrm>
        </p:grpSpPr>
        <p:sp>
          <p:nvSpPr>
            <p:cNvPr id="15" name="Rectangle 14">
              <a:extLst>
                <a:ext uri="{FF2B5EF4-FFF2-40B4-BE49-F238E27FC236}">
                  <a16:creationId xmlns:a16="http://schemas.microsoft.com/office/drawing/2014/main" id="{B8D49F16-C347-9E49-B48D-3D7C64460B68}"/>
                </a:ext>
              </a:extLst>
            </p:cNvPr>
            <p:cNvSpPr/>
            <p:nvPr/>
          </p:nvSpPr>
          <p:spPr>
            <a:xfrm>
              <a:off x="1474605" y="1708061"/>
              <a:ext cx="10360680" cy="646331"/>
            </a:xfrm>
            <a:prstGeom prst="rect">
              <a:avLst/>
            </a:prstGeom>
            <a:noFill/>
          </p:spPr>
          <p:txBody>
            <a:bodyPr wrap="square">
              <a:spAutoFit/>
            </a:bodyPr>
            <a:lstStyle/>
            <a:p>
              <a:r>
                <a:rPr lang="en-US" sz="3600" b="1">
                  <a:solidFill>
                    <a:srgbClr val="1CB2BE"/>
                  </a:solidFill>
                  <a:latin typeface="AvantGarde" panose="00000400000000000000" pitchFamily="2" charset="0"/>
                  <a:ea typeface="AvantGarde" panose="00000400000000000000" pitchFamily="2" charset="0"/>
                  <a:cs typeface="AvantGarde" panose="00000400000000000000" pitchFamily="2" charset="0"/>
                </a:rPr>
                <a:t>Cùng chơi </a:t>
              </a:r>
              <a:r>
                <a:rPr lang="en-US" sz="3600" b="1" i="1">
                  <a:solidFill>
                    <a:srgbClr val="1CB2BE"/>
                  </a:solidFill>
                  <a:latin typeface="AvantGarde" panose="00000400000000000000" pitchFamily="2" charset="0"/>
                  <a:ea typeface="AvantGarde" panose="00000400000000000000" pitchFamily="2" charset="0"/>
                  <a:cs typeface="AvantGarde" panose="00000400000000000000" pitchFamily="2" charset="0"/>
                </a:rPr>
                <a:t>Nhìn hành động, đoán việc làm</a:t>
              </a:r>
            </a:p>
          </p:txBody>
        </p:sp>
        <p:pic>
          <p:nvPicPr>
            <p:cNvPr id="25" name="Hình ảnh 24">
              <a:extLst>
                <a:ext uri="{FF2B5EF4-FFF2-40B4-BE49-F238E27FC236}">
                  <a16:creationId xmlns:a16="http://schemas.microsoft.com/office/drawing/2014/main" id="{F385FE9E-464C-505E-5882-C30C5A417FEC}"/>
                </a:ext>
              </a:extLst>
            </p:cNvPr>
            <p:cNvPicPr>
              <a:picLocks noChangeAspect="1"/>
            </p:cNvPicPr>
            <p:nvPr/>
          </p:nvPicPr>
          <p:blipFill>
            <a:blip r:embed="rId4"/>
            <a:stretch>
              <a:fillRect/>
            </a:stretch>
          </p:blipFill>
          <p:spPr>
            <a:xfrm>
              <a:off x="594519" y="1653241"/>
              <a:ext cx="3151905" cy="755970"/>
            </a:xfrm>
            <a:prstGeom prst="rect">
              <a:avLst/>
            </a:prstGeom>
          </p:spPr>
        </p:pic>
      </p:grpSp>
      <p:sp>
        <p:nvSpPr>
          <p:cNvPr id="27" name="Hộp Văn bản 26">
            <a:extLst>
              <a:ext uri="{FF2B5EF4-FFF2-40B4-BE49-F238E27FC236}">
                <a16:creationId xmlns:a16="http://schemas.microsoft.com/office/drawing/2014/main" id="{A399EAD0-845C-D25D-835C-6DDBD9C630FA}"/>
              </a:ext>
            </a:extLst>
          </p:cNvPr>
          <p:cNvSpPr txBox="1"/>
          <p:nvPr/>
        </p:nvSpPr>
        <p:spPr>
          <a:xfrm>
            <a:off x="729555" y="1668082"/>
            <a:ext cx="470000" cy="707886"/>
          </a:xfrm>
          <a:prstGeom prst="rect">
            <a:avLst/>
          </a:prstGeom>
          <a:noFill/>
        </p:spPr>
        <p:txBody>
          <a:bodyPr wrap="none" rtlCol="0">
            <a:spAutoFit/>
          </a:bodyPr>
          <a:lstStyle/>
          <a:p>
            <a:r>
              <a:rPr lang="en-US" sz="4000" b="1">
                <a:solidFill>
                  <a:schemeClr val="bg1"/>
                </a:solidFill>
              </a:rPr>
              <a:t>1</a:t>
            </a:r>
          </a:p>
        </p:txBody>
      </p:sp>
      <p:sp>
        <p:nvSpPr>
          <p:cNvPr id="28" name="Rectangle 9">
            <a:extLst>
              <a:ext uri="{FF2B5EF4-FFF2-40B4-BE49-F238E27FC236}">
                <a16:creationId xmlns:a16="http://schemas.microsoft.com/office/drawing/2014/main" id="{AFFAC200-1012-2F57-1B8E-0C720D2F4A39}"/>
              </a:ext>
            </a:extLst>
          </p:cNvPr>
          <p:cNvSpPr/>
          <p:nvPr/>
        </p:nvSpPr>
        <p:spPr>
          <a:xfrm>
            <a:off x="594519" y="2432879"/>
            <a:ext cx="11240766" cy="6274795"/>
          </a:xfrm>
          <a:prstGeom prst="rect">
            <a:avLst/>
          </a:prstGeom>
          <a:noFill/>
        </p:spPr>
        <p:txBody>
          <a:bodyPr wrap="square">
            <a:spAutoFit/>
          </a:bodyPr>
          <a:lstStyle/>
          <a:p>
            <a:pPr marL="571500" indent="-571500">
              <a:lnSpc>
                <a:spcPct val="93000"/>
              </a:lnSpc>
              <a:buFont typeface="Arial" panose="020B0604020202020204" pitchFamily="34" charset="0"/>
              <a:buChar char="•"/>
            </a:pPr>
            <a:r>
              <a:rPr lang="en-US" sz="36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Chuẩn bị các tấm thẻ có hình ảnh những việc làm giữ gìn nhà cửa gọn gàng, sạch đẹp.</a:t>
            </a:r>
          </a:p>
          <a:p>
            <a:pPr marL="571500" indent="-571500">
              <a:lnSpc>
                <a:spcPct val="93000"/>
              </a:lnSpc>
              <a:buFont typeface="Arial" panose="020B0604020202020204" pitchFamily="34" charset="0"/>
              <a:buChar char="•"/>
            </a:pPr>
            <a:r>
              <a:rPr lang="en-US" sz="36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Tiến hành:</a:t>
            </a:r>
          </a:p>
          <a:p>
            <a:pPr marL="571500" indent="-571500">
              <a:lnSpc>
                <a:spcPct val="93000"/>
              </a:lnSpc>
              <a:buFontTx/>
              <a:buChar char="-"/>
            </a:pPr>
            <a:r>
              <a:rPr lang="en-US" sz="36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Chia lớp thành các đội chơi.</a:t>
            </a:r>
          </a:p>
          <a:p>
            <a:pPr marL="571500" indent="-571500">
              <a:lnSpc>
                <a:spcPct val="93000"/>
              </a:lnSpc>
              <a:buFontTx/>
              <a:buChar char="-"/>
            </a:pPr>
            <a:r>
              <a:rPr lang="en-US" sz="36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Từng thành viên của mỗi đội lên bốc thăm một tấm thẻ và thể hiện hành động về việc làm trong tấm thẻ. Các thành viên trong đội đoán tên việc làm.</a:t>
            </a:r>
          </a:p>
          <a:p>
            <a:pPr marL="571500" indent="-571500">
              <a:lnSpc>
                <a:spcPct val="93000"/>
              </a:lnSpc>
              <a:buFontTx/>
              <a:buChar char="-"/>
            </a:pPr>
            <a:r>
              <a:rPr lang="en-US" sz="36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Đội chơi đoán được nhiều việc làm hơn là đội chiến thắng.</a:t>
            </a:r>
          </a:p>
          <a:p>
            <a:pPr marL="571500" indent="-571500">
              <a:lnSpc>
                <a:spcPct val="93000"/>
              </a:lnSpc>
              <a:buFont typeface="Arial" panose="020B0604020202020204" pitchFamily="34" charset="0"/>
              <a:buChar char="•"/>
            </a:pPr>
            <a:r>
              <a:rPr lang="en-US" sz="36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Chia sẻ cảm xúc của em sau khi tham gia trò chơi.</a:t>
            </a:r>
          </a:p>
        </p:txBody>
      </p:sp>
      <p:grpSp>
        <p:nvGrpSpPr>
          <p:cNvPr id="29" name="Nhóm 28">
            <a:extLst>
              <a:ext uri="{FF2B5EF4-FFF2-40B4-BE49-F238E27FC236}">
                <a16:creationId xmlns:a16="http://schemas.microsoft.com/office/drawing/2014/main" id="{2E55D216-6593-9722-DA50-2C8976A4D4E1}"/>
              </a:ext>
            </a:extLst>
          </p:cNvPr>
          <p:cNvGrpSpPr/>
          <p:nvPr/>
        </p:nvGrpSpPr>
        <p:grpSpPr>
          <a:xfrm>
            <a:off x="10495905" y="5592536"/>
            <a:ext cx="5702222" cy="3396955"/>
            <a:chOff x="1118911" y="5403918"/>
            <a:chExt cx="5702222" cy="3396955"/>
          </a:xfrm>
        </p:grpSpPr>
        <p:pic>
          <p:nvPicPr>
            <p:cNvPr id="30" name="Hình ảnh 29">
              <a:extLst>
                <a:ext uri="{FF2B5EF4-FFF2-40B4-BE49-F238E27FC236}">
                  <a16:creationId xmlns:a16="http://schemas.microsoft.com/office/drawing/2014/main" id="{F6C23C62-8D5F-8D87-97AC-C1ABE441A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911" y="5693768"/>
              <a:ext cx="3888478" cy="3107105"/>
            </a:xfrm>
            <a:prstGeom prst="rect">
              <a:avLst/>
            </a:prstGeom>
          </p:spPr>
        </p:pic>
        <p:sp>
          <p:nvSpPr>
            <p:cNvPr id="37" name="Bong bóng Ý nghĩ: Hình đám mây 36">
              <a:extLst>
                <a:ext uri="{FF2B5EF4-FFF2-40B4-BE49-F238E27FC236}">
                  <a16:creationId xmlns:a16="http://schemas.microsoft.com/office/drawing/2014/main" id="{CDECB9E2-58B2-4224-B58C-9DDEFF6856AE}"/>
                </a:ext>
              </a:extLst>
            </p:cNvPr>
            <p:cNvSpPr/>
            <p:nvPr/>
          </p:nvSpPr>
          <p:spPr>
            <a:xfrm>
              <a:off x="3744804" y="5403918"/>
              <a:ext cx="3076329" cy="1754326"/>
            </a:xfrm>
            <a:prstGeom prst="cloudCallout">
              <a:avLst>
                <a:gd name="adj1" fmla="val -61187"/>
                <a:gd name="adj2" fmla="val 1804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70C0"/>
                  </a:solidFill>
                  <a:latin typeface="AvantGarde" panose="00000400000000000000" pitchFamily="2" charset="0"/>
                  <a:ea typeface="AvantGarde" panose="00000400000000000000" pitchFamily="2" charset="0"/>
                  <a:cs typeface="AvantGarde" panose="00000400000000000000" pitchFamily="2" charset="0"/>
                </a:rPr>
                <a:t>Thảo luận nhóm</a:t>
              </a:r>
            </a:p>
          </p:txBody>
        </p:sp>
      </p:grpSp>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228B5F1-FD5B-7A1F-1B20-7682EE281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119" y="990600"/>
            <a:ext cx="11568254" cy="6730158"/>
          </a:xfrm>
          <a:prstGeom prst="rect">
            <a:avLst/>
          </a:prstGeom>
        </p:spPr>
      </p:pic>
      <p:pic>
        <p:nvPicPr>
          <p:cNvPr id="5" name="Hình ảnh 4">
            <a:extLst>
              <a:ext uri="{FF2B5EF4-FFF2-40B4-BE49-F238E27FC236}">
                <a16:creationId xmlns:a16="http://schemas.microsoft.com/office/drawing/2014/main" id="{D9C30539-8529-0975-2BA2-AE37F91AD4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519" y="2757037"/>
            <a:ext cx="6428572" cy="3629926"/>
          </a:xfrm>
          <a:prstGeom prst="rect">
            <a:avLst/>
          </a:prstGeom>
        </p:spPr>
      </p:pic>
      <p:pic>
        <p:nvPicPr>
          <p:cNvPr id="16" name="Hình ảnh 15">
            <a:extLst>
              <a:ext uri="{FF2B5EF4-FFF2-40B4-BE49-F238E27FC236}">
                <a16:creationId xmlns:a16="http://schemas.microsoft.com/office/drawing/2014/main" id="{4396C3D6-11C5-175F-C4E6-19FE6C0646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336" t="28889" r="14433" b="10000"/>
          <a:stretch/>
        </p:blipFill>
        <p:spPr>
          <a:xfrm>
            <a:off x="1813719" y="838200"/>
            <a:ext cx="4572000" cy="7858126"/>
          </a:xfrm>
          <a:prstGeom prst="rect">
            <a:avLst/>
          </a:prstGeom>
        </p:spPr>
      </p:pic>
    </p:spTree>
    <p:extLst>
      <p:ext uri="{BB962C8B-B14F-4D97-AF65-F5344CB8AC3E}">
        <p14:creationId xmlns:p14="http://schemas.microsoft.com/office/powerpoint/2010/main" val="55111481"/>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D49F16-C347-9E49-B48D-3D7C64460B68}"/>
              </a:ext>
            </a:extLst>
          </p:cNvPr>
          <p:cNvSpPr/>
          <p:nvPr/>
        </p:nvSpPr>
        <p:spPr>
          <a:xfrm>
            <a:off x="899319" y="533400"/>
            <a:ext cx="10360680" cy="677108"/>
          </a:xfrm>
          <a:prstGeom prst="rect">
            <a:avLst/>
          </a:prstGeom>
          <a:noFill/>
        </p:spPr>
        <p:txBody>
          <a:bodyPr wrap="square">
            <a:spAutoFit/>
          </a:bodyPr>
          <a:lstStyle/>
          <a:p>
            <a:r>
              <a:rPr lang="en-US" sz="3800" b="1">
                <a:solidFill>
                  <a:srgbClr val="1CB2BE"/>
                </a:solidFill>
                <a:latin typeface="AvantGarde" panose="00000400000000000000" pitchFamily="2" charset="0"/>
                <a:ea typeface="AvantGarde" panose="00000400000000000000" pitchFamily="2" charset="0"/>
                <a:cs typeface="AvantGarde" panose="00000400000000000000" pitchFamily="2" charset="0"/>
              </a:rPr>
              <a:t>Kết luận: </a:t>
            </a:r>
          </a:p>
        </p:txBody>
      </p:sp>
      <p:sp>
        <p:nvSpPr>
          <p:cNvPr id="16" name="Thought Bubble: Cloud 15">
            <a:extLst>
              <a:ext uri="{FF2B5EF4-FFF2-40B4-BE49-F238E27FC236}">
                <a16:creationId xmlns:a16="http://schemas.microsoft.com/office/drawing/2014/main" id="{97A07F57-05C3-7662-F0FE-04BC643E0FC5}"/>
              </a:ext>
            </a:extLst>
          </p:cNvPr>
          <p:cNvSpPr/>
          <p:nvPr/>
        </p:nvSpPr>
        <p:spPr>
          <a:xfrm>
            <a:off x="5016639" y="1210508"/>
            <a:ext cx="10360680" cy="4174548"/>
          </a:xfrm>
          <a:prstGeom prst="wedgeRoundRectCallout">
            <a:avLst>
              <a:gd name="adj1" fmla="val -41251"/>
              <a:gd name="adj2" fmla="val 61377"/>
              <a:gd name="adj3" fmla="val 16667"/>
            </a:avLst>
          </a:prstGeom>
          <a:solidFill>
            <a:srgbClr val="1CB2BE"/>
          </a:solidFill>
          <a:ln w="57150">
            <a:solidFill>
              <a:schemeClr val="accent1">
                <a:lumMod val="50000"/>
              </a:schemeClr>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3200" b="1">
              <a:solidFill>
                <a:srgbClr val="FFFF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TextBox 3">
            <a:extLst>
              <a:ext uri="{FF2B5EF4-FFF2-40B4-BE49-F238E27FC236}">
                <a16:creationId xmlns:a16="http://schemas.microsoft.com/office/drawing/2014/main" id="{B8C19402-3C15-C07F-4CFF-F5BCE2C7F994}"/>
              </a:ext>
            </a:extLst>
          </p:cNvPr>
          <p:cNvSpPr txBox="1"/>
          <p:nvPr/>
        </p:nvSpPr>
        <p:spPr>
          <a:xfrm>
            <a:off x="5263659" y="1312623"/>
            <a:ext cx="9866640" cy="3970318"/>
          </a:xfrm>
          <a:prstGeom prst="rect">
            <a:avLst/>
          </a:prstGeom>
          <a:noFill/>
        </p:spPr>
        <p:txBody>
          <a:bodyPr wrap="square">
            <a:spAutoFit/>
          </a:bodyPr>
          <a:lstStyle/>
          <a:p>
            <a:pPr algn="just"/>
            <a:r>
              <a:rPr lang="nl-NL" sz="3600" b="1">
                <a:solidFill>
                  <a:srgbClr val="FFFF00"/>
                </a:solidFill>
                <a:latin typeface="AvantGarde" panose="00000400000000000000" pitchFamily="2" charset="0"/>
                <a:ea typeface="AvantGarde" panose="00000400000000000000" pitchFamily="2" charset="0"/>
                <a:cs typeface="AvantGarde" panose="00000400000000000000" pitchFamily="2" charset="0"/>
              </a:rPr>
              <a:t>	“Trong cuộc sống hằng ngày ở gia đình, có rất nhiều việc các thành viên cần làm để giữ gìn nhà cửa gọn gàng, ngăn nắp, sạch sẽ như: quét nhà, sắp xếp đồ dùng, gấp quần áo, ... Giữ gìn nhà cửa gọn gàng, sạch sẽ trách nhiệm chung của tất cả các thành viên trong gia đình”.</a:t>
            </a:r>
            <a:endParaRPr lang="en-US" sz="3600" b="1">
              <a:solidFill>
                <a:srgbClr val="FFFF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2" name="Hình ảnh 1">
            <a:extLst>
              <a:ext uri="{FF2B5EF4-FFF2-40B4-BE49-F238E27FC236}">
                <a16:creationId xmlns:a16="http://schemas.microsoft.com/office/drawing/2014/main" id="{6C9014B4-5E43-41D7-59E2-8D2B6F90F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481" y="2866431"/>
            <a:ext cx="7188709" cy="5744169"/>
          </a:xfrm>
          <a:prstGeom prst="rect">
            <a:avLst/>
          </a:prstGeom>
        </p:spPr>
      </p:pic>
    </p:spTree>
    <p:extLst>
      <p:ext uri="{BB962C8B-B14F-4D97-AF65-F5344CB8AC3E}">
        <p14:creationId xmlns:p14="http://schemas.microsoft.com/office/powerpoint/2010/main" val="22175900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9D7D8E1-6057-F089-37F3-C10C87D23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19" y="-1143000"/>
            <a:ext cx="11065521" cy="11065521"/>
          </a:xfrm>
          <a:prstGeom prst="rect">
            <a:avLst/>
          </a:prstGeom>
        </p:spPr>
      </p:pic>
      <p:pic>
        <p:nvPicPr>
          <p:cNvPr id="3" name="Hình ảnh 2" descr="Ảnh có chứa văn bản, đồ họa véc-tơ&#10;&#10;Mô tả được tạo tự động">
            <a:extLst>
              <a:ext uri="{FF2B5EF4-FFF2-40B4-BE49-F238E27FC236}">
                <a16:creationId xmlns:a16="http://schemas.microsoft.com/office/drawing/2014/main" id="{1E1FAF2E-0984-D5C1-6E74-C6648C743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45800" y="4572000"/>
            <a:ext cx="3848637" cy="4064567"/>
          </a:xfrm>
          <a:prstGeom prst="rect">
            <a:avLst/>
          </a:prstGeom>
        </p:spPr>
      </p:pic>
      <p:pic>
        <p:nvPicPr>
          <p:cNvPr id="5" name="Hình ảnh 4" descr="Ảnh có chứa văn bản, tối&#10;&#10;Mô tả được tạo tự động">
            <a:extLst>
              <a:ext uri="{FF2B5EF4-FFF2-40B4-BE49-F238E27FC236}">
                <a16:creationId xmlns:a16="http://schemas.microsoft.com/office/drawing/2014/main" id="{E06135F3-8C34-9FFE-66C2-CD11424F0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6" name="Hình ảnh 5" descr="Ảnh có chứa phụ kiện, phong bì&#10;&#10;Mô tả được tạo tự động">
            <a:extLst>
              <a:ext uri="{FF2B5EF4-FFF2-40B4-BE49-F238E27FC236}">
                <a16:creationId xmlns:a16="http://schemas.microsoft.com/office/drawing/2014/main" id="{A7281CD1-83BF-419B-702E-5B990F0A66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7" name="Hình ảnh 6">
            <a:extLst>
              <a:ext uri="{FF2B5EF4-FFF2-40B4-BE49-F238E27FC236}">
                <a16:creationId xmlns:a16="http://schemas.microsoft.com/office/drawing/2014/main" id="{0DFD02B3-46BA-76E3-8541-0B42D5109B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pic>
        <p:nvPicPr>
          <p:cNvPr id="8" name="Hình ảnh 7">
            <a:extLst>
              <a:ext uri="{FF2B5EF4-FFF2-40B4-BE49-F238E27FC236}">
                <a16:creationId xmlns:a16="http://schemas.microsoft.com/office/drawing/2014/main" id="{999FA589-6BF2-F37E-40A6-77D46217A2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7295" y="2209800"/>
            <a:ext cx="6248461" cy="4339286"/>
          </a:xfrm>
          <a:prstGeom prst="rect">
            <a:avLst/>
          </a:prstGeom>
        </p:spPr>
      </p:pic>
    </p:spTree>
    <p:extLst>
      <p:ext uri="{BB962C8B-B14F-4D97-AF65-F5344CB8AC3E}">
        <p14:creationId xmlns:p14="http://schemas.microsoft.com/office/powerpoint/2010/main" val="942579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10969</TotalTime>
  <Words>404</Words>
  <Application>Microsoft Office PowerPoint</Application>
  <PresentationFormat>Custom</PresentationFormat>
  <Paragraphs>29</Paragraphs>
  <Slides>16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#9Slide03 AllRoundGothic</vt:lpstr>
      <vt:lpstr>Arial</vt:lpstr>
      <vt:lpstr>AvantGarde</vt:lpstr>
      <vt:lpstr>HP-087</vt:lpstr>
      <vt:lpstr>SVN-Anastasia</vt:lpstr>
      <vt:lpstr>Times New Roman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Hà Nguyễn Thị Thu</cp:lastModifiedBy>
  <cp:revision>1192</cp:revision>
  <dcterms:created xsi:type="dcterms:W3CDTF">2008-09-09T22:52:10Z</dcterms:created>
  <dcterms:modified xsi:type="dcterms:W3CDTF">2023-03-19T09:10:33Z</dcterms:modified>
  <cp:category>9Slide.vn</cp:category>
</cp:coreProperties>
</file>