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6"/>
  </p:notesMasterIdLst>
  <p:handoutMasterIdLst>
    <p:handoutMasterId r:id="rId17"/>
  </p:handoutMasterIdLst>
  <p:sldIdLst>
    <p:sldId id="394" r:id="rId2"/>
    <p:sldId id="393" r:id="rId3"/>
    <p:sldId id="364" r:id="rId4"/>
    <p:sldId id="383" r:id="rId5"/>
    <p:sldId id="388" r:id="rId6"/>
    <p:sldId id="373" r:id="rId7"/>
    <p:sldId id="389" r:id="rId8"/>
    <p:sldId id="391" r:id="rId9"/>
    <p:sldId id="367" r:id="rId10"/>
    <p:sldId id="390" r:id="rId11"/>
    <p:sldId id="366" r:id="rId12"/>
    <p:sldId id="384" r:id="rId13"/>
    <p:sldId id="375" r:id="rId14"/>
    <p:sldId id="386" r:id="rId15"/>
  </p:sldIdLst>
  <p:sldSz cx="12161838"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92"/>
    <a:srgbClr val="22A146"/>
    <a:srgbClr val="FF0066"/>
    <a:srgbClr val="F0F0F0"/>
    <a:srgbClr val="ABE5F3"/>
    <a:srgbClr val="F75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3761" autoAdjust="0"/>
  </p:normalViewPr>
  <p:slideViewPr>
    <p:cSldViewPr>
      <p:cViewPr varScale="1">
        <p:scale>
          <a:sx n="53" d="100"/>
          <a:sy n="53" d="100"/>
        </p:scale>
        <p:origin x="1184" y="28"/>
      </p:cViewPr>
      <p:guideLst>
        <p:guide orient="horz" pos="2160"/>
        <p:guide pos="3831"/>
      </p:guideLst>
    </p:cSldViewPr>
  </p:slideViewPr>
  <p:notesTextViewPr>
    <p:cViewPr>
      <p:scale>
        <a:sx n="1" d="1"/>
        <a:sy n="1" d="1"/>
      </p:scale>
      <p:origin x="0" y="0"/>
    </p:cViewPr>
  </p:notesTextViewPr>
  <p:notesViewPr>
    <p:cSldViewPr>
      <p:cViewPr varScale="1">
        <p:scale>
          <a:sx n="75" d="100"/>
          <a:sy n="75" d="100"/>
        </p:scale>
        <p:origin x="-1938"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71F8849-1FDC-487B-BA80-CCAE9F984714}" type="datetimeFigureOut">
              <a:rPr lang="en-US" smtClean="0"/>
              <a:t>3/19/2023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55297F20-B4D2-472C-A2DA-E1BABC4EB587}" type="slidenum">
              <a:rPr lang="en-US" smtClean="0"/>
              <a:t>‹#›</a:t>
            </a:fld>
            <a:endParaRPr lang="en-US"/>
          </a:p>
        </p:txBody>
      </p:sp>
    </p:spTree>
    <p:extLst>
      <p:ext uri="{BB962C8B-B14F-4D97-AF65-F5344CB8AC3E}">
        <p14:creationId xmlns:p14="http://schemas.microsoft.com/office/powerpoint/2010/main" val="337550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238D6C3-99D5-4460-B12C-E48AB0D60F85}" type="datetimeFigureOut">
              <a:rPr lang="en-US" smtClean="0"/>
              <a:t>3/19/2023</a:t>
            </a:fld>
            <a:endParaRPr lang="en-US"/>
          </a:p>
        </p:txBody>
      </p:sp>
      <p:sp>
        <p:nvSpPr>
          <p:cNvPr id="4" name="Slide Image Placeholder 3"/>
          <p:cNvSpPr>
            <a:spLocks noGrp="1" noRot="1" noChangeAspect="1"/>
          </p:cNvSpPr>
          <p:nvPr>
            <p:ph type="sldImg" idx="2"/>
          </p:nvPr>
        </p:nvSpPr>
        <p:spPr>
          <a:xfrm>
            <a:off x="2292350" y="514350"/>
            <a:ext cx="45593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6C99FB4-0FF6-4222-9BB1-FCC75A89D83B}" type="slidenum">
              <a:rPr lang="en-US" smtClean="0"/>
              <a:t>‹#›</a:t>
            </a:fld>
            <a:endParaRPr lang="en-US"/>
          </a:p>
        </p:txBody>
      </p:sp>
    </p:spTree>
    <p:extLst>
      <p:ext uri="{BB962C8B-B14F-4D97-AF65-F5344CB8AC3E}">
        <p14:creationId xmlns:p14="http://schemas.microsoft.com/office/powerpoint/2010/main" val="278746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96784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a:p>
            <a:endParaRPr lang="zh-CN" altLang="en-US" dirty="0"/>
          </a:p>
        </p:txBody>
      </p:sp>
      <p:sp>
        <p:nvSpPr>
          <p:cNvPr id="4" name="灯片编号占位符 3"/>
          <p:cNvSpPr>
            <a:spLocks noGrp="1"/>
          </p:cNvSpPr>
          <p:nvPr>
            <p:ph type="sldNum" sz="quarter" idx="10"/>
          </p:nvPr>
        </p:nvSpPr>
        <p:spPr/>
        <p:txBody>
          <a:bodyPr/>
          <a:lstStyle/>
          <a:p>
            <a:fld id="{84F9454C-C74F-4488-8342-D9513523422E}" type="slidenum">
              <a:rPr lang="zh-CN" altLang="en-US">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10352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99FB4-0FF6-4222-9BB1-FCC75A89D83B}" type="slidenum">
              <a:rPr lang="en-US" smtClean="0"/>
              <a:t>3</a:t>
            </a:fld>
            <a:endParaRPr lang="en-US"/>
          </a:p>
        </p:txBody>
      </p:sp>
    </p:spTree>
    <p:extLst>
      <p:ext uri="{BB962C8B-B14F-4D97-AF65-F5344CB8AC3E}">
        <p14:creationId xmlns:p14="http://schemas.microsoft.com/office/powerpoint/2010/main" val="43739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99FB4-0FF6-4222-9BB1-FCC75A89D83B}" type="slidenum">
              <a:rPr lang="en-US" smtClean="0"/>
              <a:t>4</a:t>
            </a:fld>
            <a:endParaRPr lang="en-US"/>
          </a:p>
        </p:txBody>
      </p:sp>
    </p:spTree>
    <p:extLst>
      <p:ext uri="{BB962C8B-B14F-4D97-AF65-F5344CB8AC3E}">
        <p14:creationId xmlns:p14="http://schemas.microsoft.com/office/powerpoint/2010/main" val="386649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2FDF0C0-43DC-4471-BE73-F26432E897CE}" type="slidenum">
              <a:rPr lang="zh-CN" altLang="en-US" smtClean="0">
                <a:solidFill>
                  <a:prstClr val="black"/>
                </a:solidFill>
                <a:ea typeface="宋体"/>
              </a:rPr>
              <a:pPr/>
              <a:t>6</a:t>
            </a:fld>
            <a:endParaRPr lang="zh-CN" altLang="en-US">
              <a:solidFill>
                <a:prstClr val="black"/>
              </a:solidFill>
              <a:ea typeface="宋体"/>
            </a:endParaRPr>
          </a:p>
        </p:txBody>
      </p:sp>
    </p:spTree>
    <p:extLst>
      <p:ext uri="{BB962C8B-B14F-4D97-AF65-F5344CB8AC3E}">
        <p14:creationId xmlns:p14="http://schemas.microsoft.com/office/powerpoint/2010/main" val="180945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BF950F-CACE-42B0-A0E9-587D41DEEA7D}" type="slidenum">
              <a:rPr lang="zh-CN" altLang="en-US" smtClean="0"/>
              <a:t>7</a:t>
            </a:fld>
            <a:endParaRPr lang="zh-CN" altLang="en-US"/>
          </a:p>
        </p:txBody>
      </p:sp>
    </p:spTree>
    <p:extLst>
      <p:ext uri="{BB962C8B-B14F-4D97-AF65-F5344CB8AC3E}">
        <p14:creationId xmlns:p14="http://schemas.microsoft.com/office/powerpoint/2010/main" val="348338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BF950F-CACE-42B0-A0E9-587D41DEEA7D}" type="slidenum">
              <a:rPr lang="zh-CN" altLang="en-US" smtClean="0"/>
              <a:t>9</a:t>
            </a:fld>
            <a:endParaRPr lang="zh-CN" altLang="en-US"/>
          </a:p>
        </p:txBody>
      </p:sp>
    </p:spTree>
    <p:extLst>
      <p:ext uri="{BB962C8B-B14F-4D97-AF65-F5344CB8AC3E}">
        <p14:creationId xmlns:p14="http://schemas.microsoft.com/office/powerpoint/2010/main" val="380757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772490-676B-4287-AD1F-63873F1EA64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30934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xfrm>
            <a:off x="2292350" y="514350"/>
            <a:ext cx="4559300" cy="2571750"/>
          </a:xfrm>
          <a:ln/>
        </p:spPr>
      </p:sp>
      <p:sp>
        <p:nvSpPr>
          <p:cNvPr id="30723" name="文本占位符 30722"/>
          <p:cNvSpPr>
            <a:spLocks noGrp="1"/>
          </p:cNvSpPr>
          <p:nvPr>
            <p:ph type="body" idx="1"/>
          </p:nvPr>
        </p:nvSpPr>
        <p:spPr>
          <a:ln/>
        </p:spPr>
        <p:txBody>
          <a:bodyPr/>
          <a:lstStyle/>
          <a:p>
            <a:endParaRPr lang="en-US"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130961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2350" y="514350"/>
            <a:ext cx="4559300" cy="25717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90459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813" y="2130431"/>
            <a:ext cx="10336212"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4041" y="3886200"/>
            <a:ext cx="8513762"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FDF97E-1EB6-47B1-94E5-B72785BCF2E5}"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29068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8013" y="1600206"/>
            <a:ext cx="10945812"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DF97E-1EB6-47B1-94E5-B72785BCF2E5}"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304435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44"/>
            <a:ext cx="2735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6" y="274644"/>
            <a:ext cx="80581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DF97E-1EB6-47B1-94E5-B72785BCF2E5}"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21046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2050" y="600200"/>
            <a:ext cx="8469395"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541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6127" y="365126"/>
            <a:ext cx="10489585" cy="80769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6126" y="6356357"/>
            <a:ext cx="2736414" cy="365125"/>
          </a:xfrm>
          <a:prstGeom prst="rect">
            <a:avLst/>
          </a:prstGeom>
        </p:spPr>
        <p:txBody>
          <a:bodyPr/>
          <a:lstStyle/>
          <a:p>
            <a:fld id="{0D97D2F0-408F-4027-B3A3-DAD63533FFB2}" type="datetimeFigureOut">
              <a:rPr lang="zh-CN" altLang="en-US" smtClean="0"/>
              <a:t>2023/3/19</a:t>
            </a:fld>
            <a:endParaRPr lang="zh-CN" altLang="en-US"/>
          </a:p>
        </p:txBody>
      </p:sp>
      <p:sp>
        <p:nvSpPr>
          <p:cNvPr id="4" name="页脚占位符 3"/>
          <p:cNvSpPr>
            <a:spLocks noGrp="1"/>
          </p:cNvSpPr>
          <p:nvPr>
            <p:ph type="ftr" sz="quarter" idx="11"/>
          </p:nvPr>
        </p:nvSpPr>
        <p:spPr>
          <a:xfrm>
            <a:off x="4028609" y="6356357"/>
            <a:ext cx="410462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589298" y="6356357"/>
            <a:ext cx="2736414" cy="365125"/>
          </a:xfrm>
          <a:prstGeom prst="rect">
            <a:avLst/>
          </a:prstGeom>
        </p:spPr>
        <p:txBody>
          <a:bodyPr/>
          <a:lstStyle/>
          <a:p>
            <a:fld id="{0F438409-8EB2-43AF-96DD-A6929DA16589}" type="slidenum">
              <a:rPr lang="zh-CN" altLang="en-US" smtClean="0"/>
              <a:t>‹#›</a:t>
            </a:fld>
            <a:endParaRPr lang="zh-CN" altLang="en-US"/>
          </a:p>
        </p:txBody>
      </p:sp>
    </p:spTree>
    <p:extLst>
      <p:ext uri="{BB962C8B-B14F-4D97-AF65-F5344CB8AC3E}">
        <p14:creationId xmlns:p14="http://schemas.microsoft.com/office/powerpoint/2010/main" val="200603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E0125CD-D016-4F87-BDB3-ED14F9D7EE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11" name="图片 10">
            <a:extLst>
              <a:ext uri="{FF2B5EF4-FFF2-40B4-BE49-F238E27FC236}">
                <a16:creationId xmlns:a16="http://schemas.microsoft.com/office/drawing/2014/main" id="{B1708CEF-19A1-4E9B-871F-98207F0F27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5626" y="547254"/>
            <a:ext cx="9978234" cy="5763492"/>
          </a:xfrm>
          <a:prstGeom prst="rect">
            <a:avLst/>
          </a:prstGeom>
        </p:spPr>
      </p:pic>
      <p:pic>
        <p:nvPicPr>
          <p:cNvPr id="12" name="图片 11" descr="图片包含 矢量图形&#10;&#10;描述已自动生成">
            <a:extLst>
              <a:ext uri="{FF2B5EF4-FFF2-40B4-BE49-F238E27FC236}">
                <a16:creationId xmlns:a16="http://schemas.microsoft.com/office/drawing/2014/main" id="{7C9AAD7B-634C-44C4-B820-7787B3527C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67" y="182880"/>
            <a:ext cx="2268740" cy="2006316"/>
          </a:xfrm>
          <a:prstGeom prst="rect">
            <a:avLst/>
          </a:prstGeom>
          <a:effectLst>
            <a:outerShdw blurRad="50800" dist="38100" dir="2700000" algn="tl" rotWithShape="0">
              <a:prstClr val="black">
                <a:alpha val="40000"/>
              </a:prstClr>
            </a:outerShdw>
          </a:effectLst>
        </p:spPr>
      </p:pic>
      <p:pic>
        <p:nvPicPr>
          <p:cNvPr id="14" name="图片 13">
            <a:extLst>
              <a:ext uri="{FF2B5EF4-FFF2-40B4-BE49-F238E27FC236}">
                <a16:creationId xmlns:a16="http://schemas.microsoft.com/office/drawing/2014/main" id="{54DC35F7-6701-4EA1-ACF1-128E3FCBAC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21379" y="4156370"/>
            <a:ext cx="2811013" cy="3420899"/>
          </a:xfrm>
          <a:prstGeom prst="rect">
            <a:avLst/>
          </a:prstGeom>
        </p:spPr>
      </p:pic>
    </p:spTree>
    <p:extLst>
      <p:ext uri="{BB962C8B-B14F-4D97-AF65-F5344CB8AC3E}">
        <p14:creationId xmlns:p14="http://schemas.microsoft.com/office/powerpoint/2010/main" val="3716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3835" y="2528971"/>
            <a:ext cx="3624381"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0779" y="1354415"/>
            <a:ext cx="4667106"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6377" y="131205"/>
            <a:ext cx="9547851"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6575" y="4979321"/>
            <a:ext cx="279449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1050" y="441609"/>
            <a:ext cx="3026038"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1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3616"/>
          <a:stretch/>
        </p:blipFill>
        <p:spPr>
          <a:xfrm>
            <a:off x="3632966" y="182880"/>
            <a:ext cx="8888201"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683" y="3032146"/>
            <a:ext cx="3026038"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18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3835" y="2528971"/>
            <a:ext cx="3624381"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0779" y="1354415"/>
            <a:ext cx="4667106"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11651" y="547782"/>
            <a:ext cx="2268740"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136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329285" y="182880"/>
            <a:ext cx="2268740"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56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5F5D7C4-4124-46BA-AD7B-5D6D7A2A76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spTree>
    <p:extLst>
      <p:ext uri="{BB962C8B-B14F-4D97-AF65-F5344CB8AC3E}">
        <p14:creationId xmlns:p14="http://schemas.microsoft.com/office/powerpoint/2010/main" val="379077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013" y="1600206"/>
            <a:ext cx="1094581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DF97E-1EB6-47B1-94E5-B72785BCF2E5}"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3182420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3835" y="2528971"/>
            <a:ext cx="3624381"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0779" y="1354415"/>
            <a:ext cx="4667106"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3572"/>
          <a:stretch/>
        </p:blipFill>
        <p:spPr>
          <a:xfrm>
            <a:off x="1376575" y="22867"/>
            <a:ext cx="9408688"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6575" y="4979321"/>
            <a:ext cx="2794496" cy="1796076"/>
          </a:xfrm>
          <a:prstGeom prst="rect">
            <a:avLst/>
          </a:prstGeom>
        </p:spPr>
      </p:pic>
    </p:spTree>
    <p:extLst>
      <p:ext uri="{BB962C8B-B14F-4D97-AF65-F5344CB8AC3E}">
        <p14:creationId xmlns:p14="http://schemas.microsoft.com/office/powerpoint/2010/main" val="20688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61838"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0050" y="422910"/>
            <a:ext cx="10181739"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5016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6127" y="365126"/>
            <a:ext cx="10489585" cy="80769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6126" y="6356357"/>
            <a:ext cx="2736414" cy="365125"/>
          </a:xfrm>
          <a:prstGeom prst="rect">
            <a:avLst/>
          </a:prstGeom>
        </p:spPr>
        <p:txBody>
          <a:bodyPr/>
          <a:lstStyle/>
          <a:p>
            <a:fld id="{0D97D2F0-408F-4027-B3A3-DAD63533FFB2}" type="datetimeFigureOut">
              <a:rPr lang="zh-CN" altLang="en-US" smtClean="0"/>
              <a:t>2023/3/19</a:t>
            </a:fld>
            <a:endParaRPr lang="zh-CN" altLang="en-US"/>
          </a:p>
        </p:txBody>
      </p:sp>
      <p:sp>
        <p:nvSpPr>
          <p:cNvPr id="4" name="页脚占位符 3"/>
          <p:cNvSpPr>
            <a:spLocks noGrp="1"/>
          </p:cNvSpPr>
          <p:nvPr>
            <p:ph type="ftr" sz="quarter" idx="11"/>
          </p:nvPr>
        </p:nvSpPr>
        <p:spPr>
          <a:xfrm>
            <a:off x="4028609" y="6356357"/>
            <a:ext cx="410462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589298" y="6356357"/>
            <a:ext cx="2736414" cy="365125"/>
          </a:xfrm>
          <a:prstGeom prst="rect">
            <a:avLst/>
          </a:prstGeom>
        </p:spPr>
        <p:txBody>
          <a:bodyPr/>
          <a:lstStyle/>
          <a:p>
            <a:fld id="{0F438409-8EB2-43AF-96DD-A6929DA16589}" type="slidenum">
              <a:rPr lang="zh-CN" altLang="en-US" smtClean="0"/>
              <a:t>‹#›</a:t>
            </a:fld>
            <a:endParaRPr lang="zh-CN" altLang="en-US"/>
          </a:p>
        </p:txBody>
      </p:sp>
    </p:spTree>
    <p:extLst>
      <p:ext uri="{BB962C8B-B14F-4D97-AF65-F5344CB8AC3E}">
        <p14:creationId xmlns:p14="http://schemas.microsoft.com/office/powerpoint/2010/main" val="56368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84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336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837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24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438" y="4406906"/>
            <a:ext cx="103378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438" y="2906713"/>
            <a:ext cx="103378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DF97E-1EB6-47B1-94E5-B72785BCF2E5}"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34782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8013" y="1600206"/>
            <a:ext cx="539591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6"/>
            <a:ext cx="5397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FDF97E-1EB6-47B1-94E5-B72785BCF2E5}"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428040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13" y="1535113"/>
            <a:ext cx="537368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13" y="2174875"/>
            <a:ext cx="53736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553" y="1535113"/>
            <a:ext cx="53752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553" y="2174875"/>
            <a:ext cx="53752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FDF97E-1EB6-47B1-94E5-B72785BCF2E5}"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381391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13" y="274638"/>
            <a:ext cx="10945812"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9FDF97E-1EB6-47B1-94E5-B72785BCF2E5}"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405518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DF97E-1EB6-47B1-94E5-B72785BCF2E5}"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137160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273050"/>
            <a:ext cx="4000500"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563" y="273056"/>
            <a:ext cx="6799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13" y="1435103"/>
            <a:ext cx="40005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DF97E-1EB6-47B1-94E5-B72785BCF2E5}"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40456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4425" y="4800600"/>
            <a:ext cx="729615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4425" y="612775"/>
            <a:ext cx="729615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4425" y="5367338"/>
            <a:ext cx="729615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DF97E-1EB6-47B1-94E5-B72785BCF2E5}"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270AD-0929-48AD-9668-7A3C736CAE3C}" type="slidenum">
              <a:rPr lang="en-US" smtClean="0"/>
              <a:t>‹#›</a:t>
            </a:fld>
            <a:endParaRPr lang="en-US"/>
          </a:p>
        </p:txBody>
      </p:sp>
    </p:spTree>
    <p:extLst>
      <p:ext uri="{BB962C8B-B14F-4D97-AF65-F5344CB8AC3E}">
        <p14:creationId xmlns:p14="http://schemas.microsoft.com/office/powerpoint/2010/main" val="238825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8013" y="6356356"/>
            <a:ext cx="28384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DF97E-1EB6-47B1-94E5-B72785BCF2E5}" type="datetimeFigureOut">
              <a:rPr lang="en-US" smtClean="0"/>
              <a:t>3/19/2023</a:t>
            </a:fld>
            <a:endParaRPr lang="en-US"/>
          </a:p>
        </p:txBody>
      </p:sp>
      <p:sp>
        <p:nvSpPr>
          <p:cNvPr id="5" name="Footer Placeholder 4"/>
          <p:cNvSpPr>
            <a:spLocks noGrp="1"/>
          </p:cNvSpPr>
          <p:nvPr>
            <p:ph type="ftr" sz="quarter" idx="3"/>
          </p:nvPr>
        </p:nvSpPr>
        <p:spPr>
          <a:xfrm>
            <a:off x="4156078" y="6356356"/>
            <a:ext cx="38496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375" y="6356356"/>
            <a:ext cx="28384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70AD-0929-48AD-9668-7A3C736CAE3C}" type="slidenum">
              <a:rPr lang="en-US" smtClean="0"/>
              <a:t>‹#›</a:t>
            </a:fld>
            <a:endParaRPr lang="en-US"/>
          </a:p>
        </p:txBody>
      </p:sp>
      <p:pic>
        <p:nvPicPr>
          <p:cNvPr id="7" name="Picture 6"/>
          <p:cNvPicPr>
            <a:picLocks noChangeAspect="1"/>
          </p:cNvPicPr>
          <p:nvPr userDrawn="1"/>
        </p:nvPicPr>
        <p:blipFill>
          <a:blip r:embed="rId28"/>
          <a:stretch>
            <a:fillRect/>
          </a:stretch>
        </p:blipFill>
        <p:spPr>
          <a:xfrm>
            <a:off x="0" y="0"/>
            <a:ext cx="12161838" cy="6905044"/>
          </a:xfrm>
          <a:prstGeom prst="rect">
            <a:avLst/>
          </a:prstGeom>
        </p:spPr>
      </p:pic>
      <p:grpSp>
        <p:nvGrpSpPr>
          <p:cNvPr id="8" name="组合 6">
            <a:extLst>
              <a:ext uri="{FF2B5EF4-FFF2-40B4-BE49-F238E27FC236}">
                <a16:creationId xmlns:a16="http://schemas.microsoft.com/office/drawing/2014/main" id="{7BA1F288-ADE7-94E8-463A-033C82135417}"/>
              </a:ext>
            </a:extLst>
          </p:cNvPr>
          <p:cNvGrpSpPr/>
          <p:nvPr userDrawn="1"/>
        </p:nvGrpSpPr>
        <p:grpSpPr>
          <a:xfrm>
            <a:off x="152399" y="163439"/>
            <a:ext cx="11756443" cy="6465961"/>
            <a:chOff x="6244935" y="1077300"/>
            <a:chExt cx="4800600" cy="4711700"/>
          </a:xfrm>
        </p:grpSpPr>
        <p:sp>
          <p:nvSpPr>
            <p:cNvPr id="9" name="矩形: 圆角 7">
              <a:extLst>
                <a:ext uri="{FF2B5EF4-FFF2-40B4-BE49-F238E27FC236}">
                  <a16:creationId xmlns:a16="http://schemas.microsoft.com/office/drawing/2014/main" id="{31D5E7AC-FBBD-1DD7-34A9-6A41468D3007}"/>
                </a:ext>
              </a:extLst>
            </p:cNvPr>
            <p:cNvSpPr/>
            <p:nvPr userDrawn="1"/>
          </p:nvSpPr>
          <p:spPr>
            <a:xfrm>
              <a:off x="6244935" y="1077300"/>
              <a:ext cx="4800600" cy="4711700"/>
            </a:xfrm>
            <a:prstGeom prst="roundRect">
              <a:avLst>
                <a:gd name="adj" fmla="val 8846"/>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n w="28575">
                  <a:solidFill>
                    <a:schemeClr val="tx1"/>
                  </a:solidFill>
                </a:ln>
              </a:endParaRPr>
            </a:p>
          </p:txBody>
        </p:sp>
        <p:sp>
          <p:nvSpPr>
            <p:cNvPr id="10" name="矩形: 圆角 8">
              <a:extLst>
                <a:ext uri="{FF2B5EF4-FFF2-40B4-BE49-F238E27FC236}">
                  <a16:creationId xmlns:a16="http://schemas.microsoft.com/office/drawing/2014/main" id="{8883F85C-7EA3-F3E0-4113-1FEA655EBF63}"/>
                </a:ext>
              </a:extLst>
            </p:cNvPr>
            <p:cNvSpPr/>
            <p:nvPr userDrawn="1"/>
          </p:nvSpPr>
          <p:spPr>
            <a:xfrm>
              <a:off x="6286634" y="1188424"/>
              <a:ext cx="4711990" cy="4489451"/>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Tree>
    <p:extLst>
      <p:ext uri="{BB962C8B-B14F-4D97-AF65-F5344CB8AC3E}">
        <p14:creationId xmlns:p14="http://schemas.microsoft.com/office/powerpoint/2010/main" val="27977845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850" r:id="rId12"/>
    <p:sldLayoutId id="2147483851" r:id="rId13"/>
    <p:sldLayoutId id="2147483852" r:id="rId14"/>
    <p:sldLayoutId id="2147483711" r:id="rId15"/>
    <p:sldLayoutId id="2147483712" r:id="rId16"/>
    <p:sldLayoutId id="2147483713" r:id="rId17"/>
    <p:sldLayoutId id="2147483714" r:id="rId18"/>
    <p:sldLayoutId id="2147483716" r:id="rId19"/>
    <p:sldLayoutId id="2147483718" r:id="rId20"/>
    <p:sldLayoutId id="2147483719" r:id="rId21"/>
    <p:sldLayoutId id="2147483720" r:id="rId22"/>
    <p:sldLayoutId id="2147483853" r:id="rId23"/>
    <p:sldLayoutId id="2147483724" r:id="rId24"/>
    <p:sldLayoutId id="2147483725" r:id="rId25"/>
    <p:sldLayoutId id="2147483726"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xml"/><Relationship Id="rId7"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1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6.xml"/><Relationship Id="rId7"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19" y="35270"/>
            <a:ext cx="12066605" cy="6787465"/>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0558" y="1296361"/>
            <a:ext cx="8120736" cy="45194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3"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3"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4234" y="3931798"/>
            <a:ext cx="8473377" cy="2797387"/>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39"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39"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39"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341" y="843524"/>
            <a:ext cx="1295144" cy="132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487228" y="4512894"/>
            <a:ext cx="7014651" cy="1011105"/>
          </a:xfrm>
          <a:prstGeom prst="rect">
            <a:avLst/>
          </a:prstGeom>
          <a:noFill/>
        </p:spPr>
        <p:txBody>
          <a:bodyPr wrap="none" lIns="90388" tIns="45196" rIns="90388" bIns="45196">
            <a:spAutoFit/>
          </a:bodyPr>
          <a:lstStyle/>
          <a:p>
            <a:pPr algn="ctr">
              <a:defRPr/>
            </a:pPr>
            <a:r>
              <a:rPr lang="en-US" sz="59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59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89767" y="-1277242"/>
            <a:ext cx="10574453" cy="8526317"/>
            <a:chOff x="1371600" y="-1219200"/>
            <a:chExt cx="10600679" cy="8547463"/>
          </a:xfrm>
        </p:grpSpPr>
        <p:pic>
          <p:nvPicPr>
            <p:cNvPr id="8" name="PA_图片 2" descr="图片包含 文字, 地图&#10;&#10;已生成极高可信度的说明">
              <a:extLst>
                <a:ext uri="{FF2B5EF4-FFF2-40B4-BE49-F238E27FC236}">
                  <a16:creationId xmlns:a16="http://schemas.microsoft.com/office/drawing/2014/main" id="{DB18B211-3EEB-4269-8213-D2CD3FBCF55F}"/>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78704"/>
            <a:stretch/>
          </p:blipFill>
          <p:spPr>
            <a:xfrm>
              <a:off x="1371600" y="1171303"/>
              <a:ext cx="10600679" cy="6156960"/>
            </a:xfrm>
            <a:prstGeom prst="rect">
              <a:avLst/>
            </a:prstGeom>
          </p:spPr>
        </p:pic>
        <p:pic>
          <p:nvPicPr>
            <p:cNvPr id="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962400" y="-1219200"/>
              <a:ext cx="5011783" cy="5011783"/>
            </a:xfrm>
            <a:prstGeom prst="rect">
              <a:avLst/>
            </a:prstGeom>
          </p:spPr>
        </p:pic>
      </p:grpSp>
      <p:sp>
        <p:nvSpPr>
          <p:cNvPr id="10" name="TextBox 9"/>
          <p:cNvSpPr txBox="1"/>
          <p:nvPr/>
        </p:nvSpPr>
        <p:spPr>
          <a:xfrm>
            <a:off x="1432719" y="2554988"/>
            <a:ext cx="9220200" cy="3539430"/>
          </a:xfrm>
          <a:prstGeom prst="rect">
            <a:avLst/>
          </a:prstGeom>
          <a:noFill/>
        </p:spPr>
        <p:txBody>
          <a:bodyPr wrap="square" rtlCol="0">
            <a:spAutoFit/>
          </a:bodyPr>
          <a:lstStyle/>
          <a:p>
            <a:r>
              <a:rPr lang="en-GB" sz="2793"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sz="2800" b="1" dirty="0"/>
              <a:t>Chi tiết em thích nhất là khi vào thăm quan Bảo tàng, em có thể quan sát được những vật dụng xa lạ với em nhưng lại gắn liền với cuộc sống, sinh hoạt của các dân tộc. Bên cạnh đó, em còn được xem những cuốn phim về các lễ hội truyền thống của đồng bào các dân tộc thiểu số, trải nghiệm những hoạt động thú vị, qua đó, hiểu thêm về văn hóa của các dân tộc anh em trên đất nước.</a:t>
            </a:r>
          </a:p>
        </p:txBody>
      </p:sp>
      <p:sp>
        <p:nvSpPr>
          <p:cNvPr id="12" name="TextBox 11">
            <a:extLst>
              <a:ext uri="{FF2B5EF4-FFF2-40B4-BE49-F238E27FC236}">
                <a16:creationId xmlns:a16="http://schemas.microsoft.com/office/drawing/2014/main" id="{C8B1A587-F0E8-406E-9379-9B3190C683D3}"/>
              </a:ext>
            </a:extLst>
          </p:cNvPr>
          <p:cNvSpPr txBox="1"/>
          <p:nvPr/>
        </p:nvSpPr>
        <p:spPr>
          <a:xfrm>
            <a:off x="132318" y="80166"/>
            <a:ext cx="4716544" cy="1320165"/>
          </a:xfrm>
          <a:prstGeom prst="rect">
            <a:avLst/>
          </a:prstGeom>
          <a:noFill/>
        </p:spPr>
        <p:txBody>
          <a:bodyPr wrap="square" rtlCol="0">
            <a:spAutoFit/>
            <a:scene3d>
              <a:camera prst="obliqueTopLeft"/>
              <a:lightRig rig="twoPt" dir="t"/>
            </a:scene3d>
            <a:sp3d extrusionH="127000" prstMaterial="powder"/>
          </a:bodyPr>
          <a:lstStyle/>
          <a:p>
            <a:r>
              <a:rPr lang="en-US" sz="798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98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98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spTree>
    <p:extLst>
      <p:ext uri="{BB962C8B-B14F-4D97-AF65-F5344CB8AC3E}">
        <p14:creationId xmlns:p14="http://schemas.microsoft.com/office/powerpoint/2010/main" val="197061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4719" y="1447800"/>
            <a:ext cx="8153400" cy="3170099"/>
          </a:xfrm>
          <a:prstGeom prst="rect">
            <a:avLst/>
          </a:prstGeom>
          <a:noFill/>
        </p:spPr>
        <p:txBody>
          <a:bodyPr wrap="square" rtlCol="0">
            <a:spAutoFit/>
          </a:bodyPr>
          <a:lstStyle/>
          <a:p>
            <a:r>
              <a:rPr lang="en-US" sz="4000" b="1" dirty="0">
                <a:solidFill>
                  <a:schemeClr val="bg1"/>
                </a:solidFill>
                <a:latin typeface="Arial-Rounded" pitchFamily="34" charset="0"/>
                <a:ea typeface="Arial-Rounded" pitchFamily="34" charset="0"/>
                <a:cs typeface="Arial-Rounded" pitchFamily="34" charset="0"/>
              </a:rPr>
              <a:t>     </a:t>
            </a:r>
            <a:r>
              <a:rPr lang="vi-VN" sz="4000" b="1" dirty="0">
                <a:solidFill>
                  <a:schemeClr val="bg1"/>
                </a:solidFill>
              </a:rPr>
              <a:t>Bài văn nói lên sự đa dạng về văn hóa của các dân tộc Việt Nam, nét văn hóa, phong tục, tập quán riêng của mỗi dân tộc cần được giữ gìn và lan tỏa.</a:t>
            </a:r>
          </a:p>
        </p:txBody>
      </p:sp>
    </p:spTree>
    <p:extLst>
      <p:ext uri="{BB962C8B-B14F-4D97-AF65-F5344CB8AC3E}">
        <p14:creationId xmlns:p14="http://schemas.microsoft.com/office/powerpoint/2010/main" val="36704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5" name="图片 15384" descr="19"/>
          <p:cNvPicPr>
            <a:picLocks noChangeAspect="1"/>
          </p:cNvPicPr>
          <p:nvPr/>
        </p:nvPicPr>
        <p:blipFill>
          <a:blip r:embed="rId3"/>
          <a:stretch>
            <a:fillRect/>
          </a:stretch>
        </p:blipFill>
        <p:spPr>
          <a:xfrm>
            <a:off x="600669" y="0"/>
            <a:ext cx="10128450" cy="6825830"/>
          </a:xfrm>
          <a:prstGeom prst="rect">
            <a:avLst/>
          </a:prstGeom>
          <a:noFill/>
          <a:ln w="9525">
            <a:noFill/>
          </a:ln>
        </p:spPr>
      </p:pic>
      <p:sp>
        <p:nvSpPr>
          <p:cNvPr id="2" name="TextBox 1"/>
          <p:cNvSpPr txBox="1"/>
          <p:nvPr/>
        </p:nvSpPr>
        <p:spPr>
          <a:xfrm>
            <a:off x="6077870" y="1143000"/>
            <a:ext cx="4114800" cy="4832092"/>
          </a:xfrm>
          <a:prstGeom prst="rect">
            <a:avLst/>
          </a:prstGeom>
          <a:noFill/>
        </p:spPr>
        <p:txBody>
          <a:bodyPr wrap="square" rtlCol="0">
            <a:spAutoFit/>
          </a:bodyPr>
          <a:lstStyle/>
          <a:p>
            <a:r>
              <a:rPr lang="vi-VN" sz="4400" dirty="0">
                <a:latin typeface="Arial-Rounded" panose="020B0500000000000000" pitchFamily="34" charset="0"/>
                <a:ea typeface="Arial-Rounded" panose="020B0500000000000000" pitchFamily="34" charset="0"/>
                <a:cs typeface="Arial-Rounded" panose="020B0500000000000000" pitchFamily="34" charset="0"/>
              </a:rPr>
              <a:t>Đọc lại (hoặc kể lại) cho các bạn nghe một truyện (đoạn truyện, bài thơ, bài báo) em vừa đọc.</a:t>
            </a:r>
            <a:endPar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562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9CC8303-4C74-014C-B38C-6FEA42A02A76}"/>
              </a:ext>
            </a:extLst>
          </p:cNvPr>
          <p:cNvSpPr txBox="1"/>
          <p:nvPr/>
        </p:nvSpPr>
        <p:spPr>
          <a:xfrm>
            <a:off x="594519" y="304800"/>
            <a:ext cx="11277599" cy="1569660"/>
          </a:xfrm>
          <a:prstGeom prst="rect">
            <a:avLst/>
          </a:prstGeom>
          <a:solidFill>
            <a:schemeClr val="bg1"/>
          </a:solidFill>
        </p:spPr>
        <p:txBody>
          <a:bodyPr wrap="square" rtlCol="0">
            <a:spAutoFit/>
          </a:bodyPr>
          <a:lstStyle/>
          <a:p>
            <a:r>
              <a:rPr lang="nl-NL" sz="4800" dirty="0">
                <a:ln>
                  <a:solidFill>
                    <a:srgbClr val="00B05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rPr>
              <a:t>    Bình chọn câu chuyện (bài thơ, bài văn) được yêu thích nhất, chọn bạn giới thiệu (kể, đọc) hay nhất.</a:t>
            </a:r>
            <a:endParaRPr lang="en-US" sz="4800" dirty="0">
              <a:ln>
                <a:solidFill>
                  <a:srgbClr val="00B050"/>
                </a:solidFill>
              </a:ln>
              <a:solidFill>
                <a:srgbClr val="FF0000"/>
              </a:solidFill>
              <a:latin typeface="SVN-Salty Script" panose="02000000000000000000" pitchFamily="50" charset="0"/>
              <a:ea typeface="SVN-Salty Script" panose="02000000000000000000" pitchFamily="50" charset="0"/>
              <a:cs typeface="SVN-Salty Script" panose="02000000000000000000" pitchFamily="50" charset="0"/>
            </a:endParaRPr>
          </a:p>
        </p:txBody>
      </p:sp>
      <p:pic>
        <p:nvPicPr>
          <p:cNvPr id="7" name="图片 6">
            <a:extLst>
              <a:ext uri="{FF2B5EF4-FFF2-40B4-BE49-F238E27FC236}">
                <a16:creationId xmlns:a16="http://schemas.microsoft.com/office/drawing/2014/main" id="{B79D4E91-B01C-AE44-A0FA-7A16959699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319" y="2286000"/>
            <a:ext cx="6858000" cy="4483100"/>
          </a:xfrm>
          <a:prstGeom prst="rect">
            <a:avLst/>
          </a:prstGeom>
        </p:spPr>
      </p:pic>
    </p:spTree>
    <p:extLst>
      <p:ext uri="{BB962C8B-B14F-4D97-AF65-F5344CB8AC3E}">
        <p14:creationId xmlns:p14="http://schemas.microsoft.com/office/powerpoint/2010/main" val="2581644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3517" y="152400"/>
            <a:ext cx="11506201" cy="6324600"/>
          </a:xfrm>
          <a:prstGeom prst="rect">
            <a:avLst/>
          </a:prstGeom>
          <a:ln>
            <a:noFill/>
          </a:ln>
          <a:effectLst>
            <a:softEdge rad="112500"/>
          </a:effectLst>
        </p:spPr>
      </p:pic>
      <p:sp>
        <p:nvSpPr>
          <p:cNvPr id="33" name="椭圆 32">
            <a:extLst>
              <a:ext uri="{FF2B5EF4-FFF2-40B4-BE49-F238E27FC236}">
                <a16:creationId xmlns:a16="http://schemas.microsoft.com/office/drawing/2014/main" id="{11FA995B-B424-4936-B76E-7C587F086546}"/>
              </a:ext>
            </a:extLst>
          </p:cNvPr>
          <p:cNvSpPr/>
          <p:nvPr/>
        </p:nvSpPr>
        <p:spPr>
          <a:xfrm>
            <a:off x="8902180" y="1857484"/>
            <a:ext cx="142312" cy="142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12" tIns="45606" rIns="91212" bIns="45606" rtlCol="0" anchor="ctr"/>
          <a:lstStyle/>
          <a:p>
            <a:pPr algn="ctr" defTabSz="912091"/>
            <a:endParaRPr lang="zh-CN" altLang="en-US" sz="1862">
              <a:solidFill>
                <a:srgbClr val="FFFFFF"/>
              </a:solidFill>
            </a:endParaRPr>
          </a:p>
        </p:txBody>
      </p:sp>
      <p:pic>
        <p:nvPicPr>
          <p:cNvPr id="2" name="Picture 1"/>
          <p:cNvPicPr>
            <a:picLocks noChangeAspect="1"/>
          </p:cNvPicPr>
          <p:nvPr/>
        </p:nvPicPr>
        <p:blipFill>
          <a:blip r:embed="rId4"/>
          <a:stretch>
            <a:fillRect/>
          </a:stretch>
        </p:blipFill>
        <p:spPr>
          <a:xfrm>
            <a:off x="975519" y="1066800"/>
            <a:ext cx="9534970" cy="2804403"/>
          </a:xfrm>
          <a:prstGeom prst="rect">
            <a:avLst/>
          </a:prstGeom>
        </p:spPr>
      </p:pic>
    </p:spTree>
    <p:extLst>
      <p:ext uri="{BB962C8B-B14F-4D97-AF65-F5344CB8AC3E}">
        <p14:creationId xmlns:p14="http://schemas.microsoft.com/office/powerpoint/2010/main" val="200022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58b2ad2d693f5628e36517393941e13"/>
          <p:cNvPicPr>
            <a:picLocks noChangeAspect="1"/>
          </p:cNvPicPr>
          <p:nvPr/>
        </p:nvPicPr>
        <p:blipFill>
          <a:blip r:embed="rId3"/>
          <a:stretch>
            <a:fillRect/>
          </a:stretch>
        </p:blipFill>
        <p:spPr>
          <a:xfrm>
            <a:off x="4507482" y="164496"/>
            <a:ext cx="6794794" cy="5819946"/>
          </a:xfrm>
          <a:prstGeom prst="rect">
            <a:avLst/>
          </a:prstGeom>
        </p:spPr>
      </p:pic>
      <p:pic>
        <p:nvPicPr>
          <p:cNvPr id="6" name="图片 5" descr="69a8f3e94da59fb9c00491d0266be90c"/>
          <p:cNvPicPr>
            <a:picLocks noChangeAspect="1"/>
          </p:cNvPicPr>
          <p:nvPr/>
        </p:nvPicPr>
        <p:blipFill>
          <a:blip r:embed="rId4"/>
          <a:stretch>
            <a:fillRect/>
          </a:stretch>
        </p:blipFill>
        <p:spPr>
          <a:xfrm rot="2640000">
            <a:off x="94503" y="369865"/>
            <a:ext cx="2671804" cy="1937027"/>
          </a:xfrm>
          <a:prstGeom prst="rect">
            <a:avLst/>
          </a:prstGeom>
        </p:spPr>
      </p:pic>
      <p:pic>
        <p:nvPicPr>
          <p:cNvPr id="3" name="图片 2" descr="69a8f3e94da59fb9c00491d0266be90c"/>
          <p:cNvPicPr>
            <a:picLocks noChangeAspect="1"/>
          </p:cNvPicPr>
          <p:nvPr/>
        </p:nvPicPr>
        <p:blipFill>
          <a:blip r:embed="rId4"/>
          <a:stretch>
            <a:fillRect/>
          </a:stretch>
        </p:blipFill>
        <p:spPr>
          <a:xfrm rot="18960000" flipH="1">
            <a:off x="10043018" y="270733"/>
            <a:ext cx="2944811" cy="213529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96" y="2377361"/>
            <a:ext cx="4572021" cy="3930572"/>
          </a:xfrm>
          <a:prstGeom prst="rect">
            <a:avLst/>
          </a:prstGeom>
        </p:spPr>
      </p:pic>
      <p:pic>
        <p:nvPicPr>
          <p:cNvPr id="7" name="Picture 6"/>
          <p:cNvPicPr>
            <a:picLocks noChangeAspect="1"/>
          </p:cNvPicPr>
          <p:nvPr/>
        </p:nvPicPr>
        <p:blipFill>
          <a:blip r:embed="rId6"/>
          <a:stretch>
            <a:fillRect/>
          </a:stretch>
        </p:blipFill>
        <p:spPr>
          <a:xfrm>
            <a:off x="5636223" y="1993771"/>
            <a:ext cx="4311745" cy="3034642"/>
          </a:xfrm>
          <a:prstGeom prst="rect">
            <a:avLst/>
          </a:prstGeom>
        </p:spPr>
      </p:pic>
    </p:spTree>
    <p:extLst>
      <p:ext uri="{BB962C8B-B14F-4D97-AF65-F5344CB8AC3E}">
        <p14:creationId xmlns:p14="http://schemas.microsoft.com/office/powerpoint/2010/main" val="365726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119" y="543248"/>
            <a:ext cx="11054687" cy="830997"/>
          </a:xfrm>
          <a:prstGeom prst="rect">
            <a:avLst/>
          </a:prstGeom>
          <a:noFill/>
        </p:spPr>
        <p:txBody>
          <a:bodyPr wrap="square" rtlCol="0">
            <a:spAutoFit/>
          </a:bodyPr>
          <a:lstStyle/>
          <a:p>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1.</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t>Kể lại hoặc đọc lại một câu chuyện (bài thơ, bài văn) về các dân tộc anh em trên đất nước ta mà em đã đọc ở nhà</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475" b="97458" l="0" r="96176">
                        <a14:foregroundMark x1="29637" y1="67797" x2="77820" y2="77966"/>
                        <a14:foregroundMark x1="78011" y1="62712" x2="60803" y2="75424"/>
                        <a14:foregroundMark x1="72658" y1="62712" x2="55258" y2="71186"/>
                        <a14:foregroundMark x1="71702" y1="64407" x2="39962" y2="64407"/>
                        <a14:foregroundMark x1="59656" y1="55932" x2="29828" y2="55932"/>
                        <a14:foregroundMark x1="32122" y1="61017" x2="31740" y2="78814"/>
                        <a14:foregroundMark x1="38815" y1="81356" x2="30210" y2="8389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281" y="-152400"/>
            <a:ext cx="3566319" cy="80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71119" y="1190926"/>
            <a:ext cx="5029200" cy="523220"/>
          </a:xfrm>
          <a:prstGeom prst="rect">
            <a:avLst/>
          </a:prstGeom>
          <a:noFill/>
        </p:spPr>
        <p:txBody>
          <a:bodyPr wrap="square" rtlCol="0">
            <a:spAutoFit/>
          </a:bodyPr>
          <a:lstStyle/>
          <a:p>
            <a:r>
              <a:rPr lang="en-US" sz="2800" b="1" dirty="0" err="1"/>
              <a:t>Bảo</a:t>
            </a:r>
            <a:r>
              <a:rPr lang="en-US" sz="2800" b="1" dirty="0"/>
              <a:t> </a:t>
            </a:r>
            <a:r>
              <a:rPr lang="en-US" sz="2800" b="1" dirty="0" err="1"/>
              <a:t>tàng</a:t>
            </a:r>
            <a:r>
              <a:rPr lang="en-US" sz="2800" b="1" dirty="0"/>
              <a:t> </a:t>
            </a:r>
            <a:r>
              <a:rPr lang="en-US" sz="2800" b="1" dirty="0" err="1"/>
              <a:t>Dân</a:t>
            </a:r>
            <a:r>
              <a:rPr lang="en-US" sz="2800" b="1" dirty="0"/>
              <a:t> </a:t>
            </a:r>
            <a:r>
              <a:rPr lang="en-US" sz="2800" b="1" dirty="0" err="1"/>
              <a:t>tộc</a:t>
            </a:r>
            <a:r>
              <a:rPr lang="en-US" sz="2800" b="1" dirty="0"/>
              <a:t> </a:t>
            </a:r>
            <a:r>
              <a:rPr lang="en-US" sz="2800" b="1" dirty="0" err="1"/>
              <a:t>học</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p:cNvSpPr/>
          <p:nvPr/>
        </p:nvSpPr>
        <p:spPr>
          <a:xfrm>
            <a:off x="432118" y="1385283"/>
            <a:ext cx="762000" cy="745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M</a:t>
            </a:r>
            <a:endParaRPr lang="en-US" sz="2800" b="1" dirty="0">
              <a:solidFill>
                <a:srgbClr val="002060"/>
              </a:solidFill>
            </a:endParaRPr>
          </a:p>
        </p:txBody>
      </p:sp>
      <p:sp>
        <p:nvSpPr>
          <p:cNvPr id="8" name="TextBox 7"/>
          <p:cNvSpPr txBox="1"/>
          <p:nvPr/>
        </p:nvSpPr>
        <p:spPr>
          <a:xfrm>
            <a:off x="300378" y="2250754"/>
            <a:ext cx="11201400" cy="4093428"/>
          </a:xfrm>
          <a:prstGeom prst="rect">
            <a:avLst/>
          </a:prstGeom>
          <a:noFill/>
        </p:spPr>
        <p:txBody>
          <a:bodyPr wrap="square" rtlCol="0">
            <a:spAutoFit/>
          </a:bodyPr>
          <a:lstStyle/>
          <a:p>
            <a:r>
              <a:rPr lang="en-GB" sz="2000" b="1" dirty="0"/>
              <a:t>     </a:t>
            </a:r>
            <a:r>
              <a:rPr lang="vi-VN" sz="2000" b="1" dirty="0"/>
              <a:t>Bảo tàng Dân tộc học Việt Nam nằm ở một quận phía tây Thủ đô Hà Nội. Tòa nhà chính của bảo tàng giống như một chiếc trống đồng khổng lổ.</a:t>
            </a:r>
          </a:p>
          <a:p>
            <a:r>
              <a:rPr lang="vi-VN" sz="2000" b="1" dirty="0"/>
              <a:t>Bảo tàng là nơi trưng bày những hiện vật và hình ảnh tiêu biểu về 54 dân tộc anh em trên đất nước ta. Đến đây, có thể thấy những đồ vật rất gần gũi với đời sống hằng ngày: con dao, chiếc gùi, ống sáo, cây đàn,... Đây là căn nhà sàn của người Thái thấp thoáng những cô gái ngồi bên khung dệt thổ cẩm. Kia là mô hình nhà rộng bên những bộ cồng chiêng, giáo mác cổ kính,...</a:t>
            </a:r>
          </a:p>
          <a:p>
            <a:r>
              <a:rPr lang="en-GB" sz="2000" b="1" dirty="0"/>
              <a:t>      </a:t>
            </a:r>
            <a:r>
              <a:rPr lang="vi-VN" sz="2000" b="1" dirty="0"/>
              <a:t>Ngồi trong bảo tàng, có thể xem những cuốn phim về lễ hội Ka-tê của người Chăm, cảnh chơi xuân của người Mông hay hội cồng chiêng của người Mường,... Khách tham quan còn được hướng dẫn làm bánh, làm đèn Trung thu, lội suối bắt cá,...</a:t>
            </a:r>
          </a:p>
          <a:p>
            <a:r>
              <a:rPr lang="en-GB" sz="2000" b="1" dirty="0"/>
              <a:t>      </a:t>
            </a:r>
            <a:r>
              <a:rPr lang="vi-VN" sz="2000" b="1" dirty="0"/>
              <a:t>Đi khắp bảo tàng, ta cảm thấy như được sống trong không khí vui vẻ, đầm ấm của một ngôi nhà chung – ngôi nhà của các dân tộc anh em trên đất nước Việt Nam. </a:t>
            </a:r>
          </a:p>
          <a:p>
            <a:r>
              <a:rPr lang="en-GB" sz="2000" b="1" dirty="0"/>
              <a:t>                                                                                                                    </a:t>
            </a:r>
            <a:r>
              <a:rPr lang="vi-VN" sz="2000" b="1" dirty="0"/>
              <a:t>Theo HƯƠNG THỦY</a:t>
            </a:r>
          </a:p>
        </p:txBody>
      </p:sp>
    </p:spTree>
    <p:extLst>
      <p:ext uri="{BB962C8B-B14F-4D97-AF65-F5344CB8AC3E}">
        <p14:creationId xmlns:p14="http://schemas.microsoft.com/office/powerpoint/2010/main" val="10941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0623" y="228600"/>
            <a:ext cx="9601200" cy="1077218"/>
          </a:xfrm>
          <a:prstGeom prst="rect">
            <a:avLst/>
          </a:prstGeom>
          <a:noFill/>
        </p:spPr>
        <p:txBody>
          <a:bodyPr wrap="square" rtlCol="0">
            <a:spAutoFit/>
          </a:bodyPr>
          <a:lstStyle/>
          <a:p>
            <a:r>
              <a:rPr lang="en-GB" sz="3200" b="1" dirty="0">
                <a:latin typeface="Arial-Rounded" panose="020B0500000000000000" pitchFamily="34" charset="0"/>
                <a:ea typeface="Arial-Rounded" panose="020B0500000000000000" pitchFamily="34" charset="0"/>
                <a:cs typeface="Arial-Rounded" panose="020B0500000000000000" pitchFamily="34" charset="0"/>
              </a:rPr>
              <a:t>* </a:t>
            </a:r>
            <a:r>
              <a:rPr lang="vi-VN" sz="3200" b="1" dirty="0"/>
              <a:t>Em tìm đọc các bài văn, bài thơ về các dân tộc Việt Nam như: Ê-đê, Chu Ru, Mường, Tày, Chăm,... </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图片 11">
            <a:extLst>
              <a:ext uri="{FF2B5EF4-FFF2-40B4-BE49-F238E27FC236}">
                <a16:creationId xmlns:a16="http://schemas.microsoft.com/office/drawing/2014/main" id="{C92A07DD-108B-4781-8BB2-ACC00DCC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19" y="1004287"/>
            <a:ext cx="936104" cy="87964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315" b="100000" l="332" r="99558">
                        <a14:foregroundMark x1="14159" y1="31458" x2="23894" y2="81630"/>
                        <a14:foregroundMark x1="13274" y1="84501" x2="15265" y2="82434"/>
                        <a14:foregroundMark x1="11394" y1="84845" x2="27765" y2="82664"/>
                        <a14:foregroundMark x1="50664" y1="40873" x2="60730" y2="93800"/>
                        <a14:foregroundMark x1="42920" y1="22962" x2="50442" y2="22962"/>
                        <a14:foregroundMark x1="50885" y1="33065" x2="50885" y2="32836"/>
                        <a14:foregroundMark x1="74779" y1="71527" x2="79204" y2="73823"/>
                        <a14:foregroundMark x1="61173" y1="65557" x2="64049" y2="70149"/>
                      </a14:backgroundRemoval>
                    </a14:imgEffect>
                    <a14:imgEffect>
                      <a14:sharpenSoften amount="50000"/>
                    </a14:imgEffect>
                  </a14:imgLayer>
                </a14:imgProps>
              </a:ext>
            </a:extLst>
          </a:blip>
          <a:stretch>
            <a:fillRect/>
          </a:stretch>
        </p:blipFill>
        <p:spPr>
          <a:xfrm>
            <a:off x="1530623" y="750644"/>
            <a:ext cx="8189365" cy="4675695"/>
          </a:xfrm>
          <a:prstGeom prst="rect">
            <a:avLst/>
          </a:prstGeom>
        </p:spPr>
      </p:pic>
      <p:sp>
        <p:nvSpPr>
          <p:cNvPr id="2" name="TextBox 1"/>
          <p:cNvSpPr txBox="1"/>
          <p:nvPr/>
        </p:nvSpPr>
        <p:spPr>
          <a:xfrm>
            <a:off x="1737519" y="5638800"/>
            <a:ext cx="9394304" cy="1077218"/>
          </a:xfrm>
          <a:prstGeom prst="rect">
            <a:avLst/>
          </a:prstGeom>
          <a:noFill/>
        </p:spPr>
        <p:txBody>
          <a:bodyPr wrap="square" rtlCol="0">
            <a:spAutoFit/>
          </a:bodyPr>
          <a:lstStyle/>
          <a:p>
            <a:r>
              <a:rPr lang="nl-NL" sz="3200" b="1" dirty="0"/>
              <a:t>Kể chuyện (đọc bài thơ, bài văn) trong nhóm.</a:t>
            </a:r>
            <a:endParaRPr lang="en-US" sz="3200" b="1" dirty="0"/>
          </a:p>
          <a:p>
            <a:endParaRPr lang="en-US" sz="3200" b="1" dirty="0"/>
          </a:p>
        </p:txBody>
      </p:sp>
    </p:spTree>
    <p:extLst>
      <p:ext uri="{BB962C8B-B14F-4D97-AF65-F5344CB8AC3E}">
        <p14:creationId xmlns:p14="http://schemas.microsoft.com/office/powerpoint/2010/main" val="190352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0719" y="304800"/>
            <a:ext cx="9866398" cy="583328"/>
          </a:xfrm>
          <a:prstGeom prst="rect">
            <a:avLst/>
          </a:prstGeom>
          <a:noFill/>
        </p:spPr>
        <p:txBody>
          <a:bodyPr wrap="square" rtlCol="0">
            <a:spAutoFit/>
          </a:bodyPr>
          <a:lstStyle/>
          <a:p>
            <a:r>
              <a:rPr lang="vi-VN" sz="3192" dirty="0">
                <a:latin typeface="Arial-Rounded" panose="020B0500000000000000" pitchFamily="34" charset="0"/>
                <a:ea typeface="Arial-Rounded" panose="020B0500000000000000" pitchFamily="34" charset="0"/>
                <a:cs typeface="Arial-Rounded" panose="020B0500000000000000" pitchFamily="34" charset="0"/>
              </a:rPr>
              <a:t>Em có thể tham khảo bài </a:t>
            </a:r>
            <a:r>
              <a:rPr lang="en-GB" sz="3192" dirty="0" err="1">
                <a:latin typeface="Arial-Rounded" panose="020B0500000000000000" pitchFamily="34" charset="0"/>
                <a:ea typeface="Arial-Rounded" panose="020B0500000000000000" pitchFamily="34" charset="0"/>
                <a:cs typeface="Arial-Rounded" panose="020B0500000000000000" pitchFamily="34" charset="0"/>
              </a:rPr>
              <a:t>văn</a:t>
            </a:r>
            <a:r>
              <a:rPr lang="vi-VN" sz="3192" dirty="0">
                <a:latin typeface="Arial-Rounded" panose="020B0500000000000000" pitchFamily="34" charset="0"/>
                <a:ea typeface="Arial-Rounded" panose="020B0500000000000000" pitchFamily="34" charset="0"/>
                <a:cs typeface="Arial-Rounded" panose="020B0500000000000000" pitchFamily="34" charset="0"/>
              </a:rPr>
              <a:t> sau:</a:t>
            </a:r>
            <a:endParaRPr lang="en-US" sz="3192" u="sng"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4480719" y="735728"/>
            <a:ext cx="2731612" cy="584775"/>
          </a:xfrm>
          <a:prstGeom prst="rect">
            <a:avLst/>
          </a:prstGeom>
          <a:noFill/>
        </p:spPr>
        <p:txBody>
          <a:bodyPr wrap="square" rtlCol="0">
            <a:spAutoFit/>
          </a:bodyPr>
          <a:lstStyle/>
          <a:p>
            <a:r>
              <a:rPr lang="vi-VN" sz="3200" b="1" dirty="0"/>
              <a:t>Dân tộc Kinh</a:t>
            </a:r>
            <a:endParaRPr lang="vi-VN" sz="3200" dirty="0"/>
          </a:p>
        </p:txBody>
      </p:sp>
      <p:sp>
        <p:nvSpPr>
          <p:cNvPr id="7" name="TextBox 6"/>
          <p:cNvSpPr txBox="1"/>
          <p:nvPr/>
        </p:nvSpPr>
        <p:spPr>
          <a:xfrm>
            <a:off x="518319" y="1309117"/>
            <a:ext cx="11201552" cy="4401205"/>
          </a:xfrm>
          <a:prstGeom prst="rect">
            <a:avLst/>
          </a:prstGeom>
          <a:noFill/>
        </p:spPr>
        <p:txBody>
          <a:bodyPr wrap="square" rtlCol="0">
            <a:spAutoFit/>
          </a:bodyPr>
          <a:lstStyle/>
          <a:p>
            <a:r>
              <a:rPr lang="en-GB" sz="2800" b="1" dirty="0"/>
              <a:t>    </a:t>
            </a:r>
            <a:r>
              <a:rPr lang="vi-VN" sz="2800" b="1" dirty="0"/>
              <a:t>Người Kinh thể hiện những giá trị quý báu về tâm linh nên ở Việt Nam có rất nhiều lễ hội độc đáo. Một lễ hội lớn và quan trọng là Lễ hội Đền Hùng. Mục đích của nghi lễ này là để tưởng nhớ và tri ân các Vua Hùng, những người có công sáng lập ra truyền thống và những vị vua đầu tiên của dân tộc. Lễ hội Đền Hùng được tổ chức từ ngày 8 đến 11 tháng 3 âm lịch, nhưng ngày chính hội là ngày 10. Vào ngày mùng 10, người Kinh được nghỉ một ngày. Một số sẽ đến Đền Hùng ở Phú Thọ để tham gia lễ hội. Tại đây, những người hành hương dâng lễ cầu nguyện và thắp hương cho tổ tiên. Lễ hội Đền Hùng là một lễ hội linh thiêng cũng như một cuộc hành hương trở về cội nguồn của dân tộc Việt Nam.</a:t>
            </a:r>
          </a:p>
        </p:txBody>
      </p:sp>
    </p:spTree>
    <p:extLst>
      <p:ext uri="{BB962C8B-B14F-4D97-AF65-F5344CB8AC3E}">
        <p14:creationId xmlns:p14="http://schemas.microsoft.com/office/powerpoint/2010/main" val="392499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B134638-5CA8-46EB-A7CF-0CC84DCB7E8C}"/>
              </a:ext>
            </a:extLst>
          </p:cNvPr>
          <p:cNvPicPr>
            <a:picLocks noChangeAspect="1"/>
          </p:cNvPicPr>
          <p:nvPr/>
        </p:nvPicPr>
        <p:blipFill rotWithShape="1">
          <a:blip r:embed="rId3">
            <a:extLst>
              <a:ext uri="{28A0092B-C50C-407E-A947-70E740481C1C}">
                <a14:useLocalDpi xmlns:a14="http://schemas.microsoft.com/office/drawing/2010/main" val="0"/>
              </a:ext>
            </a:extLst>
          </a:blip>
          <a:srcRect b="88089"/>
          <a:stretch/>
        </p:blipFill>
        <p:spPr>
          <a:xfrm>
            <a:off x="11" y="0"/>
            <a:ext cx="12161637" cy="4749800"/>
          </a:xfrm>
          <a:prstGeom prst="rect">
            <a:avLst/>
          </a:prstGeom>
        </p:spPr>
      </p:pic>
      <p:pic>
        <p:nvPicPr>
          <p:cNvPr id="2" name="图片 1">
            <a:extLst>
              <a:ext uri="{FF2B5EF4-FFF2-40B4-BE49-F238E27FC236}">
                <a16:creationId xmlns:a16="http://schemas.microsoft.com/office/drawing/2014/main" id="{A2DA75EF-2BD4-46DE-99BF-AA0C16425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2231"/>
            <a:ext cx="12161838" cy="1578912"/>
          </a:xfrm>
          <a:prstGeom prst="rect">
            <a:avLst/>
          </a:prstGeom>
        </p:spPr>
      </p:pic>
      <p:pic>
        <p:nvPicPr>
          <p:cNvPr id="8" name="图片 7">
            <a:extLst>
              <a:ext uri="{FF2B5EF4-FFF2-40B4-BE49-F238E27FC236}">
                <a16:creationId xmlns:a16="http://schemas.microsoft.com/office/drawing/2014/main" id="{08A752CB-77A9-4845-82B2-756741D38C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19" y="-152400"/>
            <a:ext cx="11367467" cy="5664255"/>
          </a:xfrm>
          <a:prstGeom prst="rect">
            <a:avLst/>
          </a:prstGeom>
        </p:spPr>
      </p:pic>
      <p:pic>
        <p:nvPicPr>
          <p:cNvPr id="6" name="图片 5">
            <a:extLst>
              <a:ext uri="{FF2B5EF4-FFF2-40B4-BE49-F238E27FC236}">
                <a16:creationId xmlns:a16="http://schemas.microsoft.com/office/drawing/2014/main" id="{2F8C65A1-B045-43FF-9D57-0310346D1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5224292"/>
            <a:ext cx="12161838" cy="1633715"/>
          </a:xfrm>
          <a:prstGeom prst="rect">
            <a:avLst/>
          </a:prstGeom>
        </p:spPr>
      </p:pic>
      <p:sp>
        <p:nvSpPr>
          <p:cNvPr id="25" name="矩形 24">
            <a:extLst>
              <a:ext uri="{FF2B5EF4-FFF2-40B4-BE49-F238E27FC236}">
                <a16:creationId xmlns:a16="http://schemas.microsoft.com/office/drawing/2014/main" id="{06D6A57F-E55B-43A5-B5D1-082BB643DAA4}"/>
              </a:ext>
            </a:extLst>
          </p:cNvPr>
          <p:cNvSpPr/>
          <p:nvPr/>
        </p:nvSpPr>
        <p:spPr>
          <a:xfrm>
            <a:off x="2280221" y="2449930"/>
            <a:ext cx="8476287" cy="1569656"/>
          </a:xfrm>
          <a:prstGeom prst="rect">
            <a:avLst/>
          </a:prstGeom>
        </p:spPr>
        <p:txBody>
          <a:bodyPr wrap="square" lIns="91428" tIns="45718" rIns="91428" bIns="45718">
            <a:spAutoFit/>
          </a:bodyPr>
          <a:lstStyle/>
          <a:p>
            <a:pPr algn="ctr" defTabSz="792444"/>
            <a:r>
              <a:rPr lang="en-US" sz="3200" b="1" dirty="0" err="1"/>
              <a:t>Câu</a:t>
            </a:r>
            <a:r>
              <a:rPr lang="en-US" sz="3200" b="1" dirty="0"/>
              <a:t> </a:t>
            </a:r>
            <a:r>
              <a:rPr lang="en-US" sz="3200" b="1" dirty="0" err="1"/>
              <a:t>chuyện</a:t>
            </a:r>
            <a:r>
              <a:rPr lang="en-US" sz="3200" b="1" dirty="0"/>
              <a:t> </a:t>
            </a:r>
            <a:r>
              <a:rPr lang="en-US" sz="3200" b="1" dirty="0" err="1"/>
              <a:t>Dân</a:t>
            </a:r>
            <a:r>
              <a:rPr lang="en-US" sz="3200" b="1" dirty="0"/>
              <a:t> </a:t>
            </a:r>
            <a:r>
              <a:rPr lang="en-US" sz="3200" b="1" dirty="0" err="1"/>
              <a:t>tộc</a:t>
            </a:r>
            <a:r>
              <a:rPr lang="en-US" sz="3200" b="1" dirty="0"/>
              <a:t> </a:t>
            </a:r>
            <a:r>
              <a:rPr lang="en-US" sz="3200" b="1" dirty="0" err="1"/>
              <a:t>Kinh</a:t>
            </a:r>
            <a:r>
              <a:rPr lang="en-US" sz="3200" b="1" dirty="0"/>
              <a:t> </a:t>
            </a:r>
            <a:r>
              <a:rPr lang="en-US" sz="3200" b="1" dirty="0" err="1"/>
              <a:t>cung</a:t>
            </a:r>
            <a:r>
              <a:rPr lang="en-US" sz="3200" b="1" dirty="0"/>
              <a:t> </a:t>
            </a:r>
            <a:r>
              <a:rPr lang="en-US" sz="3200" b="1" dirty="0" err="1"/>
              <a:t>cấp</a:t>
            </a:r>
            <a:r>
              <a:rPr lang="en-US" sz="3200" b="1" dirty="0"/>
              <a:t> </a:t>
            </a:r>
            <a:r>
              <a:rPr lang="en-US" sz="3200" b="1" dirty="0" err="1"/>
              <a:t>những</a:t>
            </a:r>
            <a:r>
              <a:rPr lang="en-US" sz="3200" b="1" dirty="0"/>
              <a:t> </a:t>
            </a:r>
            <a:r>
              <a:rPr lang="en-US" sz="3200" b="1" dirty="0" err="1"/>
              <a:t>thông</a:t>
            </a:r>
            <a:r>
              <a:rPr lang="en-US" sz="3200" b="1" dirty="0"/>
              <a:t> tin </a:t>
            </a:r>
            <a:r>
              <a:rPr lang="en-US" sz="3200" b="1" dirty="0" err="1"/>
              <a:t>hữu</a:t>
            </a:r>
            <a:r>
              <a:rPr lang="en-US" sz="3200" b="1" dirty="0"/>
              <a:t> </a:t>
            </a:r>
            <a:r>
              <a:rPr lang="en-US" sz="3200" b="1" dirty="0" err="1"/>
              <a:t>ích</a:t>
            </a:r>
            <a:r>
              <a:rPr lang="en-US" sz="3200" b="1" dirty="0"/>
              <a:t> </a:t>
            </a:r>
            <a:r>
              <a:rPr lang="en-US" sz="3200" b="1" dirty="0" err="1"/>
              <a:t>về</a:t>
            </a:r>
            <a:r>
              <a:rPr lang="en-US" sz="3200" b="1" dirty="0"/>
              <a:t> </a:t>
            </a:r>
            <a:r>
              <a:rPr lang="en-US" sz="3200" b="1" dirty="0" err="1"/>
              <a:t>dân</a:t>
            </a:r>
            <a:r>
              <a:rPr lang="en-US" sz="3200" b="1" dirty="0"/>
              <a:t> </a:t>
            </a:r>
            <a:r>
              <a:rPr lang="en-US" sz="3200" b="1" dirty="0" err="1"/>
              <a:t>tộc</a:t>
            </a:r>
            <a:r>
              <a:rPr lang="en-US" sz="3200" b="1" dirty="0"/>
              <a:t> </a:t>
            </a:r>
            <a:r>
              <a:rPr lang="en-US" sz="3200" b="1" dirty="0" err="1"/>
              <a:t>Kinh</a:t>
            </a:r>
            <a:r>
              <a:rPr lang="en-US" sz="3200" b="1" dirty="0"/>
              <a:t> – </a:t>
            </a:r>
            <a:r>
              <a:rPr lang="en-US" sz="3200" b="1" dirty="0" err="1"/>
              <a:t>dân</a:t>
            </a:r>
            <a:r>
              <a:rPr lang="en-US" sz="3200" b="1" dirty="0"/>
              <a:t> </a:t>
            </a:r>
            <a:r>
              <a:rPr lang="en-US" sz="3200" b="1" dirty="0" err="1"/>
              <a:t>tộc</a:t>
            </a:r>
            <a:r>
              <a:rPr lang="en-US" sz="3200" b="1" dirty="0"/>
              <a:t> </a:t>
            </a:r>
            <a:r>
              <a:rPr lang="en-US" sz="3200" b="1" dirty="0" err="1"/>
              <a:t>đông</a:t>
            </a:r>
            <a:r>
              <a:rPr lang="en-US" sz="3200" b="1" dirty="0"/>
              <a:t> </a:t>
            </a:r>
            <a:r>
              <a:rPr lang="en-US" sz="3200" b="1" dirty="0" err="1"/>
              <a:t>nhất</a:t>
            </a:r>
            <a:r>
              <a:rPr lang="en-US" sz="3200" b="1" dirty="0"/>
              <a:t> </a:t>
            </a:r>
            <a:r>
              <a:rPr lang="en-US" sz="3200" b="1" dirty="0" err="1"/>
              <a:t>tại</a:t>
            </a:r>
            <a:r>
              <a:rPr lang="en-US" sz="3200" b="1" dirty="0"/>
              <a:t> </a:t>
            </a:r>
            <a:r>
              <a:rPr lang="en-US" sz="3200" b="1" dirty="0" err="1"/>
              <a:t>Việt</a:t>
            </a:r>
            <a:r>
              <a:rPr lang="en-US" sz="3200" b="1" dirty="0"/>
              <a:t> Nam.</a:t>
            </a:r>
            <a:endParaRPr lang="zh-CN" altLang="en-US" sz="3200" b="1" dirty="0">
              <a:ln w="38100">
                <a:noFill/>
              </a:ln>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7" name="图片 26">
            <a:extLst>
              <a:ext uri="{FF2B5EF4-FFF2-40B4-BE49-F238E27FC236}">
                <a16:creationId xmlns:a16="http://schemas.microsoft.com/office/drawing/2014/main" id="{CD89A880-8566-4716-8FF2-C22B05365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2665" y="2156480"/>
            <a:ext cx="1472723" cy="828675"/>
          </a:xfrm>
          <a:prstGeom prst="rect">
            <a:avLst/>
          </a:prstGeom>
        </p:spPr>
      </p:pic>
      <p:pic>
        <p:nvPicPr>
          <p:cNvPr id="7" name="图片 6">
            <a:extLst>
              <a:ext uri="{FF2B5EF4-FFF2-40B4-BE49-F238E27FC236}">
                <a16:creationId xmlns:a16="http://schemas.microsoft.com/office/drawing/2014/main" id="{C97C3ACC-A3DA-4BE5-B3FA-13B22A2031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327" y="3427800"/>
            <a:ext cx="3205252" cy="3647773"/>
          </a:xfrm>
          <a:prstGeom prst="rect">
            <a:avLst/>
          </a:prstGeom>
        </p:spPr>
      </p:pic>
      <p:pic>
        <p:nvPicPr>
          <p:cNvPr id="29" name="图片 28">
            <a:extLst>
              <a:ext uri="{FF2B5EF4-FFF2-40B4-BE49-F238E27FC236}">
                <a16:creationId xmlns:a16="http://schemas.microsoft.com/office/drawing/2014/main" id="{19788A68-C1AC-4967-A707-22C0C36E61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04744" y="993768"/>
            <a:ext cx="1632664" cy="945395"/>
          </a:xfrm>
          <a:prstGeom prst="rect">
            <a:avLst/>
          </a:prstGeom>
        </p:spPr>
      </p:pic>
      <p:pic>
        <p:nvPicPr>
          <p:cNvPr id="31" name="图片 30">
            <a:extLst>
              <a:ext uri="{FF2B5EF4-FFF2-40B4-BE49-F238E27FC236}">
                <a16:creationId xmlns:a16="http://schemas.microsoft.com/office/drawing/2014/main" id="{DA43A425-AA1E-4E48-971A-97B5E003E7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4710" y="2137795"/>
            <a:ext cx="1011022" cy="944425"/>
          </a:xfrm>
          <a:prstGeom prst="rect">
            <a:avLst/>
          </a:prstGeom>
        </p:spPr>
      </p:pic>
    </p:spTree>
    <p:extLst>
      <p:ext uri="{BB962C8B-B14F-4D97-AF65-F5344CB8AC3E}">
        <p14:creationId xmlns:p14="http://schemas.microsoft.com/office/powerpoint/2010/main" val="3687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300"/>
                                  </p:stCondLst>
                                  <p:iterate type="lt">
                                    <p:tmPct val="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34" presetClass="emph" presetSubtype="0" fill="hold" grpId="1" nodeType="afterEffect">
                                  <p:stCondLst>
                                    <p:cond delay="0"/>
                                  </p:stCondLst>
                                  <p:iterate type="lt">
                                    <p:tmPct val="10000"/>
                                  </p:iterate>
                                  <p:childTnLst>
                                    <p:animMotion origin="layout" path="M -1.36275E-6 2.22222E-6 L -1.36275E-6 -0.07222 " pathEditMode="relative" rAng="0" ptsTypes="AA">
                                      <p:cBhvr>
                                        <p:cTn id="12" dur="250" accel="50000" decel="50000" autoRev="1" fill="hold">
                                          <p:stCondLst>
                                            <p:cond delay="0"/>
                                          </p:stCondLst>
                                        </p:cTn>
                                        <p:tgtEl>
                                          <p:spTgt spid="25"/>
                                        </p:tgtEl>
                                        <p:attrNameLst>
                                          <p:attrName>ppt_x</p:attrName>
                                          <p:attrName>ppt_y</p:attrName>
                                        </p:attrNameLst>
                                      </p:cBhvr>
                                      <p:rCtr x="0" y="-3611"/>
                                    </p:animMotion>
                                    <p:animRot by="1500000">
                                      <p:cBhvr>
                                        <p:cTn id="13" dur="125" fill="hold">
                                          <p:stCondLst>
                                            <p:cond delay="0"/>
                                          </p:stCondLst>
                                        </p:cTn>
                                        <p:tgtEl>
                                          <p:spTgt spid="25"/>
                                        </p:tgtEl>
                                        <p:attrNameLst>
                                          <p:attrName>r</p:attrName>
                                        </p:attrNameLst>
                                      </p:cBhvr>
                                    </p:animRot>
                                    <p:animRot by="-1500000">
                                      <p:cBhvr>
                                        <p:cTn id="14" dur="125" fill="hold">
                                          <p:stCondLst>
                                            <p:cond delay="125"/>
                                          </p:stCondLst>
                                        </p:cTn>
                                        <p:tgtEl>
                                          <p:spTgt spid="25"/>
                                        </p:tgtEl>
                                        <p:attrNameLst>
                                          <p:attrName>r</p:attrName>
                                        </p:attrNameLst>
                                      </p:cBhvr>
                                    </p:animRot>
                                    <p:animRot by="-1500000">
                                      <p:cBhvr>
                                        <p:cTn id="15" dur="125" fill="hold">
                                          <p:stCondLst>
                                            <p:cond delay="250"/>
                                          </p:stCondLst>
                                        </p:cTn>
                                        <p:tgtEl>
                                          <p:spTgt spid="25"/>
                                        </p:tgtEl>
                                        <p:attrNameLst>
                                          <p:attrName>r</p:attrName>
                                        </p:attrNameLst>
                                      </p:cBhvr>
                                    </p:animRot>
                                    <p:animRot by="1500000">
                                      <p:cBhvr>
                                        <p:cTn id="16"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66167" y="505101"/>
            <a:ext cx="9798283" cy="3761935"/>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1093171" y="4005503"/>
            <a:ext cx="14706600" cy="3722029"/>
            <a:chOff x="900" y="4785"/>
            <a:chExt cx="18190"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779" cy="5734"/>
            </a:xfrm>
            <a:prstGeom prst="rect">
              <a:avLst/>
            </a:prstGeom>
          </p:spPr>
        </p:pic>
      </p:grpSp>
      <p:pic>
        <p:nvPicPr>
          <p:cNvPr id="18" name="图片 17" descr="4004c0ea81c40921574341e21e31f38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8934">
            <a:off x="514479" y="-3473940"/>
            <a:ext cx="11277600" cy="9582049"/>
          </a:xfrm>
          <a:prstGeom prst="rect">
            <a:avLst/>
          </a:prstGeom>
        </p:spPr>
      </p:pic>
      <p:grpSp>
        <p:nvGrpSpPr>
          <p:cNvPr id="4" name="组合 3"/>
          <p:cNvGrpSpPr/>
          <p:nvPr/>
        </p:nvGrpSpPr>
        <p:grpSpPr>
          <a:xfrm>
            <a:off x="-91281" y="-1141254"/>
            <a:ext cx="12410401" cy="2749082"/>
            <a:chOff x="-191" y="-170"/>
            <a:chExt cx="19641" cy="4340"/>
          </a:xfrm>
        </p:grpSpPr>
        <p:pic>
          <p:nvPicPr>
            <p:cNvPr id="2" name="图片 1" descr="5765"/>
            <p:cNvPicPr>
              <a:picLocks noChangeAspect="1"/>
            </p:cNvPicPr>
            <p:nvPr/>
          </p:nvPicPr>
          <p:blipFill>
            <a:blip r:embed="rId9"/>
            <a:stretch>
              <a:fillRect/>
            </a:stretch>
          </p:blipFill>
          <p:spPr>
            <a:xfrm>
              <a:off x="-191" y="-170"/>
              <a:ext cx="9770" cy="4340"/>
            </a:xfrm>
            <a:prstGeom prst="rect">
              <a:avLst/>
            </a:prstGeom>
          </p:spPr>
        </p:pic>
        <p:pic>
          <p:nvPicPr>
            <p:cNvPr id="3" name="图片 2" descr="57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sp>
        <p:nvSpPr>
          <p:cNvPr id="10" name="TextBox 9"/>
          <p:cNvSpPr txBox="1"/>
          <p:nvPr/>
        </p:nvSpPr>
        <p:spPr>
          <a:xfrm>
            <a:off x="1861703" y="1423574"/>
            <a:ext cx="8716368" cy="3539430"/>
          </a:xfrm>
          <a:prstGeom prst="rect">
            <a:avLst/>
          </a:prstGeom>
          <a:noFill/>
        </p:spPr>
        <p:txBody>
          <a:bodyPr wrap="square" rtlCol="0">
            <a:spAutoFit/>
          </a:bodyPr>
          <a:lstStyle/>
          <a:p>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vi-VN" sz="2800" b="1" dirty="0"/>
              <a:t>Trao đổi về câu chuyện (bài thơ, bài văn) em đã đọc.</a:t>
            </a:r>
          </a:p>
          <a:p>
            <a:r>
              <a:rPr lang="vi-VN" sz="2800" b="1" dirty="0"/>
              <a:t>Gợi ý:</a:t>
            </a:r>
          </a:p>
          <a:p>
            <a:r>
              <a:rPr lang="vi-VN" sz="2800" b="1" dirty="0"/>
              <a:t>- Em thích nhân vật (hoặc chi tiết, hình ảnh) nào trong câu chuyện (bài thơ, bài văn) đó? Vì sao?</a:t>
            </a:r>
          </a:p>
          <a:p>
            <a:r>
              <a:rPr lang="vi-VN" sz="2800" b="1" dirty="0"/>
              <a:t>- Câu chuyện (bài thơ, bài văn) đó nói lên điều gì? </a:t>
            </a:r>
          </a:p>
          <a:p>
            <a:endPar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0189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a:extLst>
              <a:ext uri="{FF2B5EF4-FFF2-40B4-BE49-F238E27FC236}">
                <a16:creationId xmlns:a16="http://schemas.microsoft.com/office/drawing/2014/main" id="{C92A07DD-108B-4781-8BB2-ACC00DCC7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8050" y="-43708"/>
            <a:ext cx="933788" cy="87747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735116971"/>
              </p:ext>
            </p:extLst>
          </p:nvPr>
        </p:nvGraphicFramePr>
        <p:xfrm>
          <a:off x="582277" y="833762"/>
          <a:ext cx="10884152" cy="5126640"/>
        </p:xfrm>
        <a:graphic>
          <a:graphicData uri="http://schemas.openxmlformats.org/drawingml/2006/table">
            <a:tbl>
              <a:tblPr/>
              <a:tblGrid>
                <a:gridCol w="5442076">
                  <a:extLst>
                    <a:ext uri="{9D8B030D-6E8A-4147-A177-3AD203B41FA5}">
                      <a16:colId xmlns:a16="http://schemas.microsoft.com/office/drawing/2014/main" val="20000"/>
                    </a:ext>
                  </a:extLst>
                </a:gridCol>
                <a:gridCol w="5442076">
                  <a:extLst>
                    <a:ext uri="{9D8B030D-6E8A-4147-A177-3AD203B41FA5}">
                      <a16:colId xmlns:a16="http://schemas.microsoft.com/office/drawing/2014/main" val="20001"/>
                    </a:ext>
                  </a:extLst>
                </a:gridCol>
              </a:tblGrid>
              <a:tr h="718030">
                <a:tc gridSpan="2">
                  <a:txBody>
                    <a:bodyPr/>
                    <a:lstStyle/>
                    <a:p>
                      <a:pPr algn="ctr" fontAlgn="t"/>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PHIẾU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SÁCH</a:t>
                      </a:r>
                      <a:endParaRPr lang="en-US" sz="32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50674" marR="50674" marT="50674" marB="50674">
                    <a:lnL w="12700" cap="flat" cmpd="sng" algn="ctr">
                      <a:solidFill>
                        <a:srgbClr val="E0F404"/>
                      </a:solidFill>
                      <a:prstDash val="solid"/>
                      <a:round/>
                      <a:headEnd type="none" w="med" len="med"/>
                      <a:tailEnd type="none" w="med" len="med"/>
                    </a:lnL>
                    <a:lnR w="12700" cap="flat" cmpd="sng" algn="ctr">
                      <a:solidFill>
                        <a:srgbClr val="E0F404"/>
                      </a:solidFill>
                      <a:prstDash val="solid"/>
                      <a:round/>
                      <a:headEnd type="none" w="med" len="med"/>
                      <a:tailEnd type="none" w="med" len="med"/>
                    </a:lnR>
                    <a:lnT w="12700" cap="flat" cmpd="sng" algn="ctr">
                      <a:solidFill>
                        <a:srgbClr val="E0F404"/>
                      </a:solidFill>
                      <a:prstDash val="solid"/>
                      <a:round/>
                      <a:headEnd type="none" w="med" len="med"/>
                      <a:tailEnd type="none" w="med" len="med"/>
                    </a:lnT>
                    <a:lnB w="12700" cap="flat" cmpd="sng" algn="ctr">
                      <a:solidFill>
                        <a:srgbClr val="60F404"/>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1420008">
                <a:tc gridSpan="2">
                  <a:txBody>
                    <a:bodyPr/>
                    <a:lstStyle/>
                    <a:p>
                      <a:r>
                        <a:rPr lang="vi-VN" sz="1800" b="0" i="0" kern="1200" dirty="0">
                          <a:solidFill>
                            <a:schemeClr val="tx1"/>
                          </a:solidFill>
                          <a:effectLst/>
                          <a:latin typeface="+mn-lt"/>
                          <a:ea typeface="+mn-ea"/>
                          <a:cs typeface="+mn-cs"/>
                        </a:rPr>
                        <a:t>-</a:t>
                      </a:r>
                      <a:r>
                        <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Ngày đọc: 25/</a:t>
                      </a:r>
                      <a:r>
                        <a:rPr lang="en-GB"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3</a:t>
                      </a:r>
                      <a:r>
                        <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/202</a:t>
                      </a:r>
                      <a:r>
                        <a:rPr lang="en-GB"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3</a:t>
                      </a:r>
                      <a:endPar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endParaRPr>
                    </a:p>
                    <a:p>
                      <a:r>
                        <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Tên bài: </a:t>
                      </a:r>
                      <a:r>
                        <a:rPr lang="en-GB" sz="2800" b="0" i="0" kern="120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Bảo</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tàng</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dân</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tộc</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học</a:t>
                      </a:r>
                      <a:endPar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endParaRPr>
                    </a:p>
                    <a:p>
                      <a:r>
                        <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Tác giả: </a:t>
                      </a:r>
                      <a:r>
                        <a:rPr lang="en-GB" sz="2800" b="0" i="0" kern="120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GB" sz="2800" b="0" i="0" kern="1200" baseline="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GB" sz="2800" b="0" i="0" kern="1200" baseline="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Thủy</a:t>
                      </a:r>
                      <a:endParaRPr lang="vi-VN" sz="2800" b="0" i="0" kern="120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50674" marR="50674" marT="50674" marB="50674">
                    <a:lnL w="12700" cap="flat" cmpd="sng" algn="ctr">
                      <a:solidFill>
                        <a:srgbClr val="60F404"/>
                      </a:solidFill>
                      <a:prstDash val="solid"/>
                      <a:round/>
                      <a:headEnd type="none" w="med" len="med"/>
                      <a:tailEnd type="none" w="med" len="med"/>
                    </a:lnL>
                    <a:lnR w="12700" cap="flat" cmpd="sng" algn="ctr">
                      <a:solidFill>
                        <a:srgbClr val="60F404"/>
                      </a:solidFill>
                      <a:prstDash val="solid"/>
                      <a:round/>
                      <a:headEnd type="none" w="med" len="med"/>
                      <a:tailEnd type="none" w="med" len="med"/>
                    </a:lnR>
                    <a:lnT w="12700" cap="flat" cmpd="sng" algn="ctr">
                      <a:solidFill>
                        <a:srgbClr val="60F404"/>
                      </a:solidFill>
                      <a:prstDash val="solid"/>
                      <a:round/>
                      <a:headEnd type="none" w="med" len="med"/>
                      <a:tailEnd type="none" w="med" len="med"/>
                    </a:lnT>
                    <a:lnB w="12700" cap="flat" cmpd="sng" algn="ctr">
                      <a:solidFill>
                        <a:srgbClr val="20F204"/>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1"/>
                  </a:ext>
                </a:extLst>
              </a:tr>
              <a:tr h="1247103">
                <a:tc>
                  <a:txBody>
                    <a:bodyPr/>
                    <a:lstStyle/>
                    <a:p>
                      <a:r>
                        <a:rPr lang="nl-NL" sz="2400" kern="1200" dirty="0">
                          <a:solidFill>
                            <a:schemeClr val="tx1"/>
                          </a:solidFill>
                          <a:effectLst/>
                          <a:latin typeface="+mn-lt"/>
                          <a:ea typeface="+mn-ea"/>
                          <a:cs typeface="+mn-cs"/>
                        </a:rPr>
                        <a:t>    Bảo tàng trưng bày những hiện vật và hình ảnh tiêu biểu về 54 dân tộc anh em trên đất nước ta, như: con dao, chiếc gùi, ống sáo, cây đàn, cồng chiêng, giáo mác, mô hình nhà sàn, nhà rông,...</a:t>
                      </a:r>
                      <a:endParaRPr lang="en-US" sz="2400" kern="1200" dirty="0">
                        <a:solidFill>
                          <a:schemeClr val="tx1"/>
                        </a:solidFill>
                        <a:effectLst/>
                        <a:latin typeface="+mn-lt"/>
                        <a:ea typeface="+mn-ea"/>
                        <a:cs typeface="+mn-cs"/>
                      </a:endParaRPr>
                    </a:p>
                  </a:txBody>
                  <a:tcPr marL="38006" marR="38006" marT="38006" marB="38006">
                    <a:lnL w="12700" cap="flat" cmpd="sng" algn="ctr">
                      <a:solidFill>
                        <a:srgbClr val="20F204"/>
                      </a:solidFill>
                      <a:prstDash val="solid"/>
                      <a:round/>
                      <a:headEnd type="none" w="med" len="med"/>
                      <a:tailEnd type="none" w="med" len="med"/>
                    </a:lnL>
                    <a:lnR w="12700" cap="flat" cmpd="sng" algn="ctr">
                      <a:solidFill>
                        <a:srgbClr val="20F204"/>
                      </a:solidFill>
                      <a:prstDash val="solid"/>
                      <a:round/>
                      <a:headEnd type="none" w="med" len="med"/>
                      <a:tailEnd type="none" w="med" len="med"/>
                    </a:lnR>
                    <a:lnT w="12700" cap="flat" cmpd="sng" algn="ctr">
                      <a:solidFill>
                        <a:srgbClr val="20F204"/>
                      </a:solidFill>
                      <a:prstDash val="solid"/>
                      <a:round/>
                      <a:headEnd type="none" w="med" len="med"/>
                      <a:tailEnd type="none" w="med" len="med"/>
                    </a:lnT>
                    <a:lnB w="12700" cap="flat" cmpd="sng" algn="ctr">
                      <a:solidFill>
                        <a:srgbClr val="A0F804"/>
                      </a:solidFill>
                      <a:prstDash val="solid"/>
                      <a:round/>
                      <a:headEnd type="none" w="med" len="med"/>
                      <a:tailEnd type="none" w="med" len="med"/>
                    </a:lnB>
                    <a:solidFill>
                      <a:srgbClr val="FFFFFF"/>
                    </a:solidFill>
                  </a:tcPr>
                </a:tc>
                <a:tc>
                  <a:txBody>
                    <a:bodyPr/>
                    <a:lstStyle/>
                    <a:p>
                      <a:r>
                        <a:rPr lang="vi-VN" sz="2400" dirty="0">
                          <a:effectLst/>
                          <a:latin typeface="Arial-Rounded" panose="020B0500000000000000" pitchFamily="34" charset="0"/>
                          <a:ea typeface="Arial-Rounded" panose="020B0500000000000000" pitchFamily="34" charset="0"/>
                          <a:cs typeface="Arial-Rounded" panose="020B0500000000000000" pitchFamily="34" charset="0"/>
                        </a:rPr>
                        <a:t>L</a:t>
                      </a:r>
                      <a:r>
                        <a:rPr lang="vi-VN" sz="2400" b="1" dirty="0">
                          <a:effectLst/>
                          <a:latin typeface="Arial-Rounded" panose="020B0500000000000000" pitchFamily="34" charset="0"/>
                          <a:ea typeface="Arial-Rounded" panose="020B0500000000000000" pitchFamily="34" charset="0"/>
                          <a:cs typeface="Arial-Rounded" panose="020B0500000000000000" pitchFamily="34" charset="0"/>
                        </a:rPr>
                        <a:t>í do em thích</a:t>
                      </a:r>
                      <a:r>
                        <a:rPr lang="en-GB" sz="2400" b="1" dirty="0">
                          <a:effectLst/>
                          <a:latin typeface="Arial-Rounded" panose="020B0500000000000000" pitchFamily="34" charset="0"/>
                          <a:ea typeface="Arial-Rounded" panose="020B0500000000000000" pitchFamily="34" charset="0"/>
                          <a:cs typeface="Arial-Rounded" panose="020B0500000000000000" pitchFamily="34" charset="0"/>
                        </a:rPr>
                        <a:t>:</a:t>
                      </a:r>
                      <a:r>
                        <a:rPr lang="nl-NL" sz="2400" b="1" kern="1200" dirty="0">
                          <a:solidFill>
                            <a:schemeClr val="tx1"/>
                          </a:solidFill>
                          <a:effectLst/>
                          <a:latin typeface="+mn-lt"/>
                          <a:ea typeface="+mn-ea"/>
                          <a:cs typeface="+mn-cs"/>
                        </a:rPr>
                        <a:t> </a:t>
                      </a:r>
                      <a:r>
                        <a:rPr lang="nl-NL" sz="2400" kern="1200" dirty="0">
                          <a:solidFill>
                            <a:schemeClr val="tx1"/>
                          </a:solidFill>
                          <a:effectLst/>
                          <a:latin typeface="+mn-lt"/>
                          <a:ea typeface="+mn-ea"/>
                          <a:cs typeface="+mn-cs"/>
                        </a:rPr>
                        <a:t>Người xem cảm thấy như được sống trong không khí vui vẻ, đầm ấm của một ngôi nhà chung của các dân tộc anh em.</a:t>
                      </a:r>
                      <a:endParaRPr lang="en-US" sz="2400" kern="1200" dirty="0">
                        <a:solidFill>
                          <a:schemeClr val="tx1"/>
                        </a:solidFill>
                        <a:effectLst/>
                        <a:latin typeface="+mn-lt"/>
                        <a:ea typeface="+mn-ea"/>
                        <a:cs typeface="+mn-cs"/>
                      </a:endParaRPr>
                    </a:p>
                  </a:txBody>
                  <a:tcPr marL="38006" marR="38006" marT="38006" marB="38006">
                    <a:lnL w="12700" cap="flat" cmpd="sng" algn="ctr">
                      <a:solidFill>
                        <a:srgbClr val="20F204"/>
                      </a:solidFill>
                      <a:prstDash val="solid"/>
                      <a:round/>
                      <a:headEnd type="none" w="med" len="med"/>
                      <a:tailEnd type="none" w="med" len="med"/>
                    </a:lnL>
                    <a:lnR w="12700" cap="flat" cmpd="sng" algn="ctr">
                      <a:solidFill>
                        <a:srgbClr val="20F204"/>
                      </a:solidFill>
                      <a:prstDash val="solid"/>
                      <a:round/>
                      <a:headEnd type="none" w="med" len="med"/>
                      <a:tailEnd type="none" w="med" len="med"/>
                    </a:lnR>
                    <a:lnT w="12700" cap="flat" cmpd="sng" algn="ctr">
                      <a:solidFill>
                        <a:srgbClr val="20F204"/>
                      </a:solidFill>
                      <a:prstDash val="solid"/>
                      <a:round/>
                      <a:headEnd type="none" w="med" len="med"/>
                      <a:tailEnd type="none" w="med" len="med"/>
                    </a:lnT>
                    <a:lnB w="12700" cap="flat" cmpd="sng" algn="ctr">
                      <a:solidFill>
                        <a:srgbClr val="A0F80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18030">
                <a:tc gridSpan="2">
                  <a:txBody>
                    <a:bodyPr/>
                    <a:lstStyle/>
                    <a:p>
                      <a:pPr fontAlgn="t"/>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Mức</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độ</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yêu</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5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sao</a:t>
                      </a:r>
                      <a:endParaRPr lang="en-US" sz="32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50674" marR="50674" marT="50674" marB="50674">
                    <a:lnL w="12700" cap="flat" cmpd="sng" algn="ctr">
                      <a:solidFill>
                        <a:srgbClr val="A0F804"/>
                      </a:solidFill>
                      <a:prstDash val="solid"/>
                      <a:round/>
                      <a:headEnd type="none" w="med" len="med"/>
                      <a:tailEnd type="none" w="med" len="med"/>
                    </a:lnL>
                    <a:lnR w="12700" cap="flat" cmpd="sng" algn="ctr">
                      <a:solidFill>
                        <a:srgbClr val="A0F804"/>
                      </a:solidFill>
                      <a:prstDash val="solid"/>
                      <a:round/>
                      <a:headEnd type="none" w="med" len="med"/>
                      <a:tailEnd type="none" w="med" len="med"/>
                    </a:lnR>
                    <a:lnT w="12700" cap="flat" cmpd="sng" algn="ctr">
                      <a:solidFill>
                        <a:srgbClr val="A0F804"/>
                      </a:solidFill>
                      <a:prstDash val="solid"/>
                      <a:round/>
                      <a:headEnd type="none" w="med" len="med"/>
                      <a:tailEnd type="none" w="med" len="med"/>
                    </a:lnT>
                    <a:lnB w="12700" cap="flat" cmpd="sng" algn="ctr">
                      <a:solidFill>
                        <a:srgbClr val="A0F804"/>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101349" y="219732"/>
            <a:ext cx="12060489" cy="583328"/>
          </a:xfrm>
          <a:prstGeom prst="rect">
            <a:avLst/>
          </a:prstGeom>
          <a:noFill/>
        </p:spPr>
        <p:txBody>
          <a:bodyPr wrap="square" rtlCol="0">
            <a:spAutoFit/>
          </a:bodyPr>
          <a:lstStyle/>
          <a:p>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vào</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phiếu</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sách</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dựa</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vào</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văn</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bản</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mà</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mình</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đã</a:t>
            </a:r>
            <a:r>
              <a:rPr lang="en-US" sz="3192" dirty="0">
                <a:latin typeface="Arial-Rounded" panose="020B0500000000000000" pitchFamily="34" charset="0"/>
                <a:ea typeface="Arial-Rounded" panose="020B0500000000000000" pitchFamily="34" charset="0"/>
                <a:cs typeface="Arial-Rounded" panose="020B0500000000000000" pitchFamily="34" charset="0"/>
              </a:rPr>
              <a:t> </a:t>
            </a:r>
            <a:r>
              <a:rPr lang="en-US" sz="3192"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192" dirty="0">
                <a:latin typeface="Arial-Rounded" panose="020B0500000000000000" pitchFamily="34" charset="0"/>
                <a:ea typeface="Arial-Rounded" panose="020B0500000000000000" pitchFamily="34" charset="0"/>
                <a:cs typeface="Arial-Rounded" panose="020B0500000000000000" pitchFamily="34" charset="0"/>
              </a:rPr>
              <a:t>.</a:t>
            </a:r>
            <a:endParaRPr lang="en-US" sz="3192" u="sng"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6315" b="100000" l="332" r="99558">
                        <a14:foregroundMark x1="14159" y1="31458" x2="23894" y2="81630"/>
                        <a14:foregroundMark x1="13274" y1="84501" x2="15265" y2="82434"/>
                        <a14:foregroundMark x1="11394" y1="84845" x2="27765" y2="82664"/>
                        <a14:foregroundMark x1="50664" y1="40873" x2="60730" y2="93800"/>
                        <a14:foregroundMark x1="42920" y1="22962" x2="50442" y2="22962"/>
                        <a14:foregroundMark x1="50885" y1="33065" x2="50885" y2="32836"/>
                        <a14:foregroundMark x1="74779" y1="71527" x2="79204" y2="73823"/>
                        <a14:foregroundMark x1="61173" y1="65557" x2="64049" y2="70149"/>
                      </a14:backgroundRemoval>
                    </a14:imgEffect>
                    <a14:imgEffect>
                      <a14:sharpenSoften amount="50000"/>
                    </a14:imgEffect>
                  </a14:imgLayer>
                </a14:imgProps>
              </a:ext>
            </a:extLst>
          </a:blip>
          <a:stretch>
            <a:fillRect/>
          </a:stretch>
        </p:blipFill>
        <p:spPr>
          <a:xfrm>
            <a:off x="2423319" y="4343400"/>
            <a:ext cx="8169105" cy="4664128"/>
          </a:xfrm>
          <a:prstGeom prst="rect">
            <a:avLst/>
          </a:prstGeom>
        </p:spPr>
      </p:pic>
    </p:spTree>
    <p:extLst>
      <p:ext uri="{BB962C8B-B14F-4D97-AF65-F5344CB8AC3E}">
        <p14:creationId xmlns:p14="http://schemas.microsoft.com/office/powerpoint/2010/main" val="279205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53233" y="497847"/>
            <a:ext cx="9822584" cy="3771265"/>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97784" y="3038475"/>
            <a:ext cx="11927392" cy="3731260"/>
            <a:chOff x="900" y="4785"/>
            <a:chExt cx="18190"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779" cy="5734"/>
            </a:xfrm>
            <a:prstGeom prst="rect">
              <a:avLst/>
            </a:prstGeom>
          </p:spPr>
        </p:pic>
      </p:grpSp>
      <p:pic>
        <p:nvPicPr>
          <p:cNvPr id="18" name="图片 17" descr="4004c0ea81c40921574341e21e31f38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99522" y="-679346"/>
            <a:ext cx="7361079" cy="6271895"/>
          </a:xfrm>
          <a:prstGeom prst="rect">
            <a:avLst/>
          </a:prstGeom>
        </p:spPr>
      </p:pic>
      <p:grpSp>
        <p:nvGrpSpPr>
          <p:cNvPr id="4" name="组合 3"/>
          <p:cNvGrpSpPr/>
          <p:nvPr/>
        </p:nvGrpSpPr>
        <p:grpSpPr>
          <a:xfrm>
            <a:off x="-158987" y="-134620"/>
            <a:ext cx="12441180" cy="2755900"/>
            <a:chOff x="-191" y="-170"/>
            <a:chExt cx="19641" cy="4340"/>
          </a:xfrm>
        </p:grpSpPr>
        <p:pic>
          <p:nvPicPr>
            <p:cNvPr id="2" name="图片 1" descr="5765"/>
            <p:cNvPicPr>
              <a:picLocks noChangeAspect="1"/>
            </p:cNvPicPr>
            <p:nvPr/>
          </p:nvPicPr>
          <p:blipFill>
            <a:blip r:embed="rId9"/>
            <a:stretch>
              <a:fillRect/>
            </a:stretch>
          </p:blipFill>
          <p:spPr>
            <a:xfrm>
              <a:off x="-191" y="-170"/>
              <a:ext cx="9770" cy="4340"/>
            </a:xfrm>
            <a:prstGeom prst="rect">
              <a:avLst/>
            </a:prstGeom>
          </p:spPr>
        </p:pic>
        <p:pic>
          <p:nvPicPr>
            <p:cNvPr id="3" name="图片 2" descr="57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pic>
        <p:nvPicPr>
          <p:cNvPr id="7" name="Picture 6"/>
          <p:cNvPicPr>
            <a:picLocks noChangeAspect="1"/>
          </p:cNvPicPr>
          <p:nvPr/>
        </p:nvPicPr>
        <p:blipFill>
          <a:blip r:embed="rId10"/>
          <a:stretch>
            <a:fillRect/>
          </a:stretch>
        </p:blipFill>
        <p:spPr>
          <a:xfrm>
            <a:off x="3096668" y="2203598"/>
            <a:ext cx="5968501" cy="2450804"/>
          </a:xfrm>
          <a:prstGeom prst="rect">
            <a:avLst/>
          </a:prstGeom>
        </p:spPr>
      </p:pic>
    </p:spTree>
    <p:custDataLst>
      <p:tags r:id="rId1"/>
    </p:custDataLst>
    <p:extLst>
      <p:ext uri="{BB962C8B-B14F-4D97-AF65-F5344CB8AC3E}">
        <p14:creationId xmlns:p14="http://schemas.microsoft.com/office/powerpoint/2010/main" val="607333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1182</TotalTime>
  <Words>937</Words>
  <Application>Microsoft Office PowerPoint</Application>
  <PresentationFormat>Custom</PresentationFormat>
  <Paragraphs>46</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Arial-Rounded</vt:lpstr>
      <vt:lpstr>Calibri</vt:lpstr>
      <vt:lpstr>SVN-Cookie</vt:lpstr>
      <vt:lpstr>SVN-Salty Script</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  THIẾT KẾ</dc:creator>
  <cp:lastModifiedBy>Hà Nguyễn Thị Thu</cp:lastModifiedBy>
  <cp:revision>256</cp:revision>
  <dcterms:created xsi:type="dcterms:W3CDTF">2021-07-11T13:05:04Z</dcterms:created>
  <dcterms:modified xsi:type="dcterms:W3CDTF">2023-03-19T09:29:08Z</dcterms:modified>
</cp:coreProperties>
</file>