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Lst>
  <p:notesMasterIdLst>
    <p:notesMasterId r:id="rId19"/>
  </p:notesMasterIdLst>
  <p:sldIdLst>
    <p:sldId id="314" r:id="rId4"/>
    <p:sldId id="402" r:id="rId5"/>
    <p:sldId id="277" r:id="rId6"/>
    <p:sldId id="282" r:id="rId7"/>
    <p:sldId id="299" r:id="rId8"/>
    <p:sldId id="300" r:id="rId9"/>
    <p:sldId id="311" r:id="rId10"/>
    <p:sldId id="422" r:id="rId11"/>
    <p:sldId id="427" r:id="rId12"/>
    <p:sldId id="429" r:id="rId13"/>
    <p:sldId id="428" r:id="rId14"/>
    <p:sldId id="331" r:id="rId15"/>
    <p:sldId id="423" r:id="rId16"/>
    <p:sldId id="339" r:id="rId17"/>
    <p:sldId id="3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165A3-9A89-4B3B-8011-1261C8F67562}"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45C89-2B25-4B04-A90C-93F5CCA1C035}" type="slidenum">
              <a:rPr lang="en-US" smtClean="0"/>
              <a:t>‹#›</a:t>
            </a:fld>
            <a:endParaRPr lang="en-US"/>
          </a:p>
        </p:txBody>
      </p:sp>
    </p:spTree>
    <p:extLst>
      <p:ext uri="{BB962C8B-B14F-4D97-AF65-F5344CB8AC3E}">
        <p14:creationId xmlns:p14="http://schemas.microsoft.com/office/powerpoint/2010/main" val="159836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9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6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72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9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31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07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3771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332885" y="-3243200"/>
            <a:ext cx="12690592" cy="10316157"/>
            <a:chOff x="-249664" y="-2432400"/>
            <a:chExt cx="9517944" cy="7737118"/>
          </a:xfrm>
        </p:grpSpPr>
        <p:sp>
          <p:nvSpPr>
            <p:cNvPr id="77" name="Google Shape;77;p4"/>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4"/>
            <p:cNvGrpSpPr/>
            <p:nvPr/>
          </p:nvGrpSpPr>
          <p:grpSpPr>
            <a:xfrm>
              <a:off x="-109581" y="-2432400"/>
              <a:ext cx="9377821" cy="2147740"/>
              <a:chOff x="-109581" y="-2432400"/>
              <a:chExt cx="9377821" cy="2147740"/>
            </a:xfrm>
          </p:grpSpPr>
          <p:sp>
            <p:nvSpPr>
              <p:cNvPr id="92" name="Google Shape;92;p4"/>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4"/>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70" lvl="0" indent="-423312" rtl="0">
              <a:lnSpc>
                <a:spcPct val="115000"/>
              </a:lnSpc>
              <a:spcBef>
                <a:spcPts val="0"/>
              </a:spcBef>
              <a:spcAft>
                <a:spcPts val="0"/>
              </a:spcAft>
              <a:buClr>
                <a:srgbClr val="434343"/>
              </a:buClr>
              <a:buSzPts val="1400"/>
              <a:buChar char="●"/>
              <a:defRPr sz="1867">
                <a:solidFill>
                  <a:srgbClr val="434343"/>
                </a:solidFill>
              </a:defRPr>
            </a:lvl1pPr>
            <a:lvl2pPr marL="1219140" lvl="1" indent="-423312" rtl="0">
              <a:lnSpc>
                <a:spcPct val="115000"/>
              </a:lnSpc>
              <a:spcBef>
                <a:spcPts val="2133"/>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49254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434485" y="-296800"/>
            <a:ext cx="12690592" cy="10316157"/>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6559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79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9357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010674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3714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46816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910"/>
        <p:cNvGrpSpPr/>
        <p:nvPr/>
      </p:nvGrpSpPr>
      <p:grpSpPr>
        <a:xfrm>
          <a:off x="0" y="0"/>
          <a:ext cx="0" cy="0"/>
          <a:chOff x="0" y="0"/>
          <a:chExt cx="0" cy="0"/>
        </a:xfrm>
      </p:grpSpPr>
      <p:grpSp>
        <p:nvGrpSpPr>
          <p:cNvPr id="911" name="Google Shape;911;p29"/>
          <p:cNvGrpSpPr/>
          <p:nvPr/>
        </p:nvGrpSpPr>
        <p:grpSpPr>
          <a:xfrm>
            <a:off x="-332885" y="-3243200"/>
            <a:ext cx="12690592" cy="10316157"/>
            <a:chOff x="-249664" y="-2432400"/>
            <a:chExt cx="9517944" cy="7737118"/>
          </a:xfrm>
        </p:grpSpPr>
        <p:sp>
          <p:nvSpPr>
            <p:cNvPr id="912" name="Google Shape;912;p29"/>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9"/>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9"/>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9"/>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9"/>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9"/>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9"/>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9"/>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9"/>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9"/>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9"/>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9"/>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9"/>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9"/>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6" name="Google Shape;926;p29"/>
            <p:cNvGrpSpPr/>
            <p:nvPr/>
          </p:nvGrpSpPr>
          <p:grpSpPr>
            <a:xfrm>
              <a:off x="-249624" y="-2432400"/>
              <a:ext cx="9377821" cy="2147740"/>
              <a:chOff x="-249624" y="-2432400"/>
              <a:chExt cx="9377821" cy="2147740"/>
            </a:xfrm>
          </p:grpSpPr>
          <p:sp>
            <p:nvSpPr>
              <p:cNvPr id="927" name="Google Shape;927;p29"/>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9"/>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9" name="Google Shape;929;p29"/>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9"/>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9"/>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9"/>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9"/>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9"/>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9"/>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9"/>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9"/>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9"/>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9" name="Google Shape;939;p2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2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2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2" name="Google Shape;942;p2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p29"/>
          <p:cNvSpPr txBox="1">
            <a:spLocks noGrp="1"/>
          </p:cNvSpPr>
          <p:nvPr>
            <p:ph type="title" idx="2" hasCustomPrompt="1"/>
          </p:nvPr>
        </p:nvSpPr>
        <p:spPr>
          <a:xfrm>
            <a:off x="2892533" y="2224567"/>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4" name="Google Shape;944;p29"/>
          <p:cNvSpPr txBox="1">
            <a:spLocks noGrp="1"/>
          </p:cNvSpPr>
          <p:nvPr>
            <p:ph type="subTitle" idx="3"/>
          </p:nvPr>
        </p:nvSpPr>
        <p:spPr>
          <a:xfrm>
            <a:off x="2892533" y="3165933"/>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5" name="Google Shape;945;p29"/>
          <p:cNvSpPr txBox="1">
            <a:spLocks noGrp="1"/>
          </p:cNvSpPr>
          <p:nvPr>
            <p:ph type="title" idx="4" hasCustomPrompt="1"/>
          </p:nvPr>
        </p:nvSpPr>
        <p:spPr>
          <a:xfrm>
            <a:off x="2892533" y="4166100"/>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6" name="Google Shape;946;p29"/>
          <p:cNvSpPr txBox="1">
            <a:spLocks noGrp="1"/>
          </p:cNvSpPr>
          <p:nvPr>
            <p:ph type="subTitle" idx="5"/>
          </p:nvPr>
        </p:nvSpPr>
        <p:spPr>
          <a:xfrm>
            <a:off x="2892533" y="5107467"/>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7" name="Google Shape;947;p29"/>
          <p:cNvSpPr txBox="1">
            <a:spLocks noGrp="1"/>
          </p:cNvSpPr>
          <p:nvPr>
            <p:ph type="title" idx="6" hasCustomPrompt="1"/>
          </p:nvPr>
        </p:nvSpPr>
        <p:spPr>
          <a:xfrm>
            <a:off x="68207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8" name="Google Shape;948;p29"/>
          <p:cNvSpPr txBox="1">
            <a:spLocks noGrp="1"/>
          </p:cNvSpPr>
          <p:nvPr>
            <p:ph type="subTitle" idx="7"/>
          </p:nvPr>
        </p:nvSpPr>
        <p:spPr>
          <a:xfrm>
            <a:off x="68207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9" name="Google Shape;949;p29"/>
          <p:cNvSpPr txBox="1">
            <a:spLocks noGrp="1"/>
          </p:cNvSpPr>
          <p:nvPr>
            <p:ph type="title" idx="8" hasCustomPrompt="1"/>
          </p:nvPr>
        </p:nvSpPr>
        <p:spPr>
          <a:xfrm>
            <a:off x="92712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50" name="Google Shape;950;p29"/>
          <p:cNvSpPr txBox="1">
            <a:spLocks noGrp="1"/>
          </p:cNvSpPr>
          <p:nvPr>
            <p:ph type="subTitle" idx="9"/>
          </p:nvPr>
        </p:nvSpPr>
        <p:spPr>
          <a:xfrm>
            <a:off x="92712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3385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2269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069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7724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991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604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17655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3935123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404468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396443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894594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20725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26743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5599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402036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0415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521547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502729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6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14311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314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205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670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783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4510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78621738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8" r:id="rId5"/>
    <p:sldLayoutId id="2147483669" r:id="rId6"/>
    <p:sldLayoutId id="2147483670" r:id="rId7"/>
    <p:sldLayoutId id="214748367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754253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936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12.png"/><Relationship Id="rId12" Type="http://schemas.openxmlformats.org/officeDocument/2006/relationships/image" Target="../media/image17.png"/><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33.xml"/><Relationship Id="rId15" Type="http://schemas.openxmlformats.org/officeDocument/2006/relationships/image" Target="../media/image20.png"/><Relationship Id="rId10" Type="http://schemas.openxmlformats.org/officeDocument/2006/relationships/image" Target="../media/image15.png"/><Relationship Id="rId19" Type="http://schemas.microsoft.com/office/2007/relationships/hdphoto" Target="../media/hdphoto3.wdp"/><Relationship Id="rId4" Type="http://schemas.openxmlformats.org/officeDocument/2006/relationships/tags" Target="../tags/tag4.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Mỗi</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hồ</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mấy</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giờ</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3A053AF-CF4B-2080-E849-4C9ABE3E4C66}"/>
              </a:ext>
            </a:extLst>
          </p:cNvPr>
          <p:cNvPicPr>
            <a:picLocks noChangeAspect="1"/>
          </p:cNvPicPr>
          <p:nvPr/>
        </p:nvPicPr>
        <p:blipFill>
          <a:blip r:embed="rId5"/>
          <a:stretch>
            <a:fillRect/>
          </a:stretch>
        </p:blipFill>
        <p:spPr>
          <a:xfrm>
            <a:off x="704849" y="1857593"/>
            <a:ext cx="10868025" cy="2646008"/>
          </a:xfrm>
          <a:prstGeom prst="rect">
            <a:avLst/>
          </a:prstGeom>
        </p:spPr>
      </p:pic>
      <p:sp>
        <p:nvSpPr>
          <p:cNvPr id="8" name="Rectangle: Rounded Corners 7">
            <a:extLst>
              <a:ext uri="{FF2B5EF4-FFF2-40B4-BE49-F238E27FC236}">
                <a16:creationId xmlns:a16="http://schemas.microsoft.com/office/drawing/2014/main" id="{296F4D83-7304-3DA1-F9D7-7CE890F650E5}"/>
              </a:ext>
            </a:extLst>
          </p:cNvPr>
          <p:cNvSpPr/>
          <p:nvPr/>
        </p:nvSpPr>
        <p:spPr>
          <a:xfrm>
            <a:off x="485775" y="4648199"/>
            <a:ext cx="2486025" cy="1228725"/>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40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 (3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kém</a:t>
            </a:r>
            <a:r>
              <a:rPr lang="en-US" sz="2400" b="1" dirty="0">
                <a:solidFill>
                  <a:srgbClr val="FF0000"/>
                </a:solidFill>
                <a:latin typeface="Cambria" panose="02040503050406030204" pitchFamily="18" charset="0"/>
                <a:ea typeface="Cambria" panose="02040503050406030204" pitchFamily="18" charset="0"/>
              </a:rPr>
              <a:t> 20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8A915034-DEF2-0E90-B403-AAAC9A1DCDE8}"/>
              </a:ext>
            </a:extLst>
          </p:cNvPr>
          <p:cNvSpPr/>
          <p:nvPr/>
        </p:nvSpPr>
        <p:spPr>
          <a:xfrm>
            <a:off x="3190875" y="4610099"/>
            <a:ext cx="2390775" cy="1228725"/>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11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48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 (12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kém</a:t>
            </a:r>
            <a:r>
              <a:rPr lang="en-US" sz="2400" b="1" dirty="0">
                <a:solidFill>
                  <a:srgbClr val="FF0000"/>
                </a:solidFill>
                <a:latin typeface="Cambria" panose="02040503050406030204" pitchFamily="18" charset="0"/>
                <a:ea typeface="Cambria" panose="02040503050406030204" pitchFamily="18" charset="0"/>
              </a:rPr>
              <a:t> 12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BF2F73F4-8982-4B65-03CC-96399F36DC70}"/>
              </a:ext>
            </a:extLst>
          </p:cNvPr>
          <p:cNvSpPr/>
          <p:nvPr/>
        </p:nvSpPr>
        <p:spPr>
          <a:xfrm>
            <a:off x="5972175" y="4571999"/>
            <a:ext cx="2390775" cy="666751"/>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20 </a:t>
            </a:r>
            <a:r>
              <a:rPr lang="en-US" sz="2400" b="1" dirty="0" err="1">
                <a:solidFill>
                  <a:srgbClr val="FF0000"/>
                </a:solidFill>
                <a:latin typeface="Cambria" panose="02040503050406030204" pitchFamily="18" charset="0"/>
                <a:ea typeface="Cambria" panose="02040503050406030204" pitchFamily="18" charset="0"/>
              </a:rPr>
              <a:t>phút</a:t>
            </a:r>
            <a:endParaRPr lang="en-US" sz="24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85B88C5D-1F91-47CA-3702-FB519C6507A3}"/>
              </a:ext>
            </a:extLst>
          </p:cNvPr>
          <p:cNvSpPr/>
          <p:nvPr/>
        </p:nvSpPr>
        <p:spPr>
          <a:xfrm>
            <a:off x="8963025" y="4591049"/>
            <a:ext cx="2390775" cy="666751"/>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30 </a:t>
            </a:r>
            <a:r>
              <a:rPr lang="en-US" sz="2400" b="1" dirty="0" err="1">
                <a:solidFill>
                  <a:srgbClr val="FF0000"/>
                </a:solidFill>
                <a:latin typeface="Cambria" panose="02040503050406030204" pitchFamily="18" charset="0"/>
                <a:ea typeface="Cambria" panose="02040503050406030204" pitchFamily="18" charset="0"/>
              </a:rPr>
              <a:t>phút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6237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Chọn chữ đặt trước câu trả lời đúng:</a:t>
            </a:r>
          </a:p>
        </p:txBody>
      </p:sp>
      <p:sp>
        <p:nvSpPr>
          <p:cNvPr id="13" name="TextBox 12">
            <a:extLst>
              <a:ext uri="{FF2B5EF4-FFF2-40B4-BE49-F238E27FC236}">
                <a16:creationId xmlns:a16="http://schemas.microsoft.com/office/drawing/2014/main" id="{E18F57D8-B942-9BFC-D470-FDB67A82E974}"/>
              </a:ext>
            </a:extLst>
          </p:cNvPr>
          <p:cNvSpPr txBox="1"/>
          <p:nvPr/>
        </p:nvSpPr>
        <p:spPr>
          <a:xfrm>
            <a:off x="1385327" y="1361561"/>
            <a:ext cx="102637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30 tháng 8 là thứ Ba thì ngày 2 tháng 9 cùng năm đó là:</a:t>
            </a:r>
          </a:p>
        </p:txBody>
      </p:sp>
      <p:sp>
        <p:nvSpPr>
          <p:cNvPr id="14" name="TextBox 13">
            <a:extLst>
              <a:ext uri="{FF2B5EF4-FFF2-40B4-BE49-F238E27FC236}">
                <a16:creationId xmlns:a16="http://schemas.microsoft.com/office/drawing/2014/main" id="{F426521E-8793-46BF-D2C2-F9FACA33BF3C}"/>
              </a:ext>
            </a:extLst>
          </p:cNvPr>
          <p:cNvSpPr txBox="1"/>
          <p:nvPr/>
        </p:nvSpPr>
        <p:spPr>
          <a:xfrm>
            <a:off x="1309127" y="25331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tư</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sáu</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Bảy</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323BCEC7-FF84-60D2-CDA5-D29168812237}"/>
              </a:ext>
            </a:extLst>
          </p:cNvPr>
          <p:cNvSpPr/>
          <p:nvPr/>
        </p:nvSpPr>
        <p:spPr>
          <a:xfrm>
            <a:off x="1638300" y="3543300"/>
            <a:ext cx="9601200" cy="26193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Tháng 8 có 31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Từ ngày 30 tháng 8 đến ngày 2 tháng 9 có 4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Vậy ngày 30 tháng 8 là thứ Ba thì ngày 2 tháng 9 cùng năm đó là Thứ Sáu.</a:t>
            </a:r>
          </a:p>
        </p:txBody>
      </p:sp>
      <p:sp>
        <p:nvSpPr>
          <p:cNvPr id="18" name="Oval 17">
            <a:extLst>
              <a:ext uri="{FF2B5EF4-FFF2-40B4-BE49-F238E27FC236}">
                <a16:creationId xmlns:a16="http://schemas.microsoft.com/office/drawing/2014/main" id="{C34BF78D-01CE-43B5-1432-9EC7A4FEB640}"/>
              </a:ext>
            </a:extLst>
          </p:cNvPr>
          <p:cNvSpPr/>
          <p:nvPr/>
        </p:nvSpPr>
        <p:spPr>
          <a:xfrm>
            <a:off x="5895975" y="2609850"/>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B5CA"/>
              </a:solidFill>
              <a:effectLst/>
              <a:uLnTx/>
              <a:uFillTx/>
              <a:latin typeface="Arial"/>
              <a:ea typeface="+mn-ea"/>
              <a:cs typeface="+mn-cs"/>
            </a:endParaRPr>
          </a:p>
        </p:txBody>
      </p:sp>
    </p:spTree>
    <p:extLst>
      <p:ext uri="{BB962C8B-B14F-4D97-AF65-F5344CB8AC3E}">
        <p14:creationId xmlns:p14="http://schemas.microsoft.com/office/powerpoint/2010/main" val="3500857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Effect transition="in" filter="wipe(down)">
                                      <p:cBhvr>
                                        <p:cTn id="21" dur="500"/>
                                        <p:tgtEl>
                                          <p:spTgt spid="17">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down)">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down)">
                                      <p:cBhvr>
                                        <p:cTn id="31" dur="5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wipe(down)">
                                      <p:cBhvr>
                                        <p:cTn id="36" dur="500"/>
                                        <p:tgtEl>
                                          <p:spTgt spid="1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build="p"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lvl="0">
              <a:defRPr/>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b) Chọn chữ đặt trước câu trả lời đúng:</a:t>
            </a:r>
          </a:p>
        </p:txBody>
      </p:sp>
      <p:sp>
        <p:nvSpPr>
          <p:cNvPr id="13" name="TextBox 12">
            <a:extLst>
              <a:ext uri="{FF2B5EF4-FFF2-40B4-BE49-F238E27FC236}">
                <a16:creationId xmlns:a16="http://schemas.microsoft.com/office/drawing/2014/main" id="{E18F57D8-B942-9BFC-D470-FDB67A82E974}"/>
              </a:ext>
            </a:extLst>
          </p:cNvPr>
          <p:cNvSpPr txBox="1"/>
          <p:nvPr/>
        </p:nvSpPr>
        <p:spPr>
          <a:xfrm>
            <a:off x="1385327" y="1361561"/>
            <a:ext cx="10263748" cy="954107"/>
          </a:xfrm>
          <a:prstGeom prst="rect">
            <a:avLst/>
          </a:prstGeom>
          <a:noFill/>
        </p:spPr>
        <p:txBody>
          <a:bodyPr wrap="square" rtlCol="0">
            <a:spAutoFit/>
          </a:bodyPr>
          <a:lstStyle/>
          <a:p>
            <a:pPr lvl="0">
              <a:defRPr/>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Ngày 30 tháng 8 là thứ Ba thì ngày 2 tháng 9 cùng năm đó là:</a:t>
            </a:r>
          </a:p>
        </p:txBody>
      </p:sp>
      <p:sp>
        <p:nvSpPr>
          <p:cNvPr id="14" name="TextBox 13">
            <a:extLst>
              <a:ext uri="{FF2B5EF4-FFF2-40B4-BE49-F238E27FC236}">
                <a16:creationId xmlns:a16="http://schemas.microsoft.com/office/drawing/2014/main" id="{F426521E-8793-46BF-D2C2-F9FACA33BF3C}"/>
              </a:ext>
            </a:extLst>
          </p:cNvPr>
          <p:cNvSpPr txBox="1"/>
          <p:nvPr/>
        </p:nvSpPr>
        <p:spPr>
          <a:xfrm>
            <a:off x="1309127" y="2533136"/>
            <a:ext cx="10263748" cy="523220"/>
          </a:xfrm>
          <a:prstGeom prst="rect">
            <a:avLst/>
          </a:prstGeom>
          <a:noFill/>
        </p:spPr>
        <p:txBody>
          <a:bodyPr wrap="square" rtlCol="0">
            <a:spAutoFit/>
          </a:bodyPr>
          <a:lstStyle/>
          <a:p>
            <a:pPr lvl="0">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tư</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B.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năm</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C.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sáu</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D.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Bảy</a:t>
            </a:r>
            <a:endPar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323BCEC7-FF84-60D2-CDA5-D29168812237}"/>
              </a:ext>
            </a:extLst>
          </p:cNvPr>
          <p:cNvSpPr/>
          <p:nvPr/>
        </p:nvSpPr>
        <p:spPr>
          <a:xfrm>
            <a:off x="1638300" y="3543300"/>
            <a:ext cx="9601200" cy="26193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Tháng 8 có 31 ngày.</a:t>
            </a:r>
          </a:p>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Từ ngày 30 tháng 8 đến ngày 2 tháng 9 có 4 ngày</a:t>
            </a:r>
          </a:p>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Vậy ngày 30 tháng 8 là thứ Ba thì ngày 2 tháng 9 cùng năm đó là Thứ Sáu.</a:t>
            </a:r>
          </a:p>
        </p:txBody>
      </p:sp>
      <p:sp>
        <p:nvSpPr>
          <p:cNvPr id="18" name="Oval 17">
            <a:extLst>
              <a:ext uri="{FF2B5EF4-FFF2-40B4-BE49-F238E27FC236}">
                <a16:creationId xmlns:a16="http://schemas.microsoft.com/office/drawing/2014/main" id="{C34BF78D-01CE-43B5-1432-9EC7A4FEB640}"/>
              </a:ext>
            </a:extLst>
          </p:cNvPr>
          <p:cNvSpPr/>
          <p:nvPr/>
        </p:nvSpPr>
        <p:spPr>
          <a:xfrm>
            <a:off x="5895975" y="2609850"/>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Effect transition="in" filter="wipe(down)">
                                      <p:cBhvr>
                                        <p:cTn id="21" dur="500"/>
                                        <p:tgtEl>
                                          <p:spTgt spid="17">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down)">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down)">
                                      <p:cBhvr>
                                        <p:cTn id="31" dur="5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wipe(down)">
                                      <p:cBhvr>
                                        <p:cTn id="36" dur="500"/>
                                        <p:tgtEl>
                                          <p:spTgt spid="1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build="p"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910055" y="592240"/>
            <a:ext cx="619044" cy="584775"/>
            <a:chOff x="621568" y="794220"/>
            <a:chExt cx="619044" cy="584775"/>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6</a:t>
              </a:r>
              <a:endPar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442477" y="561461"/>
            <a:ext cx="7234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id="{F905A941-1FBB-0EC5-1896-C81C3288F2CD}"/>
              </a:ext>
            </a:extLst>
          </p:cNvPr>
          <p:cNvPicPr>
            <a:picLocks noChangeAspect="1"/>
          </p:cNvPicPr>
          <p:nvPr/>
        </p:nvPicPr>
        <p:blipFill>
          <a:blip r:embed="rId4"/>
          <a:stretch>
            <a:fillRect/>
          </a:stretch>
        </p:blipFill>
        <p:spPr>
          <a:xfrm>
            <a:off x="2543175" y="1220409"/>
            <a:ext cx="7225382" cy="3465892"/>
          </a:xfrm>
          <a:prstGeom prst="rect">
            <a:avLst/>
          </a:prstGeom>
        </p:spPr>
      </p:pic>
      <p:sp>
        <p:nvSpPr>
          <p:cNvPr id="9" name="TextBox 8">
            <a:extLst>
              <a:ext uri="{FF2B5EF4-FFF2-40B4-BE49-F238E27FC236}">
                <a16:creationId xmlns:a16="http://schemas.microsoft.com/office/drawing/2014/main" id="{F8581770-71E0-49FA-4E53-0B89CC065994}"/>
              </a:ext>
            </a:extLst>
          </p:cNvPr>
          <p:cNvSpPr txBox="1"/>
          <p:nvPr/>
        </p:nvSpPr>
        <p:spPr>
          <a:xfrm>
            <a:off x="1276350" y="4676261"/>
            <a:ext cx="1035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Chị</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Huyền</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bắt</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đầu</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việc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mấy</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mấy</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Rectangle: Rounded Corners 9">
            <a:extLst>
              <a:ext uri="{FF2B5EF4-FFF2-40B4-BE49-F238E27FC236}">
                <a16:creationId xmlns:a16="http://schemas.microsoft.com/office/drawing/2014/main" id="{8D25A773-4808-D6DC-F730-2B641C55A865}"/>
              </a:ext>
            </a:extLst>
          </p:cNvPr>
          <p:cNvSpPr/>
          <p:nvPr/>
        </p:nvSpPr>
        <p:spPr>
          <a:xfrm>
            <a:off x="1676400" y="5334001"/>
            <a:ext cx="9601200" cy="103822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Chị bắt đầu làm việc lúc 7 giờ 40 phút (8 giờ kém 20 phút) và kết thúc lúc 11 giờ 25 phút.</a:t>
            </a:r>
          </a:p>
        </p:txBody>
      </p:sp>
    </p:spTree>
    <p:extLst>
      <p:ext uri="{BB962C8B-B14F-4D97-AF65-F5344CB8AC3E}">
        <p14:creationId xmlns:p14="http://schemas.microsoft.com/office/powerpoint/2010/main" val="96306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110" name="Google Shape;1114;p39"/>
          <p:cNvSpPr txBox="1">
            <a:spLocks/>
          </p:cNvSpPr>
          <p:nvPr/>
        </p:nvSpPr>
        <p:spPr>
          <a:xfrm>
            <a:off x="3535519" y="829904"/>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9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sym typeface="Bahiana"/>
              </a:rPr>
              <a:t>Dặn</a:t>
            </a:r>
            <a:r>
              <a:rPr kumimoji="0" lang="en-US" sz="9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sym typeface="Bahiana"/>
              </a:rPr>
              <a:t> </a:t>
            </a:r>
            <a:r>
              <a:rPr kumimoji="0" lang="en-US" sz="9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sym typeface="Bahiana"/>
              </a:rPr>
              <a:t>dò</a:t>
            </a:r>
            <a:endParaRPr kumimoji="0" lang="en-US" sz="9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sym typeface="Bahiana"/>
            </a:endParaRPr>
          </a:p>
        </p:txBody>
      </p:sp>
      <p:sp>
        <p:nvSpPr>
          <p:cNvPr id="112" name="Google Shape;1114;p39"/>
          <p:cNvSpPr txBox="1">
            <a:spLocks/>
          </p:cNvSpPr>
          <p:nvPr/>
        </p:nvSpPr>
        <p:spPr>
          <a:xfrm>
            <a:off x="2027704" y="3278998"/>
            <a:ext cx="9864845"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1142942" marR="0" lvl="0" indent="-1142942" algn="ctr" defTabSz="1219140" rtl="0" eaLnBrk="1" fontAlgn="auto" latinLnBrk="0" hangingPunct="1">
              <a:lnSpc>
                <a:spcPct val="150000"/>
              </a:lnSpc>
              <a:spcBef>
                <a:spcPts val="0"/>
              </a:spcBef>
              <a:spcAft>
                <a:spcPts val="0"/>
              </a:spcAft>
              <a:buClr>
                <a:srgbClr val="191919"/>
              </a:buClr>
              <a:buSzPts val="5200"/>
              <a:buFontTx/>
              <a:buChar char="-"/>
              <a:tabLst/>
              <a:defRPr/>
            </a:pP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Hoàn</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thành</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các</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bài</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tập</a:t>
            </a:r>
            <a:endPar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endParaRPr>
          </a:p>
          <a:p>
            <a:pPr marL="1142942" marR="0" lvl="0" indent="-1142942" algn="ctr" defTabSz="1219140" rtl="0" eaLnBrk="1" fontAlgn="auto" latinLnBrk="0" hangingPunct="1">
              <a:lnSpc>
                <a:spcPct val="150000"/>
              </a:lnSpc>
              <a:spcBef>
                <a:spcPts val="0"/>
              </a:spcBef>
              <a:spcAft>
                <a:spcPts val="0"/>
              </a:spcAft>
              <a:buClr>
                <a:srgbClr val="191919"/>
              </a:buClr>
              <a:buSzPts val="5200"/>
              <a:buFontTx/>
              <a:buChar char="-"/>
              <a:tabLst/>
              <a:defRPr/>
            </a:pP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Chuẩn</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bị</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bài</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tiếp</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theo</a:t>
            </a:r>
            <a:endPar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endParaRPr>
          </a:p>
        </p:txBody>
      </p:sp>
      <p:pic>
        <p:nvPicPr>
          <p:cNvPr id="113" name="Picture 112"/>
          <p:cNvPicPr>
            <a:picLocks noChangeAspect="1"/>
          </p:cNvPicPr>
          <p:nvPr/>
        </p:nvPicPr>
        <p:blipFill>
          <a:blip r:embed="rId3">
            <a:extLst>
              <a:ext uri="{BEBA8EAE-BF5A-486C-A8C5-ECC9F3942E4B}">
                <a14:imgProps xmlns:a14="http://schemas.microsoft.com/office/drawing/2010/main">
                  <a14:imgLayer r:embed="rId4">
                    <a14:imgEffect>
                      <a14:backgroundRemoval t="888" b="100000" l="1183" r="97929">
                        <a14:foregroundMark x1="38166" y1="42012" x2="45562" y2="38757"/>
                        <a14:foregroundMark x1="54438" y1="38757" x2="60947" y2="39941"/>
                        <a14:foregroundMark x1="42604" y1="47337" x2="52959" y2="47929"/>
                      </a14:backgroundRemoval>
                    </a14:imgEffect>
                  </a14:imgLayer>
                </a14:imgProps>
              </a:ext>
              <a:ext uri="{28A0092B-C50C-407E-A947-70E740481C1C}">
                <a14:useLocalDpi xmlns:a14="http://schemas.microsoft.com/office/drawing/2010/main" val="0"/>
              </a:ext>
            </a:extLst>
          </a:blip>
          <a:stretch>
            <a:fillRect/>
          </a:stretch>
        </p:blipFill>
        <p:spPr>
          <a:xfrm>
            <a:off x="-740711" y="3506533"/>
            <a:ext cx="4166083" cy="4166083"/>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111" name="图片 6"/>
          <p:cNvPicPr>
            <a:picLocks noChangeAspect="1"/>
          </p:cNvPicPr>
          <p:nvPr/>
        </p:nvPicPr>
        <p:blipFill>
          <a:blip r:embed="rId3">
            <a:extLst>
              <a:ext uri="{28A0092B-C50C-407E-A947-70E740481C1C}">
                <a14:useLocalDpi xmlns:a14="http://schemas.microsoft.com/office/drawing/2010/main" val="0"/>
              </a:ext>
            </a:extLst>
          </a:blip>
          <a:srcRect t="21411" r="72269" b="-7056"/>
          <a:stretch>
            <a:fillRect/>
          </a:stretch>
        </p:blipFill>
        <p:spPr bwMode="auto">
          <a:xfrm>
            <a:off x="2" y="2555595"/>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3EBA6DB-B4E9-5127-38DB-CBAA26955133}"/>
              </a:ext>
            </a:extLst>
          </p:cNvPr>
          <p:cNvPicPr>
            <a:picLocks noChangeAspect="1"/>
          </p:cNvPicPr>
          <p:nvPr/>
        </p:nvPicPr>
        <p:blipFill>
          <a:blip r:embed="rId4"/>
          <a:stretch>
            <a:fillRect/>
          </a:stretch>
        </p:blipFill>
        <p:spPr>
          <a:xfrm>
            <a:off x="2844183" y="2223788"/>
            <a:ext cx="8370533" cy="2505673"/>
          </a:xfrm>
          <a:prstGeom prst="rect">
            <a:avLst/>
          </a:prstGeom>
        </p:spPr>
      </p:pic>
    </p:spTree>
    <p:extLst>
      <p:ext uri="{BB962C8B-B14F-4D97-AF65-F5344CB8AC3E}">
        <p14:creationId xmlns:p14="http://schemas.microsoft.com/office/powerpoint/2010/main" val="441224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39"/>
          <p:cNvSpPr txBox="1">
            <a:spLocks noGrp="1"/>
          </p:cNvSpPr>
          <p:nvPr>
            <p:ph type="ctrTitle"/>
          </p:nvPr>
        </p:nvSpPr>
        <p:spPr>
          <a:xfrm>
            <a:off x="2322545" y="2102444"/>
            <a:ext cx="7445231" cy="2153481"/>
          </a:xfrm>
          <a:prstGeom prst="rect">
            <a:avLst/>
          </a:prstGeom>
        </p:spPr>
        <p:txBody>
          <a:bodyPr spcFirstLastPara="1" wrap="square" lIns="121900" tIns="121900" rIns="121900" bIns="121900" anchor="b" anchorCtr="0">
            <a:noAutofit/>
          </a:bodyPr>
          <a:lstStyle/>
          <a:p>
            <a:r>
              <a:rPr lang="en-US" sz="8000" b="1" dirty="0">
                <a:solidFill>
                  <a:schemeClr val="accent4">
                    <a:lumMod val="20000"/>
                    <a:lumOff val="80000"/>
                  </a:schemeClr>
                </a:solidFill>
                <a:latin typeface="UVN Bach Tuyet Nang" panose="02090907080705020403" pitchFamily="18" charset="0"/>
              </a:rPr>
              <a:t>KHỞI ĐỘNG</a:t>
            </a:r>
          </a:p>
        </p:txBody>
      </p:sp>
      <p:grpSp>
        <p:nvGrpSpPr>
          <p:cNvPr id="1116" name="Google Shape;1116;p39"/>
          <p:cNvGrpSpPr/>
          <p:nvPr/>
        </p:nvGrpSpPr>
        <p:grpSpPr>
          <a:xfrm>
            <a:off x="4429806" y="5531068"/>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81370" y="2705143"/>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3" name="Google Shape;1133;p39"/>
          <p:cNvGrpSpPr/>
          <p:nvPr/>
        </p:nvGrpSpPr>
        <p:grpSpPr>
          <a:xfrm>
            <a:off x="7934152" y="5345502"/>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59956" y="1832203"/>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6400;p38"/>
          <p:cNvGrpSpPr/>
          <p:nvPr/>
        </p:nvGrpSpPr>
        <p:grpSpPr>
          <a:xfrm rot="21296139">
            <a:off x="370192" y="5374071"/>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68795" y="-80833"/>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44261" y="3880484"/>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6391;p38"/>
          <p:cNvGrpSpPr/>
          <p:nvPr/>
        </p:nvGrpSpPr>
        <p:grpSpPr>
          <a:xfrm>
            <a:off x="5290852" y="5198166"/>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1" name="Google Shape;1114;p39"/>
          <p:cNvSpPr txBox="1">
            <a:spLocks/>
          </p:cNvSpPr>
          <p:nvPr/>
        </p:nvSpPr>
        <p:spPr>
          <a:xfrm>
            <a:off x="2401758" y="2140770"/>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lang="en-US" sz="8000" b="1" kern="0" dirty="0">
                <a:solidFill>
                  <a:srgbClr val="FF657D">
                    <a:lumMod val="50000"/>
                  </a:srgbClr>
                </a:solidFill>
                <a:latin typeface="UVN Bach Tuyet Nang" panose="02090907080705020403" pitchFamily="18" charset="0"/>
              </a:rPr>
              <a:t>KHỞI ĐỘNG</a:t>
            </a:r>
            <a:endParaRPr kumimoji="0" lang="en-US" sz="8000" b="0" i="0" u="none" strike="noStrike" kern="0" cap="none" spc="0" normalizeH="0" baseline="0" noProof="0" dirty="0">
              <a:ln>
                <a:noFill/>
              </a:ln>
              <a:solidFill>
                <a:srgbClr val="FF657D">
                  <a:lumMod val="50000"/>
                </a:srgbClr>
              </a:solidFill>
              <a:effectLst/>
              <a:uLnTx/>
              <a:uFillTx/>
              <a:latin typeface="UVN Bach Tuyet Nang" panose="02090907080705020403" pitchFamily="18" charset="0"/>
              <a:sym typeface="Bahiana"/>
            </a:endParaRPr>
          </a:p>
        </p:txBody>
      </p:sp>
      <p:grpSp>
        <p:nvGrpSpPr>
          <p:cNvPr id="2" name="Group 1"/>
          <p:cNvGrpSpPr/>
          <p:nvPr/>
        </p:nvGrpSpPr>
        <p:grpSpPr>
          <a:xfrm>
            <a:off x="8219124" y="-129881"/>
            <a:ext cx="3567355" cy="4313165"/>
            <a:chOff x="5432822" y="-257660"/>
            <a:chExt cx="2022395" cy="2545037"/>
          </a:xfrm>
        </p:grpSpPr>
        <p:pic>
          <p:nvPicPr>
            <p:cNvPr id="169" name="Picture 1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32648" y="4476331"/>
            <a:ext cx="2726171" cy="15145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377688" y="228297"/>
            <a:ext cx="110224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1. </a:t>
            </a:r>
            <a:r>
              <a:rPr kumimoji="0" lang="en-US" altLang="en-US" sz="6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Số</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liền</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sau</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số</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87 354</a:t>
            </a:r>
            <a:r>
              <a:rPr kumimoji="0" lang="en-US" altLang="en-US" sz="6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87 355</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87 353</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87 356</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5000" b="1" dirty="0">
                <a:solidFill>
                  <a:srgbClr val="008000"/>
                </a:solidFill>
                <a:cs typeface="Arial" panose="020B0604020202020204" pitchFamily="34" charset="0"/>
              </a:rPr>
              <a:t>2. </a:t>
            </a:r>
            <a:r>
              <a:rPr lang="en-US" altLang="en-US" sz="5000" b="1" dirty="0" err="1">
                <a:solidFill>
                  <a:srgbClr val="008000"/>
                </a:solidFill>
                <a:cs typeface="Arial" panose="020B0604020202020204" pitchFamily="34" charset="0"/>
              </a:rPr>
              <a:t>Làm</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tròn</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số</a:t>
            </a:r>
            <a:r>
              <a:rPr lang="en-US" altLang="en-US" sz="5000" b="1" dirty="0">
                <a:solidFill>
                  <a:srgbClr val="008000"/>
                </a:solidFill>
                <a:cs typeface="Arial" panose="020B0604020202020204" pitchFamily="34" charset="0"/>
              </a:rPr>
              <a:t> 34 335 </a:t>
            </a:r>
            <a:r>
              <a:rPr lang="en-US" altLang="en-US" sz="5000" b="1" dirty="0" err="1">
                <a:solidFill>
                  <a:srgbClr val="008000"/>
                </a:solidFill>
                <a:cs typeface="Arial" panose="020B0604020202020204" pitchFamily="34" charset="0"/>
              </a:rPr>
              <a:t>đến</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hàng</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trăm</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34 200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34 300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514519" y="1378718"/>
            <a:ext cx="131471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6000" b="1" dirty="0">
                <a:solidFill>
                  <a:srgbClr val="008000"/>
                </a:solidFill>
                <a:cs typeface="Arial" panose="020B0604020202020204" pitchFamily="34" charset="0"/>
              </a:rPr>
              <a:t>3. </a:t>
            </a:r>
            <a:r>
              <a:rPr lang="en-US" altLang="en-US" sz="6000" b="1" dirty="0" err="1">
                <a:solidFill>
                  <a:srgbClr val="008000"/>
                </a:solidFill>
                <a:cs typeface="Arial" panose="020B0604020202020204" pitchFamily="34" charset="0"/>
              </a:rPr>
              <a:t>Tháng</a:t>
            </a:r>
            <a:r>
              <a:rPr lang="en-US" altLang="en-US" sz="6000" b="1" dirty="0">
                <a:solidFill>
                  <a:srgbClr val="008000"/>
                </a:solidFill>
                <a:cs typeface="Arial" panose="020B0604020202020204" pitchFamily="34" charset="0"/>
              </a:rPr>
              <a:t> 7 </a:t>
            </a:r>
            <a:r>
              <a:rPr lang="en-US" altLang="en-US" sz="6000" b="1" dirty="0" err="1">
                <a:solidFill>
                  <a:srgbClr val="008000"/>
                </a:solidFill>
                <a:cs typeface="Arial" panose="020B0604020202020204" pitchFamily="34" charset="0"/>
              </a:rPr>
              <a:t>có</a:t>
            </a:r>
            <a:r>
              <a:rPr lang="en-US" altLang="en-US" sz="6000" b="1" dirty="0">
                <a:solidFill>
                  <a:srgbClr val="008000"/>
                </a:solidFill>
                <a:cs typeface="Arial" panose="020B0604020202020204" pitchFamily="34" charset="0"/>
              </a:rPr>
              <a:t> bao </a:t>
            </a:r>
            <a:r>
              <a:rPr lang="en-US" altLang="en-US" sz="6000" b="1" dirty="0" err="1">
                <a:solidFill>
                  <a:srgbClr val="008000"/>
                </a:solidFill>
                <a:cs typeface="Arial" panose="020B0604020202020204" pitchFamily="34" charset="0"/>
              </a:rPr>
              <a:t>nhiêu</a:t>
            </a:r>
            <a:r>
              <a:rPr lang="en-US" altLang="en-US" sz="6000" b="1" dirty="0">
                <a:solidFill>
                  <a:srgbClr val="008000"/>
                </a:solidFill>
                <a:cs typeface="Arial" panose="020B0604020202020204" pitchFamily="34" charset="0"/>
              </a:rPr>
              <a:t> </a:t>
            </a:r>
            <a:r>
              <a:rPr lang="en-US" altLang="en-US" sz="6000" b="1" dirty="0" err="1">
                <a:solidFill>
                  <a:srgbClr val="008000"/>
                </a:solidFill>
                <a:cs typeface="Arial" panose="020B0604020202020204" pitchFamily="34" charset="0"/>
              </a:rPr>
              <a:t>ngày</a:t>
            </a:r>
            <a:r>
              <a:rPr lang="en-US" altLang="en-US" sz="6000" b="1" dirty="0">
                <a:solidFill>
                  <a:srgbClr val="008000"/>
                </a:solidFill>
                <a:cs typeface="Arial" panose="020B0604020202020204" pitchFamily="34" charset="0"/>
              </a:rPr>
              <a:t> ?</a:t>
            </a:r>
            <a:endParaRPr kumimoji="0" lang="en-US" altLang="en-US" sz="6000" b="1" i="0" u="none" strike="noStrike" kern="1200" cap="none" spc="0" normalizeH="0" baseline="0" noProof="0" dirty="0">
              <a:ln>
                <a:noFill/>
              </a:ln>
              <a:solidFill>
                <a:srgbClr val="008000"/>
              </a:solidFill>
              <a:effectLst/>
              <a:uLnTx/>
              <a:uFillTx/>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28</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31</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389" name="图片 18">
            <a:extLst>
              <a:ext uri="{FF2B5EF4-FFF2-40B4-BE49-F238E27FC236}">
                <a16:creationId xmlns:a16="http://schemas.microsoft.com/office/drawing/2014/main" id="{D740985E-66D8-4E2F-91CE-B6D5181E5AD8}"/>
              </a:ext>
            </a:extLst>
          </p:cNvPr>
          <p:cNvPicPr>
            <a:picLocks noChangeAspect="1"/>
          </p:cNvPicPr>
          <p:nvPr/>
        </p:nvPicPr>
        <p:blipFill rotWithShape="1">
          <a:blip r:embed="rId3">
            <a:extLst>
              <a:ext uri="{28A0092B-C50C-407E-A947-70E740481C1C}">
                <a14:useLocalDpi xmlns:a14="http://schemas.microsoft.com/office/drawing/2010/main" val="0"/>
              </a:ext>
            </a:extLst>
          </a:blip>
          <a:srcRect l="66514" t="-1287" r="-681" b="83445"/>
          <a:stretch/>
        </p:blipFill>
        <p:spPr>
          <a:xfrm rot="20408546">
            <a:off x="-108370" y="-1067170"/>
            <a:ext cx="6116756" cy="4270500"/>
          </a:xfrm>
          <a:prstGeom prst="rect">
            <a:avLst/>
          </a:prstGeom>
        </p:spPr>
      </p:pic>
      <p:sp>
        <p:nvSpPr>
          <p:cNvPr id="1114" name="Google Shape;1114;p39"/>
          <p:cNvSpPr txBox="1">
            <a:spLocks noGrp="1"/>
          </p:cNvSpPr>
          <p:nvPr>
            <p:ph type="ctrTitle"/>
          </p:nvPr>
        </p:nvSpPr>
        <p:spPr>
          <a:xfrm>
            <a:off x="2395938" y="2503202"/>
            <a:ext cx="7445231" cy="2153481"/>
          </a:xfrm>
          <a:prstGeom prst="rect">
            <a:avLst/>
          </a:prstGeom>
        </p:spPr>
        <p:txBody>
          <a:bodyPr spcFirstLastPara="1" wrap="square" lIns="121900" tIns="121900" rIns="121900" bIns="121900" anchor="b" anchorCtr="0">
            <a:noAutofit/>
          </a:bodyPr>
          <a:lstStyle/>
          <a:p>
            <a:r>
              <a:rPr lang="vi-VN" sz="5867" b="1">
                <a:solidFill>
                  <a:schemeClr val="accent2"/>
                </a:solidFill>
                <a:latin typeface="Calibri" panose="020F0502020204030204" pitchFamily="34" charset="0"/>
                <a:cs typeface="Calibri" panose="020F0502020204030204" pitchFamily="34" charset="0"/>
              </a:rPr>
              <a:t>Bài 76: EM ÔN LẠI NHỮNG GÌ ĐÃ HỌC</a:t>
            </a:r>
            <a:br>
              <a:rPr lang="vi-VN" sz="5867" b="1">
                <a:solidFill>
                  <a:schemeClr val="accent2"/>
                </a:solidFill>
                <a:latin typeface="Calibri" panose="020F0502020204030204" pitchFamily="34" charset="0"/>
                <a:cs typeface="Calibri" panose="020F0502020204030204" pitchFamily="34" charset="0"/>
              </a:rPr>
            </a:br>
            <a:r>
              <a:rPr lang="vi-VN" sz="5867" b="1">
                <a:solidFill>
                  <a:schemeClr val="accent2"/>
                </a:solidFill>
                <a:latin typeface="Calibri" panose="020F0502020204030204" pitchFamily="34" charset="0"/>
                <a:cs typeface="Calibri" panose="020F0502020204030204" pitchFamily="34" charset="0"/>
              </a:rPr>
              <a:t>(Tiết 2)</a:t>
            </a:r>
            <a:endParaRPr lang="vi-VN" sz="5867" b="1" dirty="0">
              <a:solidFill>
                <a:schemeClr val="accent2"/>
              </a:solidFill>
              <a:latin typeface="Calibri" panose="020F0502020204030204" pitchFamily="34" charset="0"/>
              <a:cs typeface="Calibri" panose="020F0502020204030204" pitchFamily="34" charset="0"/>
            </a:endParaRPr>
          </a:p>
        </p:txBody>
      </p:sp>
      <p:grpSp>
        <p:nvGrpSpPr>
          <p:cNvPr id="1116" name="Google Shape;1116;p39"/>
          <p:cNvGrpSpPr/>
          <p:nvPr/>
        </p:nvGrpSpPr>
        <p:grpSpPr>
          <a:xfrm>
            <a:off x="4402303" y="5529060"/>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30" name="Google Shape;1130;p39"/>
          <p:cNvGrpSpPr/>
          <p:nvPr/>
        </p:nvGrpSpPr>
        <p:grpSpPr>
          <a:xfrm>
            <a:off x="453867" y="2703135"/>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33" name="Google Shape;1133;p39"/>
          <p:cNvGrpSpPr/>
          <p:nvPr/>
        </p:nvGrpSpPr>
        <p:grpSpPr>
          <a:xfrm>
            <a:off x="7906651" y="5343494"/>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422" name="Google Shape;1422;p39"/>
          <p:cNvGrpSpPr/>
          <p:nvPr/>
        </p:nvGrpSpPr>
        <p:grpSpPr>
          <a:xfrm>
            <a:off x="2632453" y="1830195"/>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4" name="Google Shape;6400;p38"/>
          <p:cNvGrpSpPr/>
          <p:nvPr/>
        </p:nvGrpSpPr>
        <p:grpSpPr>
          <a:xfrm rot="21296139">
            <a:off x="342691" y="5372063"/>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grpSp>
        <p:nvGrpSpPr>
          <p:cNvPr id="346" name="Google Shape;6418;p38"/>
          <p:cNvGrpSpPr/>
          <p:nvPr/>
        </p:nvGrpSpPr>
        <p:grpSpPr>
          <a:xfrm rot="1831166">
            <a:off x="4941293" y="-82841"/>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47" name="Google Shape;6421;p38"/>
          <p:cNvGrpSpPr/>
          <p:nvPr/>
        </p:nvGrpSpPr>
        <p:grpSpPr>
          <a:xfrm>
            <a:off x="416760" y="3878476"/>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70" name="Google Shape;6391;p38"/>
          <p:cNvGrpSpPr/>
          <p:nvPr/>
        </p:nvGrpSpPr>
        <p:grpSpPr>
          <a:xfrm>
            <a:off x="5263352" y="5196158"/>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81" name="Google Shape;1114;p39"/>
          <p:cNvSpPr txBox="1">
            <a:spLocks/>
          </p:cNvSpPr>
          <p:nvPr/>
        </p:nvSpPr>
        <p:spPr>
          <a:xfrm>
            <a:off x="2446901" y="2516894"/>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lvl="0" defTabSz="1219140"/>
            <a:r>
              <a:rPr lang="vi-VN" sz="5867" b="1" kern="0" dirty="0">
                <a:solidFill>
                  <a:srgbClr val="FF657D">
                    <a:lumMod val="50000"/>
                  </a:srgbClr>
                </a:solidFill>
                <a:latin typeface="Calibri" panose="020F0502020204030204" pitchFamily="34" charset="0"/>
                <a:cs typeface="Calibri" panose="020F0502020204030204" pitchFamily="34" charset="0"/>
              </a:rPr>
              <a:t>Bài 76: EM ÔN LẠI NHỮNG GÌ ĐÃ HỌC</a:t>
            </a:r>
            <a:endParaRPr lang="en-US" sz="5867" b="1" kern="0" dirty="0">
              <a:solidFill>
                <a:srgbClr val="FF657D">
                  <a:lumMod val="50000"/>
                </a:srgbClr>
              </a:solidFill>
              <a:latin typeface="Calibri" panose="020F0502020204030204" pitchFamily="34" charset="0"/>
              <a:cs typeface="Calibri" panose="020F0502020204030204" pitchFamily="34" charset="0"/>
            </a:endParaRPr>
          </a:p>
          <a:p>
            <a:pPr lvl="0" defTabSz="1219140"/>
            <a:r>
              <a:rPr kumimoji="0" lang="en-US" sz="5867" b="1" i="0" u="none" strike="noStrike" kern="0" cap="none" spc="0" normalizeH="0" baseline="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a:t>
            </a:r>
            <a:r>
              <a:rPr kumimoji="0" lang="en-US" sz="5867" b="1" i="0" u="none" strike="noStrike" kern="0" cap="none" spc="0" normalizeH="0" baseline="0" noProof="0" dirty="0" err="1">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Tiết</a:t>
            </a:r>
            <a:r>
              <a:rPr kumimoji="0" lang="en-US" sz="5867" b="1" i="0" u="none" strike="noStrike" kern="0" cap="none" spc="0" normalizeH="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 2)</a:t>
            </a:r>
            <a:endParaRPr kumimoji="0" lang="vi-VN" sz="5867" b="1" i="0" u="none" strike="noStrike" kern="0" cap="none" spc="0" normalizeH="0" baseline="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endParaRPr>
          </a:p>
        </p:txBody>
      </p:sp>
      <p:pic>
        <p:nvPicPr>
          <p:cNvPr id="383" name="图片 6"/>
          <p:cNvPicPr>
            <a:picLocks noChangeAspect="1"/>
          </p:cNvPicPr>
          <p:nvPr/>
        </p:nvPicPr>
        <p:blipFill>
          <a:blip r:embed="rId4">
            <a:extLst>
              <a:ext uri="{28A0092B-C50C-407E-A947-70E740481C1C}">
                <a14:useLocalDpi xmlns:a14="http://schemas.microsoft.com/office/drawing/2010/main" val="0"/>
              </a:ext>
            </a:extLst>
          </a:blip>
          <a:srcRect t="21411" r="72269" b="-7056"/>
          <a:stretch>
            <a:fillRect/>
          </a:stretch>
        </p:blipFill>
        <p:spPr bwMode="auto">
          <a:xfrm>
            <a:off x="9165436" y="2536860"/>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243765" y="-343545"/>
            <a:ext cx="2696527" cy="3393383"/>
            <a:chOff x="5432822" y="-257660"/>
            <a:chExt cx="2022395" cy="2545037"/>
          </a:xfrm>
        </p:grpSpPr>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sp>
        <p:nvSpPr>
          <p:cNvPr id="390" name="Rectangle 389"/>
          <p:cNvSpPr/>
          <p:nvPr/>
        </p:nvSpPr>
        <p:spPr>
          <a:xfrm rot="20460306">
            <a:off x="1273094" y="1071635"/>
            <a:ext cx="2300630" cy="1323439"/>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rPr>
              <a:t>Toán</a:t>
            </a:r>
            <a:endParaRPr kumimoji="0" lang="en-US" sz="8000" b="0"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endParaRPr>
          </a:p>
        </p:txBody>
      </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05145" y="4474323"/>
            <a:ext cx="2726171" cy="151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91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4" name="Flowchart: Connector 23">
            <a:extLst>
              <a:ext uri="{FF2B5EF4-FFF2-40B4-BE49-F238E27FC236}">
                <a16:creationId xmlns:a16="http://schemas.microsoft.com/office/drawing/2014/main" id="{6349028E-5F7F-4AA8-8FA0-B9CEE2910C8A}"/>
              </a:ext>
            </a:extLst>
          </p:cNvPr>
          <p:cNvSpPr/>
          <p:nvPr/>
        </p:nvSpPr>
        <p:spPr>
          <a:xfrm>
            <a:off x="612781" y="83081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199456" y="740701"/>
            <a:ext cx="10407187" cy="646331"/>
          </a:xfrm>
          <a:prstGeom prst="rect">
            <a:avLst/>
          </a:prstGeom>
          <a:noFill/>
        </p:spPr>
        <p:txBody>
          <a:bodyPr wrap="square" rtlCol="0">
            <a:spAutoFit/>
          </a:bodyPr>
          <a:lstStyle/>
          <a:p>
            <a:pPr lvl="0" algn="just" defTabSz="914377"/>
            <a:r>
              <a:rPr lang="vi-VN" sz="3600" b="1" dirty="0">
                <a:solidFill>
                  <a:prstClr val="black"/>
                </a:solidFill>
                <a:latin typeface="Calibri" panose="020F0502020204030204" pitchFamily="34" charset="0"/>
                <a:cs typeface="Calibri" panose="020F0502020204030204" pitchFamily="34" charset="0"/>
              </a:rPr>
              <a:t>a) Nêu tâm, đường kính, bán kính của hình tròn sau:</a:t>
            </a:r>
          </a:p>
        </p:txBody>
      </p:sp>
      <p:pic>
        <p:nvPicPr>
          <p:cNvPr id="4" name="Picture 3">
            <a:extLst>
              <a:ext uri="{FF2B5EF4-FFF2-40B4-BE49-F238E27FC236}">
                <a16:creationId xmlns:a16="http://schemas.microsoft.com/office/drawing/2014/main" id="{E28358F2-D86F-061F-35E2-0E9D066209C9}"/>
              </a:ext>
            </a:extLst>
          </p:cNvPr>
          <p:cNvPicPr>
            <a:picLocks noChangeAspect="1"/>
          </p:cNvPicPr>
          <p:nvPr/>
        </p:nvPicPr>
        <p:blipFill>
          <a:blip r:embed="rId3"/>
          <a:stretch>
            <a:fillRect/>
          </a:stretch>
        </p:blipFill>
        <p:spPr>
          <a:xfrm>
            <a:off x="6862762" y="1919287"/>
            <a:ext cx="4505325" cy="4143375"/>
          </a:xfrm>
          <a:prstGeom prst="rect">
            <a:avLst/>
          </a:prstGeom>
        </p:spPr>
      </p:pic>
      <p:sp>
        <p:nvSpPr>
          <p:cNvPr id="6" name="Rectangle: Rounded Corners 5">
            <a:extLst>
              <a:ext uri="{FF2B5EF4-FFF2-40B4-BE49-F238E27FC236}">
                <a16:creationId xmlns:a16="http://schemas.microsoft.com/office/drawing/2014/main" id="{A7458D7A-9670-7979-2412-BD5B68C42E12}"/>
              </a:ext>
            </a:extLst>
          </p:cNvPr>
          <p:cNvSpPr/>
          <p:nvPr/>
        </p:nvSpPr>
        <p:spPr>
          <a:xfrm>
            <a:off x="857250" y="2276475"/>
            <a:ext cx="6181725" cy="237172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000" dirty="0">
                <a:solidFill>
                  <a:srgbClr val="FF0000"/>
                </a:solidFill>
                <a:latin typeface="Calibri" panose="020F0502020204030204" pitchFamily="34" charset="0"/>
                <a:cs typeface="Calibri" panose="020F0502020204030204" pitchFamily="34" charset="0"/>
              </a:rPr>
              <a:t>Hình tròn tâm O</a:t>
            </a:r>
            <a:endParaRPr lang="en-US" sz="4000" dirty="0">
              <a:solidFill>
                <a:srgbClr val="FF0000"/>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4000" dirty="0">
                <a:solidFill>
                  <a:srgbClr val="FF0000"/>
                </a:solidFill>
                <a:latin typeface="Calibri" panose="020F0502020204030204" pitchFamily="34" charset="0"/>
                <a:cs typeface="Calibri" panose="020F0502020204030204" pitchFamily="34" charset="0"/>
              </a:rPr>
              <a:t>Đ</a:t>
            </a:r>
            <a:r>
              <a:rPr lang="vi-VN" sz="4000" dirty="0">
                <a:solidFill>
                  <a:srgbClr val="FF0000"/>
                </a:solidFill>
                <a:latin typeface="Calibri" panose="020F0502020204030204" pitchFamily="34" charset="0"/>
                <a:cs typeface="Calibri" panose="020F0502020204030204" pitchFamily="34" charset="0"/>
              </a:rPr>
              <a:t>ường kính BC</a:t>
            </a:r>
            <a:endParaRPr lang="en-US" sz="4000" dirty="0">
              <a:solidFill>
                <a:srgbClr val="FF0000"/>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4000" dirty="0">
                <a:solidFill>
                  <a:srgbClr val="FF0000"/>
                </a:solidFill>
                <a:latin typeface="Calibri" panose="020F0502020204030204" pitchFamily="34" charset="0"/>
                <a:cs typeface="Calibri" panose="020F0502020204030204" pitchFamily="34" charset="0"/>
              </a:rPr>
              <a:t>B</a:t>
            </a:r>
            <a:r>
              <a:rPr lang="vi-VN" sz="4000" dirty="0">
                <a:solidFill>
                  <a:srgbClr val="FF0000"/>
                </a:solidFill>
                <a:latin typeface="Calibri" panose="020F0502020204030204" pitchFamily="34" charset="0"/>
                <a:cs typeface="Calibri" panose="020F0502020204030204" pitchFamily="34" charset="0"/>
              </a:rPr>
              <a:t>án kính OA, OB, OC, 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down)">
                                      <p:cBhvr>
                                        <p:cTn id="20" dur="500"/>
                                        <p:tgtEl>
                                          <p:spTgt spid="6">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down)">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4" name="Flowchart: Connector 23">
            <a:extLst>
              <a:ext uri="{FF2B5EF4-FFF2-40B4-BE49-F238E27FC236}">
                <a16:creationId xmlns:a16="http://schemas.microsoft.com/office/drawing/2014/main" id="{6349028E-5F7F-4AA8-8FA0-B9CEE2910C8A}"/>
              </a:ext>
            </a:extLst>
          </p:cNvPr>
          <p:cNvSpPr/>
          <p:nvPr/>
        </p:nvSpPr>
        <p:spPr>
          <a:xfrm>
            <a:off x="612781" y="83081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199456" y="740701"/>
            <a:ext cx="10407187" cy="1754326"/>
          </a:xfrm>
          <a:prstGeom prst="rect">
            <a:avLst/>
          </a:prstGeom>
          <a:noFill/>
        </p:spPr>
        <p:txBody>
          <a:bodyPr wrap="square" rtlCol="0">
            <a:spAutoFit/>
          </a:bodyPr>
          <a:lstStyle/>
          <a:p>
            <a:pPr lvl="0" algn="just" defTabSz="914377"/>
            <a:r>
              <a:rPr lang="vi-VN" sz="3600" b="1" dirty="0">
                <a:solidFill>
                  <a:prstClr val="black"/>
                </a:solidFill>
                <a:latin typeface="Calibri" panose="020F0502020204030204" pitchFamily="34" charset="0"/>
                <a:cs typeface="Calibri" panose="020F0502020204030204" pitchFamily="34" charset="0"/>
              </a:rPr>
              <a:t>b) Chọn chữ cái đặt trước câu đúng:</a:t>
            </a:r>
          </a:p>
          <a:p>
            <a:pPr lvl="0" algn="just" defTabSz="914377"/>
            <a:r>
              <a:rPr lang="vi-VN" sz="3600" b="1" dirty="0">
                <a:solidFill>
                  <a:prstClr val="black"/>
                </a:solidFill>
                <a:latin typeface="Calibri" panose="020F0502020204030204" pitchFamily="34" charset="0"/>
                <a:cs typeface="Calibri" panose="020F0502020204030204" pitchFamily="34" charset="0"/>
              </a:rPr>
              <a:t>A. O là trung điểm của BC.</a:t>
            </a:r>
          </a:p>
          <a:p>
            <a:pPr lvl="0" algn="just" defTabSz="914377"/>
            <a:r>
              <a:rPr lang="vi-VN" sz="3600" b="1" dirty="0">
                <a:solidFill>
                  <a:prstClr val="black"/>
                </a:solidFill>
                <a:latin typeface="Calibri" panose="020F0502020204030204" pitchFamily="34" charset="0"/>
                <a:cs typeface="Calibri" panose="020F0502020204030204" pitchFamily="34" charset="0"/>
              </a:rPr>
              <a:t>B. O là trung điểm của AD.</a:t>
            </a:r>
          </a:p>
        </p:txBody>
      </p:sp>
      <p:pic>
        <p:nvPicPr>
          <p:cNvPr id="4" name="Picture 3">
            <a:extLst>
              <a:ext uri="{FF2B5EF4-FFF2-40B4-BE49-F238E27FC236}">
                <a16:creationId xmlns:a16="http://schemas.microsoft.com/office/drawing/2014/main" id="{E28358F2-D86F-061F-35E2-0E9D066209C9}"/>
              </a:ext>
            </a:extLst>
          </p:cNvPr>
          <p:cNvPicPr>
            <a:picLocks noChangeAspect="1"/>
          </p:cNvPicPr>
          <p:nvPr/>
        </p:nvPicPr>
        <p:blipFill>
          <a:blip r:embed="rId4"/>
          <a:stretch>
            <a:fillRect/>
          </a:stretch>
        </p:blipFill>
        <p:spPr>
          <a:xfrm>
            <a:off x="6862762" y="1919287"/>
            <a:ext cx="4505325" cy="4143375"/>
          </a:xfrm>
          <a:prstGeom prst="rect">
            <a:avLst/>
          </a:prstGeom>
        </p:spPr>
      </p:pic>
      <p:sp>
        <p:nvSpPr>
          <p:cNvPr id="2" name="Oval 1">
            <a:extLst>
              <a:ext uri="{FF2B5EF4-FFF2-40B4-BE49-F238E27FC236}">
                <a16:creationId xmlns:a16="http://schemas.microsoft.com/office/drawing/2014/main" id="{2D0F4A90-31C8-27C7-4D0B-7FCDFE78EA99}"/>
              </a:ext>
            </a:extLst>
          </p:cNvPr>
          <p:cNvSpPr/>
          <p:nvPr/>
        </p:nvSpPr>
        <p:spPr>
          <a:xfrm>
            <a:off x="1143000" y="1457325"/>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87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437</Words>
  <Application>Microsoft Office PowerPoint</Application>
  <PresentationFormat>Widescreen</PresentationFormat>
  <Paragraphs>60</Paragraphs>
  <Slides>15</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等线</vt:lpstr>
      <vt:lpstr>Arial</vt:lpstr>
      <vt:lpstr>Bahiana</vt:lpstr>
      <vt:lpstr>Calibri</vt:lpstr>
      <vt:lpstr>Cambria</vt:lpstr>
      <vt:lpstr>Didact Gothic</vt:lpstr>
      <vt:lpstr>Tahoma</vt:lpstr>
      <vt:lpstr>Times New Roman</vt:lpstr>
      <vt:lpstr>UTM Showcard</vt:lpstr>
      <vt:lpstr>UVN Bach Tuyet Nang</vt:lpstr>
      <vt:lpstr>思源黑体 CN Regular</vt:lpstr>
      <vt:lpstr>Math Mystery Escape Room by Slidesgo</vt:lpstr>
      <vt:lpstr>1_Math Mystery Escape Room by Slidesgo</vt:lpstr>
      <vt:lpstr>Office 主题​​</vt:lpstr>
      <vt:lpstr>PowerPoint Presentation</vt:lpstr>
      <vt:lpstr>KHỞI ĐỘNG</vt:lpstr>
      <vt:lpstr>PowerPoint Presentation</vt:lpstr>
      <vt:lpstr>PowerPoint Presentation</vt:lpstr>
      <vt:lpstr>PowerPoint Presentation</vt:lpstr>
      <vt:lpstr>PowerPoint Presentation</vt:lpstr>
      <vt:lpstr>Bài 76: EM ÔN LẠI NHỮNG GÌ ĐÃ HỌC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TOÁN</dc:title>
  <dc:creator>Thao Tran</dc:creator>
  <cp:lastModifiedBy>Hà Nguyễn Thị Thu</cp:lastModifiedBy>
  <cp:revision>20</cp:revision>
  <dcterms:created xsi:type="dcterms:W3CDTF">2023-02-11T13:52:50Z</dcterms:created>
  <dcterms:modified xsi:type="dcterms:W3CDTF">2023-02-23T05:16:28Z</dcterms:modified>
</cp:coreProperties>
</file>