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375" r:id="rId3"/>
    <p:sldId id="267" r:id="rId4"/>
    <p:sldId id="306" r:id="rId5"/>
    <p:sldId id="310" r:id="rId6"/>
    <p:sldId id="345" r:id="rId7"/>
    <p:sldId id="312" r:id="rId8"/>
    <p:sldId id="318" r:id="rId9"/>
    <p:sldId id="321" r:id="rId10"/>
    <p:sldId id="319" r:id="rId11"/>
    <p:sldId id="346" r:id="rId12"/>
    <p:sldId id="324" r:id="rId13"/>
    <p:sldId id="313" r:id="rId14"/>
    <p:sldId id="347" r:id="rId15"/>
    <p:sldId id="348" r:id="rId16"/>
    <p:sldId id="349" r:id="rId17"/>
    <p:sldId id="350" r:id="rId18"/>
    <p:sldId id="334" r:id="rId19"/>
    <p:sldId id="351" r:id="rId20"/>
    <p:sldId id="352" r:id="rId21"/>
    <p:sldId id="353" r:id="rId22"/>
    <p:sldId id="354" r:id="rId23"/>
    <p:sldId id="355" r:id="rId24"/>
    <p:sldId id="356" r:id="rId25"/>
    <p:sldId id="343" r:id="rId26"/>
    <p:sldId id="357" r:id="rId27"/>
    <p:sldId id="33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179" autoAdjust="0"/>
  </p:normalViewPr>
  <p:slideViewPr>
    <p:cSldViewPr snapToGrid="0">
      <p:cViewPr varScale="1">
        <p:scale>
          <a:sx n="55" d="100"/>
          <a:sy n="55" d="100"/>
        </p:scale>
        <p:origin x="10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3446-5FF5-4692-AE56-212B0ED8931B}"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87F13-EFD6-4189-8058-54EEF42C5BFE}" type="slidenum">
              <a:rPr lang="en-US" smtClean="0"/>
              <a:t>‹#›</a:t>
            </a:fld>
            <a:endParaRPr lang="en-US"/>
          </a:p>
        </p:txBody>
      </p:sp>
    </p:spTree>
    <p:extLst>
      <p:ext uri="{BB962C8B-B14F-4D97-AF65-F5344CB8AC3E}">
        <p14:creationId xmlns:p14="http://schemas.microsoft.com/office/powerpoint/2010/main" val="244573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687F13-EFD6-4189-8058-54EEF42C5BFE}" type="slidenum">
              <a:rPr lang="en-US" smtClean="0"/>
              <a:t>4</a:t>
            </a:fld>
            <a:endParaRPr lang="en-US"/>
          </a:p>
        </p:txBody>
      </p:sp>
    </p:spTree>
    <p:extLst>
      <p:ext uri="{BB962C8B-B14F-4D97-AF65-F5344CB8AC3E}">
        <p14:creationId xmlns:p14="http://schemas.microsoft.com/office/powerpoint/2010/main" val="1990225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2A52-598D-BE87-AF67-0E90F3A77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AE7336-63E3-A19B-7E67-C440CC2EB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220F2A-763D-E3E0-DCF5-D2132F747745}"/>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414ACF52-3E31-C4A3-FA87-1019027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E4EF8-6480-F518-2AB2-90DFA19E9315}"/>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247973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F8BD-2DC2-CE87-5248-BC94714359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37CB5-A307-34C2-5EC2-220897061D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3FF0E-7C0D-7BBF-51DA-7DEBA60FF4AD}"/>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BE76FD60-6B05-4AAD-FF83-B9FD20CDB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F1B0E-E1AC-A632-A7E7-93A64F162D3D}"/>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213877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23291-BD53-6D18-9088-48BF58428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2A2D0-9179-7D52-B291-0DDAE0F03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93A28-5CEF-7B9B-429C-000B59D7B716}"/>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4D27CAF3-CA71-76F8-A8F8-3E9CCB03B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069D2-35A9-133B-88DF-58D851AA4933}"/>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27263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0049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10597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90675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3192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537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6522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20A9150-B01C-4199-AD0F-327596459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0120" y="-557742"/>
            <a:ext cx="3605741" cy="3605741"/>
          </a:xfrm>
          <a:prstGeom prst="rect">
            <a:avLst/>
          </a:prstGeom>
        </p:spPr>
      </p:pic>
    </p:spTree>
    <p:extLst>
      <p:ext uri="{BB962C8B-B14F-4D97-AF65-F5344CB8AC3E}">
        <p14:creationId xmlns:p14="http://schemas.microsoft.com/office/powerpoint/2010/main" val="194361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539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3D49-E621-720F-2943-21B7D46DC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C0EBB-918D-4FE2-6AF7-63487EE17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5398D-A61B-EBBB-959C-4442CEBB354A}"/>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1106D84C-D9A9-1502-3814-CC26E7CE7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3B3A9-C89A-831E-F0F3-65F95F970665}"/>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255174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16284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78061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38333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8026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15223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323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3BC9-B120-D07F-C3F2-A70893B22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55335-5CF4-D598-E659-710C3ADDC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F8DFC5-06AC-575C-A069-57D4184D1F52}"/>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FD24996F-8EC8-6DA4-19C2-980E5C701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8F2E3-4821-2A4F-39D3-F30ABA3A4479}"/>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87444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1139-BF18-19B5-AF8F-BF79A30B9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B3295-9910-46AA-75AA-D509F49B0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77894-4461-D132-2E60-E38D53DD4E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FB5DA3-7D59-D608-F5C3-C7A082F54E90}"/>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6" name="Footer Placeholder 5">
            <a:extLst>
              <a:ext uri="{FF2B5EF4-FFF2-40B4-BE49-F238E27FC236}">
                <a16:creationId xmlns:a16="http://schemas.microsoft.com/office/drawing/2014/main" id="{80EFF3C4-DDB1-9E1B-C447-5EBCF479F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68405-08A4-69D1-6F9F-646DBBF0C6FE}"/>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2459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A0CC-2D35-1487-0066-2667A90EDF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A1546B-D182-E11E-781F-FF31C868F6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AC5CF-486D-BE6A-3629-5C8DFCB9D8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9B485-9C22-44C5-4818-B2707D22F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CA4855-DE33-D546-8577-EC545B754E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E6B28-9702-0615-44C1-1CA634984F90}"/>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8" name="Footer Placeholder 7">
            <a:extLst>
              <a:ext uri="{FF2B5EF4-FFF2-40B4-BE49-F238E27FC236}">
                <a16:creationId xmlns:a16="http://schemas.microsoft.com/office/drawing/2014/main" id="{CF1A76E3-EBFA-FC2F-8276-81D5ACCD9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B296FC-2858-566C-E4EA-7F0D0248E9D1}"/>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85381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CDBC-D1F0-7A1C-7137-255BF645D9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D160F-AABA-39E2-BE32-4520E0B73A1F}"/>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4" name="Footer Placeholder 3">
            <a:extLst>
              <a:ext uri="{FF2B5EF4-FFF2-40B4-BE49-F238E27FC236}">
                <a16:creationId xmlns:a16="http://schemas.microsoft.com/office/drawing/2014/main" id="{B86F9F00-1595-D27A-953C-A75AB348E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718FF7-D037-3230-EE4B-990BA64C4FC6}"/>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99288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0B77D-1A77-1D01-A93B-11821029A453}"/>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3" name="Footer Placeholder 2">
            <a:extLst>
              <a:ext uri="{FF2B5EF4-FFF2-40B4-BE49-F238E27FC236}">
                <a16:creationId xmlns:a16="http://schemas.microsoft.com/office/drawing/2014/main" id="{4B289660-4289-284A-A8BE-7832223D3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B7D5-B564-3214-C27D-BD12EA8E930E}"/>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61416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236A-B8C2-3BD1-37AB-6D79478BB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0FAD9-174A-1C03-2CAB-E54A3BE15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46E5B8-CC3B-B150-C071-197152F3D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DE91C-4073-EADC-FEA4-464932381E30}"/>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6" name="Footer Placeholder 5">
            <a:extLst>
              <a:ext uri="{FF2B5EF4-FFF2-40B4-BE49-F238E27FC236}">
                <a16:creationId xmlns:a16="http://schemas.microsoft.com/office/drawing/2014/main" id="{F882254D-14ED-B022-3CFA-829DDA44E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E6796D-C460-C404-DE72-0FA9035DD5F0}"/>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08541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47DA-C434-1BC9-02CE-E241374DA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1D4E0-83AA-B703-95C5-088C8A381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E4A4C2-43EE-8C5F-A453-04E053A05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DF446-BE3F-D56C-8267-8BAAB48D5E7B}"/>
              </a:ext>
            </a:extLst>
          </p:cNvPr>
          <p:cNvSpPr>
            <a:spLocks noGrp="1"/>
          </p:cNvSpPr>
          <p:nvPr>
            <p:ph type="dt" sz="half" idx="10"/>
          </p:nvPr>
        </p:nvSpPr>
        <p:spPr/>
        <p:txBody>
          <a:bodyPr/>
          <a:lstStyle/>
          <a:p>
            <a:fld id="{C7F4312C-5036-4F64-A677-0DB9F2658739}" type="datetimeFigureOut">
              <a:rPr lang="en-US" smtClean="0"/>
              <a:t>2/23/2023</a:t>
            </a:fld>
            <a:endParaRPr lang="en-US"/>
          </a:p>
        </p:txBody>
      </p:sp>
      <p:sp>
        <p:nvSpPr>
          <p:cNvPr id="6" name="Footer Placeholder 5">
            <a:extLst>
              <a:ext uri="{FF2B5EF4-FFF2-40B4-BE49-F238E27FC236}">
                <a16:creationId xmlns:a16="http://schemas.microsoft.com/office/drawing/2014/main" id="{FEF59B76-5ECE-BDFB-8AA4-009B8286F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717DE-7D86-E86D-F3D2-37A8EFAA78F7}"/>
              </a:ext>
            </a:extLst>
          </p:cNvPr>
          <p:cNvSpPr>
            <a:spLocks noGrp="1"/>
          </p:cNvSpPr>
          <p:nvPr>
            <p:ph type="sldNum" sz="quarter" idx="12"/>
          </p:nvPr>
        </p:nvSpPr>
        <p:spPr/>
        <p:txBody>
          <a:bodyPr/>
          <a:lstStyle/>
          <a:p>
            <a:fld id="{25E81D4C-63FC-44D4-9AF5-2817F335FB8A}" type="slidenum">
              <a:rPr lang="en-US" smtClean="0"/>
              <a:t>‹#›</a:t>
            </a:fld>
            <a:endParaRPr lang="en-US"/>
          </a:p>
        </p:txBody>
      </p:sp>
    </p:spTree>
    <p:extLst>
      <p:ext uri="{BB962C8B-B14F-4D97-AF65-F5344CB8AC3E}">
        <p14:creationId xmlns:p14="http://schemas.microsoft.com/office/powerpoint/2010/main" val="114278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DA3F1-89AE-3562-C5C8-B62D09585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64F16D-BD4A-4DB9-87F4-DC39AC898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0E568-6E1C-A1F2-BA6E-921E05195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4312C-5036-4F64-A677-0DB9F2658739}" type="datetimeFigureOut">
              <a:rPr lang="en-US" smtClean="0"/>
              <a:t>2/23/2023</a:t>
            </a:fld>
            <a:endParaRPr lang="en-US"/>
          </a:p>
        </p:txBody>
      </p:sp>
      <p:sp>
        <p:nvSpPr>
          <p:cNvPr id="5" name="Footer Placeholder 4">
            <a:extLst>
              <a:ext uri="{FF2B5EF4-FFF2-40B4-BE49-F238E27FC236}">
                <a16:creationId xmlns:a16="http://schemas.microsoft.com/office/drawing/2014/main" id="{7FA0D415-744A-8DA4-344A-E50F1BCAA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9D839-19F8-2AD8-3CBE-DE0861FF0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81D4C-63FC-44D4-9AF5-2817F335FB8A}" type="slidenum">
              <a:rPr lang="en-US" smtClean="0"/>
              <a:t>‹#›</a:t>
            </a:fld>
            <a:endParaRPr lang="en-US"/>
          </a:p>
        </p:txBody>
      </p:sp>
    </p:spTree>
    <p:extLst>
      <p:ext uri="{BB962C8B-B14F-4D97-AF65-F5344CB8AC3E}">
        <p14:creationId xmlns:p14="http://schemas.microsoft.com/office/powerpoint/2010/main" val="302362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850269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4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jpg"/><Relationship Id="rId7" Type="http://schemas.openxmlformats.org/officeDocument/2006/relationships/image" Target="../media/image29.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gif"/><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3.jp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3.jp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3.jp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2.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28.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5.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DACDBA5-DE82-09BE-81E5-60C34D8851B0}"/>
              </a:ext>
            </a:extLst>
          </p:cNvPr>
          <p:cNvGrpSpPr/>
          <p:nvPr/>
        </p:nvGrpSpPr>
        <p:grpSpPr>
          <a:xfrm>
            <a:off x="514350" y="-151268"/>
            <a:ext cx="11677650" cy="1541918"/>
            <a:chOff x="1617227" y="-27443"/>
            <a:chExt cx="9244096" cy="2306426"/>
          </a:xfrm>
        </p:grpSpPr>
        <p:pic>
          <p:nvPicPr>
            <p:cNvPr id="6" name="Picture 5" descr="A picture containing arrow&#10;&#10;Description automatically generated">
              <a:extLst>
                <a:ext uri="{FF2B5EF4-FFF2-40B4-BE49-F238E27FC236}">
                  <a16:creationId xmlns:a16="http://schemas.microsoft.com/office/drawing/2014/main" id="{44E4AF4E-B75D-D5B4-99FA-ACC1ECFE8C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68327" b="3329"/>
            <a:stretch/>
          </p:blipFill>
          <p:spPr>
            <a:xfrm>
              <a:off x="1617227" y="-27443"/>
              <a:ext cx="9244096" cy="2306426"/>
            </a:xfrm>
            <a:prstGeom prst="rect">
              <a:avLst/>
            </a:prstGeom>
          </p:spPr>
        </p:pic>
        <p:sp>
          <p:nvSpPr>
            <p:cNvPr id="8" name="TextBox 7">
              <a:extLst>
                <a:ext uri="{FF2B5EF4-FFF2-40B4-BE49-F238E27FC236}">
                  <a16:creationId xmlns:a16="http://schemas.microsoft.com/office/drawing/2014/main" id="{A03C8757-A339-5278-69F0-7D884B74CD21}"/>
                </a:ext>
              </a:extLst>
            </p:cNvPr>
            <p:cNvSpPr txBox="1"/>
            <p:nvPr/>
          </p:nvSpPr>
          <p:spPr>
            <a:xfrm>
              <a:off x="2409824" y="251829"/>
              <a:ext cx="7410972" cy="966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Cảm xúc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đối với cơ quan tuần hoàn</a:t>
              </a:r>
            </a:p>
          </p:txBody>
        </p:sp>
      </p:grpSp>
      <p:grpSp>
        <p:nvGrpSpPr>
          <p:cNvPr id="17" name="Group 16">
            <a:extLst>
              <a:ext uri="{FF2B5EF4-FFF2-40B4-BE49-F238E27FC236}">
                <a16:creationId xmlns:a16="http://schemas.microsoft.com/office/drawing/2014/main" id="{9B3D162B-1578-AAA9-3D15-E213F4CD9A46}"/>
              </a:ext>
            </a:extLst>
          </p:cNvPr>
          <p:cNvGrpSpPr/>
          <p:nvPr/>
        </p:nvGrpSpPr>
        <p:grpSpPr>
          <a:xfrm>
            <a:off x="6405121" y="1625705"/>
            <a:ext cx="5644004" cy="4060719"/>
            <a:chOff x="8691260" y="3857240"/>
            <a:chExt cx="3616788" cy="2438005"/>
          </a:xfrm>
        </p:grpSpPr>
        <p:sp>
          <p:nvSpPr>
            <p:cNvPr id="24" name="Rectangle: Rounded Corners 23">
              <a:extLst>
                <a:ext uri="{FF2B5EF4-FFF2-40B4-BE49-F238E27FC236}">
                  <a16:creationId xmlns:a16="http://schemas.microsoft.com/office/drawing/2014/main" id="{90C5E867-433C-745A-BF5D-547C965033B1}"/>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CF2D2473-0C47-F88D-7CD0-E753427FAA60}"/>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928726A2-CC55-25F9-758C-0C91D00FD13D}"/>
              </a:ext>
            </a:extLst>
          </p:cNvPr>
          <p:cNvSpPr txBox="1"/>
          <p:nvPr/>
        </p:nvSpPr>
        <p:spPr>
          <a:xfrm>
            <a:off x="6677390" y="1948571"/>
            <a:ext cx="5057409" cy="3379387"/>
          </a:xfrm>
          <a:prstGeom prst="rect">
            <a:avLst/>
          </a:prstGeom>
          <a:noFill/>
        </p:spPr>
        <p:txBody>
          <a:bodyPr wrap="square">
            <a:spAutoFit/>
          </a:bodyPr>
          <a:lstStyle/>
          <a:p>
            <a:pPr lvl="0" algn="just">
              <a:lnSpc>
                <a:spcPct val="120000"/>
              </a:lnSpc>
            </a:pPr>
            <a:r>
              <a:rPr lang="vi-VN" sz="3000" b="1" dirty="0">
                <a:solidFill>
                  <a:prstClr val="black"/>
                </a:solidFill>
                <a:latin typeface="Calibri" panose="020F0502020204030204"/>
                <a:ea typeface="Times New Roman" panose="02020603050405020304" pitchFamily="18" charset="0"/>
              </a:rPr>
              <a:t>Vì cảm xác tức giận và lo lắng nếu xảy ra thường xuyên sẽ ảnh hưởng không tốt đến tất cả các cơ quan của cơ thể, làm tim đập nhanh, mạnh, về  lâu dài sẽ dẫn đến đau tim.</a:t>
            </a:r>
            <a:endParaRPr kumimoji="0" lang="en-US" sz="3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endParaRPr>
          </a:p>
        </p:txBody>
      </p:sp>
      <p:pic>
        <p:nvPicPr>
          <p:cNvPr id="3" name="Picture 2">
            <a:extLst>
              <a:ext uri="{FF2B5EF4-FFF2-40B4-BE49-F238E27FC236}">
                <a16:creationId xmlns:a16="http://schemas.microsoft.com/office/drawing/2014/main" id="{7565F141-24F2-0885-E5E4-9DC38A40E0B2}"/>
              </a:ext>
            </a:extLst>
          </p:cNvPr>
          <p:cNvPicPr>
            <a:picLocks noChangeAspect="1"/>
          </p:cNvPicPr>
          <p:nvPr/>
        </p:nvPicPr>
        <p:blipFill>
          <a:blip r:embed="rId4"/>
          <a:stretch>
            <a:fillRect/>
          </a:stretch>
        </p:blipFill>
        <p:spPr>
          <a:xfrm>
            <a:off x="247649" y="2081212"/>
            <a:ext cx="3039011" cy="3271838"/>
          </a:xfrm>
          <a:prstGeom prst="rect">
            <a:avLst/>
          </a:prstGeom>
        </p:spPr>
      </p:pic>
      <p:pic>
        <p:nvPicPr>
          <p:cNvPr id="7" name="Picture 6">
            <a:extLst>
              <a:ext uri="{FF2B5EF4-FFF2-40B4-BE49-F238E27FC236}">
                <a16:creationId xmlns:a16="http://schemas.microsoft.com/office/drawing/2014/main" id="{EE007827-8663-52A6-CBA3-A0A61EA2340C}"/>
              </a:ext>
            </a:extLst>
          </p:cNvPr>
          <p:cNvPicPr>
            <a:picLocks noChangeAspect="1"/>
          </p:cNvPicPr>
          <p:nvPr/>
        </p:nvPicPr>
        <p:blipFill>
          <a:blip r:embed="rId5"/>
          <a:stretch>
            <a:fillRect/>
          </a:stretch>
        </p:blipFill>
        <p:spPr>
          <a:xfrm>
            <a:off x="3319462" y="2114550"/>
            <a:ext cx="2975187" cy="3200400"/>
          </a:xfrm>
          <a:prstGeom prst="rect">
            <a:avLst/>
          </a:prstGeom>
        </p:spPr>
      </p:pic>
    </p:spTree>
    <p:extLst>
      <p:ext uri="{BB962C8B-B14F-4D97-AF65-F5344CB8AC3E}">
        <p14:creationId xmlns:p14="http://schemas.microsoft.com/office/powerpoint/2010/main" val="24341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grpSp>
        <p:nvGrpSpPr>
          <p:cNvPr id="41" name="Group 40">
            <a:extLst>
              <a:ext uri="{FF2B5EF4-FFF2-40B4-BE49-F238E27FC236}">
                <a16:creationId xmlns:a16="http://schemas.microsoft.com/office/drawing/2014/main" id="{A3E2EF86-11FF-4D43-9DF8-2342AE25A690}"/>
              </a:ext>
            </a:extLst>
          </p:cNvPr>
          <p:cNvGrpSpPr/>
          <p:nvPr/>
        </p:nvGrpSpPr>
        <p:grpSpPr>
          <a:xfrm>
            <a:off x="5426008" y="768036"/>
            <a:ext cx="5233957" cy="3975714"/>
            <a:chOff x="5426008" y="811102"/>
            <a:chExt cx="5233957" cy="3975714"/>
          </a:xfrm>
        </p:grpSpPr>
        <p:pic>
          <p:nvPicPr>
            <p:cNvPr id="36" name="Picture 35">
              <a:extLst>
                <a:ext uri="{FF2B5EF4-FFF2-40B4-BE49-F238E27FC236}">
                  <a16:creationId xmlns:a16="http://schemas.microsoft.com/office/drawing/2014/main" id="{E79D0984-82FB-4543-8097-BDC40602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008" y="811102"/>
              <a:ext cx="5233957" cy="3975714"/>
            </a:xfrm>
            <a:prstGeom prst="rect">
              <a:avLst/>
            </a:prstGeom>
          </p:spPr>
        </p:pic>
        <p:sp>
          <p:nvSpPr>
            <p:cNvPr id="40" name="TextBox 39">
              <a:extLst>
                <a:ext uri="{FF2B5EF4-FFF2-40B4-BE49-F238E27FC236}">
                  <a16:creationId xmlns:a16="http://schemas.microsoft.com/office/drawing/2014/main" id="{3119F045-131D-4DD0-9AA4-AE30B506B015}"/>
                </a:ext>
              </a:extLst>
            </p:cNvPr>
            <p:cNvSpPr txBox="1"/>
            <p:nvPr/>
          </p:nvSpPr>
          <p:spPr>
            <a:xfrm>
              <a:off x="5706674" y="1991340"/>
              <a:ext cx="469486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i="1" dirty="0">
                  <a:effectLst/>
                  <a:ea typeface="Times New Roman" panose="02020603050405020304" pitchFamily="18" charset="0"/>
                </a:rPr>
                <a:t>Kể thêm một số trạng thái cảm xúc có lời hoặc có hại đối với cơ quan tuần hoàn</a:t>
              </a:r>
              <a:endParaRPr kumimoji="0" lang="en-US" sz="3200" b="1" i="1" u="none" strike="noStrike" kern="1200" cap="none" spc="0" normalizeH="0" baseline="0" noProof="0" dirty="0">
                <a:ln>
                  <a:noFill/>
                </a:ln>
                <a:solidFill>
                  <a:prstClr val="black"/>
                </a:solidFill>
                <a:effectLst/>
                <a:uLnTx/>
                <a:uFillTx/>
                <a:ea typeface="+mn-ea"/>
                <a:cs typeface="+mn-cs"/>
              </a:endParaRPr>
            </a:p>
          </p:txBody>
        </p:sp>
      </p:grpSp>
      <p:grpSp>
        <p:nvGrpSpPr>
          <p:cNvPr id="63" name="Group 62">
            <a:extLst>
              <a:ext uri="{FF2B5EF4-FFF2-40B4-BE49-F238E27FC236}">
                <a16:creationId xmlns:a16="http://schemas.microsoft.com/office/drawing/2014/main" id="{FBB0132D-800B-4787-8C19-55C2818C8D27}"/>
              </a:ext>
            </a:extLst>
          </p:cNvPr>
          <p:cNvGrpSpPr/>
          <p:nvPr/>
        </p:nvGrpSpPr>
        <p:grpSpPr>
          <a:xfrm>
            <a:off x="3961776" y="662476"/>
            <a:ext cx="6960821" cy="4159596"/>
            <a:chOff x="5091320" y="569169"/>
            <a:chExt cx="5476035" cy="4159596"/>
          </a:xfrm>
        </p:grpSpPr>
        <p:pic>
          <p:nvPicPr>
            <p:cNvPr id="64" name="Picture 63">
              <a:extLst>
                <a:ext uri="{FF2B5EF4-FFF2-40B4-BE49-F238E27FC236}">
                  <a16:creationId xmlns:a16="http://schemas.microsoft.com/office/drawing/2014/main" id="{762C7D9D-4CE9-407E-A727-D7EB07C0932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91320" y="569169"/>
              <a:ext cx="5476035" cy="4159596"/>
            </a:xfrm>
            <a:prstGeom prst="rect">
              <a:avLst/>
            </a:prstGeom>
          </p:spPr>
        </p:pic>
        <p:sp>
          <p:nvSpPr>
            <p:cNvPr id="70" name="TextBox 69">
              <a:extLst>
                <a:ext uri="{FF2B5EF4-FFF2-40B4-BE49-F238E27FC236}">
                  <a16:creationId xmlns:a16="http://schemas.microsoft.com/office/drawing/2014/main" id="{614AB1B5-9495-4627-9DA8-FB11D4AA26F2}"/>
                </a:ext>
              </a:extLst>
            </p:cNvPr>
            <p:cNvSpPr txBox="1"/>
            <p:nvPr/>
          </p:nvSpPr>
          <p:spPr>
            <a:xfrm>
              <a:off x="5688985" y="1399768"/>
              <a:ext cx="4388800" cy="282538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000" b="1" dirty="0">
                  <a:effectLst/>
                  <a:ea typeface="Times New Roman" panose="02020603050405020304" pitchFamily="18" charset="0"/>
                </a:rPr>
                <a:t>Một số cảm xúc có lợi khác: hài lòng, yêu thương, trân trọng, thích thú,...</a:t>
              </a:r>
              <a:endParaRPr lang="en-US" sz="3000" b="1" dirty="0">
                <a:effectLst/>
                <a:ea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000" b="1" dirty="0">
                  <a:effectLst/>
                  <a:ea typeface="Times New Roman" panose="02020603050405020304" pitchFamily="18" charset="0"/>
                </a:rPr>
                <a:t>Một số cảm xúc có hại: buồn, sợ hãi, chán ghét,...</a:t>
              </a:r>
              <a:endParaRPr lang="en-US" sz="3000" b="1" dirty="0">
                <a:effectLst/>
                <a:ea typeface="Times New Roman" panose="02020603050405020304" pitchFamily="18" charset="0"/>
              </a:endParaRPr>
            </a:p>
          </p:txBody>
        </p:sp>
      </p:grpSp>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0797"/>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3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ppt_x"/>
                                          </p:val>
                                        </p:tav>
                                        <p:tav tm="100000">
                                          <p:val>
                                            <p:strVal val="#ppt_x"/>
                                          </p:val>
                                        </p:tav>
                                      </p:tavLst>
                                    </p:anim>
                                    <p:anim calcmode="lin" valueType="num">
                                      <p:cBhvr additive="base">
                                        <p:cTn id="1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73431" y="2950034"/>
            <a:ext cx="3949423" cy="426537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8796A8-125E-499B-8F1A-4D4DD30C9FF5}"/>
              </a:ext>
            </a:extLst>
          </p:cNvPr>
          <p:cNvGrpSpPr/>
          <p:nvPr/>
        </p:nvGrpSpPr>
        <p:grpSpPr>
          <a:xfrm>
            <a:off x="1520025" y="-61709"/>
            <a:ext cx="8706609" cy="6090705"/>
            <a:chOff x="1520025" y="-61709"/>
            <a:chExt cx="8706609" cy="6090705"/>
          </a:xfrm>
        </p:grpSpPr>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sp>
          <p:nvSpPr>
            <p:cNvPr id="33" name="TextBox 32">
              <a:extLst>
                <a:ext uri="{FF2B5EF4-FFF2-40B4-BE49-F238E27FC236}">
                  <a16:creationId xmlns:a16="http://schemas.microsoft.com/office/drawing/2014/main" id="{1AB8175C-0889-47E9-87CC-D88185C7FB3D}"/>
                </a:ext>
              </a:extLst>
            </p:cNvPr>
            <p:cNvSpPr txBox="1"/>
            <p:nvPr/>
          </p:nvSpPr>
          <p:spPr>
            <a:xfrm>
              <a:off x="3051832" y="1987336"/>
              <a:ext cx="6176876"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Hoạt động 2: </a:t>
              </a:r>
              <a:endParaRPr kumimoji="0" lang="en-US" sz="4200" b="1" i="0" u="none" strike="noStrike" kern="1200" cap="none" spc="0" normalizeH="0" baseline="0" noProof="0" dirty="0">
                <a:ln>
                  <a:noFill/>
                </a:ln>
                <a:solidFill>
                  <a:srgbClr val="0070C0"/>
                </a:solidFill>
                <a:effectLst/>
                <a:uLnTx/>
                <a:uFillTx/>
                <a:latin typeface="UTM Cookies" panose="02040603050506020204" pitchFamily="18"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Tìm hiểu về ảnh hưởng của một số việc làm đối với cơ quan tuần hoàn</a:t>
              </a:r>
            </a:p>
          </p:txBody>
        </p:sp>
      </p:grpSp>
      <p:pic>
        <p:nvPicPr>
          <p:cNvPr id="5" name="Picture 4" descr="A picture containing text&#10;&#10;Description automatically generated">
            <a:extLst>
              <a:ext uri="{FF2B5EF4-FFF2-40B4-BE49-F238E27FC236}">
                <a16:creationId xmlns:a16="http://schemas.microsoft.com/office/drawing/2014/main" id="{D7BB67EA-E1AA-4937-8B5F-5865B30A1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7084" y="3929132"/>
            <a:ext cx="5330049" cy="2928722"/>
          </a:xfrm>
          <a:prstGeom prst="rect">
            <a:avLst/>
          </a:prstGeom>
        </p:spPr>
      </p:pic>
      <p:pic>
        <p:nvPicPr>
          <p:cNvPr id="10" name="Picture 9">
            <a:extLst>
              <a:ext uri="{FF2B5EF4-FFF2-40B4-BE49-F238E27FC236}">
                <a16:creationId xmlns:a16="http://schemas.microsoft.com/office/drawing/2014/main" id="{75645DA4-7C93-4518-A74F-97E8CAF2EF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89780" y="4789383"/>
            <a:ext cx="783196" cy="1109175"/>
          </a:xfrm>
          <a:prstGeom prst="rect">
            <a:avLst/>
          </a:prstGeom>
        </p:spPr>
      </p:pic>
      <p:pic>
        <p:nvPicPr>
          <p:cNvPr id="16" name="Picture 15">
            <a:extLst>
              <a:ext uri="{FF2B5EF4-FFF2-40B4-BE49-F238E27FC236}">
                <a16:creationId xmlns:a16="http://schemas.microsoft.com/office/drawing/2014/main" id="{EC44BFB5-0B03-42BF-8C8C-2B6E1258B7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79143" y="4479812"/>
            <a:ext cx="1222230" cy="2411491"/>
          </a:xfrm>
          <a:prstGeom prst="rect">
            <a:avLst/>
          </a:prstGeom>
        </p:spPr>
      </p:pic>
    </p:spTree>
    <p:extLst>
      <p:ext uri="{BB962C8B-B14F-4D97-AF65-F5344CB8AC3E}">
        <p14:creationId xmlns:p14="http://schemas.microsoft.com/office/powerpoint/2010/main" val="2503009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4CA992D9-9292-AA9D-3632-73ED7E2348AF}"/>
              </a:ext>
            </a:extLst>
          </p:cNvPr>
          <p:cNvGrpSpPr/>
          <p:nvPr/>
        </p:nvGrpSpPr>
        <p:grpSpPr>
          <a:xfrm>
            <a:off x="-104776" y="105934"/>
            <a:ext cx="11877675" cy="2494392"/>
            <a:chOff x="129178" y="258333"/>
            <a:chExt cx="12062822" cy="2839239"/>
          </a:xfrm>
        </p:grpSpPr>
        <p:grpSp>
          <p:nvGrpSpPr>
            <p:cNvPr id="7" name="Group 6">
              <a:extLst>
                <a:ext uri="{FF2B5EF4-FFF2-40B4-BE49-F238E27FC236}">
                  <a16:creationId xmlns:a16="http://schemas.microsoft.com/office/drawing/2014/main" id="{13EF39B4-2FC9-D18C-2C2B-864B8B83C052}"/>
                </a:ext>
              </a:extLst>
            </p:cNvPr>
            <p:cNvGrpSpPr/>
            <p:nvPr/>
          </p:nvGrpSpPr>
          <p:grpSpPr>
            <a:xfrm>
              <a:off x="603812" y="258333"/>
              <a:ext cx="10984375" cy="1599042"/>
              <a:chOff x="603812" y="258333"/>
              <a:chExt cx="10984375" cy="2048532"/>
            </a:xfrm>
          </p:grpSpPr>
          <p:grpSp>
            <p:nvGrpSpPr>
              <p:cNvPr id="8" name="Group 7">
                <a:extLst>
                  <a:ext uri="{FF2B5EF4-FFF2-40B4-BE49-F238E27FC236}">
                    <a16:creationId xmlns:a16="http://schemas.microsoft.com/office/drawing/2014/main" id="{94F58AEA-917D-5622-911D-156E44D7AE86}"/>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10" name="Rectangle: Rounded Corners 9">
                  <a:extLst>
                    <a:ext uri="{FF2B5EF4-FFF2-40B4-BE49-F238E27FC236}">
                      <a16:creationId xmlns:a16="http://schemas.microsoft.com/office/drawing/2014/main" id="{5233EE4E-9A6D-4C75-1A3B-8393D1D87600}"/>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103A4DF-F7B5-25F3-365E-66BE5C9A5329}"/>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D988BEE2-8C1E-997A-D2EA-0C045110CE49}"/>
                  </a:ext>
                </a:extLst>
              </p:cNvPr>
              <p:cNvSpPr txBox="1"/>
              <p:nvPr/>
            </p:nvSpPr>
            <p:spPr>
              <a:xfrm>
                <a:off x="810825" y="603343"/>
                <a:ext cx="10587826" cy="1570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Hãy nói về những việc cần làm hoặc cần tránh để bảo vệ cơ qian tuần hoàn trong những hình dưới đây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2" name="Picture 11" descr="Shape&#10;&#10;Description automatically generated">
              <a:extLst>
                <a:ext uri="{FF2B5EF4-FFF2-40B4-BE49-F238E27FC236}">
                  <a16:creationId xmlns:a16="http://schemas.microsoft.com/office/drawing/2014/main" id="{FB274308-233B-720E-FBA9-D05749B8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4" y="916128"/>
              <a:ext cx="1693346" cy="2181444"/>
            </a:xfrm>
            <a:prstGeom prst="rect">
              <a:avLst/>
            </a:prstGeom>
          </p:spPr>
        </p:pic>
        <p:pic>
          <p:nvPicPr>
            <p:cNvPr id="13" name="Picture 12" descr="A picture containing text, clipart, vector graphics&#10;&#10;Description automatically generated">
              <a:extLst>
                <a:ext uri="{FF2B5EF4-FFF2-40B4-BE49-F238E27FC236}">
                  <a16:creationId xmlns:a16="http://schemas.microsoft.com/office/drawing/2014/main" id="{57973A33-C655-8F4F-71E5-C7116992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8" y="1184507"/>
              <a:ext cx="1363289" cy="1850619"/>
            </a:xfrm>
            <a:prstGeom prst="rect">
              <a:avLst/>
            </a:prstGeom>
          </p:spPr>
        </p:pic>
      </p:grpSp>
      <p:pic>
        <p:nvPicPr>
          <p:cNvPr id="5" name="Picture 4">
            <a:extLst>
              <a:ext uri="{FF2B5EF4-FFF2-40B4-BE49-F238E27FC236}">
                <a16:creationId xmlns:a16="http://schemas.microsoft.com/office/drawing/2014/main" id="{5853A540-6B28-6BE3-A5E8-EC4B8D1268A5}"/>
              </a:ext>
            </a:extLst>
          </p:cNvPr>
          <p:cNvPicPr>
            <a:picLocks noChangeAspect="1"/>
          </p:cNvPicPr>
          <p:nvPr/>
        </p:nvPicPr>
        <p:blipFill>
          <a:blip r:embed="rId4"/>
          <a:stretch>
            <a:fillRect/>
          </a:stretch>
        </p:blipFill>
        <p:spPr>
          <a:xfrm>
            <a:off x="0" y="2819399"/>
            <a:ext cx="3407043" cy="2733675"/>
          </a:xfrm>
          <a:prstGeom prst="rect">
            <a:avLst/>
          </a:prstGeom>
        </p:spPr>
      </p:pic>
      <p:pic>
        <p:nvPicPr>
          <p:cNvPr id="15" name="Picture 14">
            <a:extLst>
              <a:ext uri="{FF2B5EF4-FFF2-40B4-BE49-F238E27FC236}">
                <a16:creationId xmlns:a16="http://schemas.microsoft.com/office/drawing/2014/main" id="{BC5F1323-87FF-9E72-774B-F699AD676428}"/>
              </a:ext>
            </a:extLst>
          </p:cNvPr>
          <p:cNvPicPr>
            <a:picLocks noChangeAspect="1"/>
          </p:cNvPicPr>
          <p:nvPr/>
        </p:nvPicPr>
        <p:blipFill>
          <a:blip r:embed="rId5"/>
          <a:stretch>
            <a:fillRect/>
          </a:stretch>
        </p:blipFill>
        <p:spPr>
          <a:xfrm>
            <a:off x="3576637" y="2762250"/>
            <a:ext cx="2452688" cy="2805956"/>
          </a:xfrm>
          <a:prstGeom prst="rect">
            <a:avLst/>
          </a:prstGeom>
        </p:spPr>
      </p:pic>
      <p:pic>
        <p:nvPicPr>
          <p:cNvPr id="19" name="Picture 18">
            <a:extLst>
              <a:ext uri="{FF2B5EF4-FFF2-40B4-BE49-F238E27FC236}">
                <a16:creationId xmlns:a16="http://schemas.microsoft.com/office/drawing/2014/main" id="{3F1F8DF8-B82C-8237-95DE-903CC248DE4F}"/>
              </a:ext>
            </a:extLst>
          </p:cNvPr>
          <p:cNvPicPr>
            <a:picLocks noChangeAspect="1"/>
          </p:cNvPicPr>
          <p:nvPr/>
        </p:nvPicPr>
        <p:blipFill>
          <a:blip r:embed="rId6"/>
          <a:stretch>
            <a:fillRect/>
          </a:stretch>
        </p:blipFill>
        <p:spPr>
          <a:xfrm>
            <a:off x="6305550" y="2781300"/>
            <a:ext cx="2400300" cy="2743200"/>
          </a:xfrm>
          <a:prstGeom prst="rect">
            <a:avLst/>
          </a:prstGeom>
        </p:spPr>
      </p:pic>
      <p:pic>
        <p:nvPicPr>
          <p:cNvPr id="21" name="Picture 20">
            <a:extLst>
              <a:ext uri="{FF2B5EF4-FFF2-40B4-BE49-F238E27FC236}">
                <a16:creationId xmlns:a16="http://schemas.microsoft.com/office/drawing/2014/main" id="{86DE8116-4558-3218-BA4B-4CDDF6BA9136}"/>
              </a:ext>
            </a:extLst>
          </p:cNvPr>
          <p:cNvPicPr>
            <a:picLocks noChangeAspect="1"/>
          </p:cNvPicPr>
          <p:nvPr/>
        </p:nvPicPr>
        <p:blipFill>
          <a:blip r:embed="rId7"/>
          <a:stretch>
            <a:fillRect/>
          </a:stretch>
        </p:blipFill>
        <p:spPr>
          <a:xfrm>
            <a:off x="8963024" y="2657475"/>
            <a:ext cx="2333625" cy="2927266"/>
          </a:xfrm>
          <a:prstGeom prst="rect">
            <a:avLst/>
          </a:prstGeom>
        </p:spPr>
      </p:pic>
      <p:pic>
        <p:nvPicPr>
          <p:cNvPr id="22" name="Picture 21">
            <a:extLst>
              <a:ext uri="{FF2B5EF4-FFF2-40B4-BE49-F238E27FC236}">
                <a16:creationId xmlns:a16="http://schemas.microsoft.com/office/drawing/2014/main" id="{E17AEE43-54DF-F5C6-A4D3-27C2AE806E87}"/>
              </a:ext>
            </a:extLst>
          </p:cNvPr>
          <p:cNvPicPr>
            <a:picLocks noChangeAspect="1"/>
          </p:cNvPicPr>
          <p:nvPr/>
        </p:nvPicPr>
        <p:blipFill>
          <a:blip r:embed="rId8"/>
          <a:stretch>
            <a:fillRect/>
          </a:stretch>
        </p:blipFill>
        <p:spPr>
          <a:xfrm>
            <a:off x="5095874" y="1384707"/>
            <a:ext cx="1923035" cy="2439552"/>
          </a:xfrm>
          <a:prstGeom prst="rect">
            <a:avLst/>
          </a:prstGeom>
        </p:spPr>
      </p:pic>
    </p:spTree>
    <p:extLst>
      <p:ext uri="{BB962C8B-B14F-4D97-AF65-F5344CB8AC3E}">
        <p14:creationId xmlns:p14="http://schemas.microsoft.com/office/powerpoint/2010/main" val="236751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C771E79-7002-49ED-A7D5-7C775C79DE6C}"/>
              </a:ext>
            </a:extLst>
          </p:cNvPr>
          <p:cNvGrpSpPr/>
          <p:nvPr/>
        </p:nvGrpSpPr>
        <p:grpSpPr>
          <a:xfrm>
            <a:off x="7714379" y="-12084"/>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 name="Picture 10" descr="Kitchen cabinet Vectors &amp; Illustrations for Free Download | Freepik">
            <a:extLst>
              <a:ext uri="{FF2B5EF4-FFF2-40B4-BE49-F238E27FC236}">
                <a16:creationId xmlns:a16="http://schemas.microsoft.com/office/drawing/2014/main" id="{B94AF0BF-0341-4362-B25A-43F666D9225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D688DD57-3937-4D3C-8A48-5096CDD8C2A7}"/>
              </a:ext>
            </a:extLst>
          </p:cNvPr>
          <p:cNvGrpSpPr/>
          <p:nvPr/>
        </p:nvGrpSpPr>
        <p:grpSpPr>
          <a:xfrm>
            <a:off x="2500366" y="951381"/>
            <a:ext cx="7386583" cy="1938992"/>
            <a:chOff x="7026460" y="2579491"/>
            <a:chExt cx="4129874" cy="7597393"/>
          </a:xfrm>
        </p:grpSpPr>
        <p:sp>
          <p:nvSpPr>
            <p:cNvPr id="33" name="TextBox 32">
              <a:extLst>
                <a:ext uri="{FF2B5EF4-FFF2-40B4-BE49-F238E27FC236}">
                  <a16:creationId xmlns:a16="http://schemas.microsoft.com/office/drawing/2014/main" id="{F54C14FC-2BAF-4EFA-846D-1A038D6C1D14}"/>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34" name="TextBox 33">
              <a:extLst>
                <a:ext uri="{FF2B5EF4-FFF2-40B4-BE49-F238E27FC236}">
                  <a16:creationId xmlns:a16="http://schemas.microsoft.com/office/drawing/2014/main" id="{EB3CAD35-1E8B-4898-9DA1-F48DA718A6D6}"/>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6AC49EE1-7DC9-4FC7-BB79-98B9D13011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13" name="Picture 12">
            <a:extLst>
              <a:ext uri="{FF2B5EF4-FFF2-40B4-BE49-F238E27FC236}">
                <a16:creationId xmlns:a16="http://schemas.microsoft.com/office/drawing/2014/main" id="{7279AD96-17EE-4A10-B795-0DC878FA9B2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7" name="Group 26">
            <a:extLst>
              <a:ext uri="{FF2B5EF4-FFF2-40B4-BE49-F238E27FC236}">
                <a16:creationId xmlns:a16="http://schemas.microsoft.com/office/drawing/2014/main" id="{E5C52E2E-B82F-42FB-913B-E77F73A38726}"/>
              </a:ext>
            </a:extLst>
          </p:cNvPr>
          <p:cNvGrpSpPr/>
          <p:nvPr/>
        </p:nvGrpSpPr>
        <p:grpSpPr>
          <a:xfrm>
            <a:off x="2338403" y="2011321"/>
            <a:ext cx="2398363" cy="2451087"/>
            <a:chOff x="5224478" y="1897021"/>
            <a:chExt cx="2398363" cy="2451087"/>
          </a:xfrm>
        </p:grpSpPr>
        <p:pic>
          <p:nvPicPr>
            <p:cNvPr id="15" name="Picture 14">
              <a:extLst>
                <a:ext uri="{FF2B5EF4-FFF2-40B4-BE49-F238E27FC236}">
                  <a16:creationId xmlns:a16="http://schemas.microsoft.com/office/drawing/2014/main" id="{8BEE969E-B2E3-4D2E-9B9E-156D77024B78}"/>
                </a:ext>
              </a:extLst>
            </p:cNvPr>
            <p:cNvPicPr>
              <a:picLocks noChangeAspect="1"/>
            </p:cNvPicPr>
            <p:nvPr/>
          </p:nvPicPr>
          <p:blipFill rotWithShape="1">
            <a:blip r:embed="rId7">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5" name="TextBox 24">
              <a:extLst>
                <a:ext uri="{FF2B5EF4-FFF2-40B4-BE49-F238E27FC236}">
                  <a16:creationId xmlns:a16="http://schemas.microsoft.com/office/drawing/2014/main" id="{A4890DEB-9CBD-428B-9812-3AC52624ACFC}"/>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6" name="Group 25">
            <a:extLst>
              <a:ext uri="{FF2B5EF4-FFF2-40B4-BE49-F238E27FC236}">
                <a16:creationId xmlns:a16="http://schemas.microsoft.com/office/drawing/2014/main" id="{8F27A1DD-C219-40E3-B0D8-BF4E90678544}"/>
              </a:ext>
            </a:extLst>
          </p:cNvPr>
          <p:cNvGrpSpPr/>
          <p:nvPr/>
        </p:nvGrpSpPr>
        <p:grpSpPr>
          <a:xfrm>
            <a:off x="6868409" y="2135810"/>
            <a:ext cx="2477404" cy="2521061"/>
            <a:chOff x="9754484" y="2021510"/>
            <a:chExt cx="2477404" cy="2521061"/>
          </a:xfrm>
        </p:grpSpPr>
        <p:pic>
          <p:nvPicPr>
            <p:cNvPr id="24" name="Picture 23">
              <a:extLst>
                <a:ext uri="{FF2B5EF4-FFF2-40B4-BE49-F238E27FC236}">
                  <a16:creationId xmlns:a16="http://schemas.microsoft.com/office/drawing/2014/main" id="{1566FE72-ADB1-4B0C-A133-316B7431B0C1}"/>
                </a:ext>
              </a:extLst>
            </p:cNvPr>
            <p:cNvPicPr>
              <a:picLocks noChangeAspect="1"/>
            </p:cNvPicPr>
            <p:nvPr/>
          </p:nvPicPr>
          <p:blipFill rotWithShape="1">
            <a:blip r:embed="rId7">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48" name="TextBox 47">
              <a:extLst>
                <a:ext uri="{FF2B5EF4-FFF2-40B4-BE49-F238E27FC236}">
                  <a16:creationId xmlns:a16="http://schemas.microsoft.com/office/drawing/2014/main" id="{9D5E52D4-6C33-4772-87EA-544B5791AA80}"/>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768292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DACDBA5-DE82-09BE-81E5-60C34D8851B0}"/>
              </a:ext>
            </a:extLst>
          </p:cNvPr>
          <p:cNvGrpSpPr/>
          <p:nvPr/>
        </p:nvGrpSpPr>
        <p:grpSpPr>
          <a:xfrm>
            <a:off x="514350" y="-151268"/>
            <a:ext cx="11677650" cy="1541918"/>
            <a:chOff x="1617227" y="-27443"/>
            <a:chExt cx="9244096" cy="2306426"/>
          </a:xfrm>
        </p:grpSpPr>
        <p:pic>
          <p:nvPicPr>
            <p:cNvPr id="6" name="Picture 5" descr="A picture containing arrow&#10;&#10;Description automatically generated">
              <a:extLst>
                <a:ext uri="{FF2B5EF4-FFF2-40B4-BE49-F238E27FC236}">
                  <a16:creationId xmlns:a16="http://schemas.microsoft.com/office/drawing/2014/main" id="{44E4AF4E-B75D-D5B4-99FA-ACC1ECFE8C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68327" b="3329"/>
            <a:stretch/>
          </p:blipFill>
          <p:spPr>
            <a:xfrm>
              <a:off x="1617227" y="-27443"/>
              <a:ext cx="9244096" cy="2306426"/>
            </a:xfrm>
            <a:prstGeom prst="rect">
              <a:avLst/>
            </a:prstGeom>
          </p:spPr>
        </p:pic>
        <p:sp>
          <p:nvSpPr>
            <p:cNvPr id="8" name="TextBox 7">
              <a:extLst>
                <a:ext uri="{FF2B5EF4-FFF2-40B4-BE49-F238E27FC236}">
                  <a16:creationId xmlns:a16="http://schemas.microsoft.com/office/drawing/2014/main" id="{A03C8757-A339-5278-69F0-7D884B74CD21}"/>
                </a:ext>
              </a:extLst>
            </p:cNvPr>
            <p:cNvSpPr txBox="1"/>
            <p:nvPr/>
          </p:nvSpPr>
          <p:spPr>
            <a:xfrm>
              <a:off x="2409824" y="251829"/>
              <a:ext cx="7410972" cy="966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 việc cần làm để bảo vệ cơ quan tuần hoàn:</a:t>
              </a:r>
            </a:p>
          </p:txBody>
        </p:sp>
      </p:grpSp>
      <p:grpSp>
        <p:nvGrpSpPr>
          <p:cNvPr id="17" name="Group 16">
            <a:extLst>
              <a:ext uri="{FF2B5EF4-FFF2-40B4-BE49-F238E27FC236}">
                <a16:creationId xmlns:a16="http://schemas.microsoft.com/office/drawing/2014/main" id="{9B3D162B-1578-AAA9-3D15-E213F4CD9A46}"/>
              </a:ext>
            </a:extLst>
          </p:cNvPr>
          <p:cNvGrpSpPr/>
          <p:nvPr/>
        </p:nvGrpSpPr>
        <p:grpSpPr>
          <a:xfrm>
            <a:off x="5476875" y="1625705"/>
            <a:ext cx="6572249" cy="3670195"/>
            <a:chOff x="8691260" y="3857240"/>
            <a:chExt cx="3616788" cy="2438005"/>
          </a:xfrm>
        </p:grpSpPr>
        <p:sp>
          <p:nvSpPr>
            <p:cNvPr id="24" name="Rectangle: Rounded Corners 23">
              <a:extLst>
                <a:ext uri="{FF2B5EF4-FFF2-40B4-BE49-F238E27FC236}">
                  <a16:creationId xmlns:a16="http://schemas.microsoft.com/office/drawing/2014/main" id="{90C5E867-433C-745A-BF5D-547C965033B1}"/>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CF2D2473-0C47-F88D-7CD0-E753427FAA60}"/>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928726A2-CC55-25F9-758C-0C91D00FD13D}"/>
              </a:ext>
            </a:extLst>
          </p:cNvPr>
          <p:cNvSpPr txBox="1"/>
          <p:nvPr/>
        </p:nvSpPr>
        <p:spPr>
          <a:xfrm>
            <a:off x="6000750" y="1948571"/>
            <a:ext cx="5734049" cy="2825389"/>
          </a:xfrm>
          <a:prstGeom prst="rect">
            <a:avLst/>
          </a:prstGeom>
          <a:noFill/>
        </p:spPr>
        <p:txBody>
          <a:bodyPr wrap="square">
            <a:spAutoFit/>
          </a:bodyPr>
          <a:lstStyle/>
          <a:p>
            <a:pPr lvl="0" algn="just">
              <a:lnSpc>
                <a:spcPct val="120000"/>
              </a:lnSpc>
            </a:pPr>
            <a:r>
              <a:rPr lang="vi-VN" sz="3000" b="1" dirty="0">
                <a:solidFill>
                  <a:prstClr val="black"/>
                </a:solidFill>
                <a:latin typeface="Calibri" panose="020F0502020204030204"/>
                <a:ea typeface="Times New Roman" panose="02020603050405020304" pitchFamily="18" charset="0"/>
              </a:rPr>
              <a:t>Các việc cần làm để bảo vệ cơ quan tuần hoàn: thường xuyên vận động vừa sức (hình 1); chơi thể thao vừa sức (hình 3); tắm gội thường xuyên (hình 4).</a:t>
            </a:r>
            <a:endParaRPr kumimoji="0" lang="en-US" sz="3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EB5F3942-7965-2B0D-EEA6-DE0E47A71C1A}"/>
              </a:ext>
            </a:extLst>
          </p:cNvPr>
          <p:cNvPicPr>
            <a:picLocks noChangeAspect="1"/>
          </p:cNvPicPr>
          <p:nvPr/>
        </p:nvPicPr>
        <p:blipFill>
          <a:blip r:embed="rId4"/>
          <a:stretch>
            <a:fillRect/>
          </a:stretch>
        </p:blipFill>
        <p:spPr>
          <a:xfrm>
            <a:off x="85725" y="1076324"/>
            <a:ext cx="3407043" cy="2733675"/>
          </a:xfrm>
          <a:prstGeom prst="rect">
            <a:avLst/>
          </a:prstGeom>
        </p:spPr>
      </p:pic>
      <p:pic>
        <p:nvPicPr>
          <p:cNvPr id="10" name="Picture 9">
            <a:extLst>
              <a:ext uri="{FF2B5EF4-FFF2-40B4-BE49-F238E27FC236}">
                <a16:creationId xmlns:a16="http://schemas.microsoft.com/office/drawing/2014/main" id="{791EDFFE-5BB9-7949-1A6C-45D502F5556C}"/>
              </a:ext>
            </a:extLst>
          </p:cNvPr>
          <p:cNvPicPr>
            <a:picLocks noChangeAspect="1"/>
          </p:cNvPicPr>
          <p:nvPr/>
        </p:nvPicPr>
        <p:blipFill>
          <a:blip r:embed="rId5"/>
          <a:stretch>
            <a:fillRect/>
          </a:stretch>
        </p:blipFill>
        <p:spPr>
          <a:xfrm>
            <a:off x="0" y="3819524"/>
            <a:ext cx="2575322" cy="2943225"/>
          </a:xfrm>
          <a:prstGeom prst="rect">
            <a:avLst/>
          </a:prstGeom>
        </p:spPr>
      </p:pic>
      <p:pic>
        <p:nvPicPr>
          <p:cNvPr id="11" name="Picture 10">
            <a:extLst>
              <a:ext uri="{FF2B5EF4-FFF2-40B4-BE49-F238E27FC236}">
                <a16:creationId xmlns:a16="http://schemas.microsoft.com/office/drawing/2014/main" id="{02581FEE-3741-CAC5-065F-205143F5B865}"/>
              </a:ext>
            </a:extLst>
          </p:cNvPr>
          <p:cNvPicPr>
            <a:picLocks noChangeAspect="1"/>
          </p:cNvPicPr>
          <p:nvPr/>
        </p:nvPicPr>
        <p:blipFill>
          <a:blip r:embed="rId6"/>
          <a:stretch>
            <a:fillRect/>
          </a:stretch>
        </p:blipFill>
        <p:spPr>
          <a:xfrm>
            <a:off x="2571749" y="3790949"/>
            <a:ext cx="2381251" cy="2987007"/>
          </a:xfrm>
          <a:prstGeom prst="rect">
            <a:avLst/>
          </a:prstGeom>
        </p:spPr>
      </p:pic>
    </p:spTree>
    <p:extLst>
      <p:ext uri="{BB962C8B-B14F-4D97-AF65-F5344CB8AC3E}">
        <p14:creationId xmlns:p14="http://schemas.microsoft.com/office/powerpoint/2010/main" val="90476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DACDBA5-DE82-09BE-81E5-60C34D8851B0}"/>
              </a:ext>
            </a:extLst>
          </p:cNvPr>
          <p:cNvGrpSpPr/>
          <p:nvPr/>
        </p:nvGrpSpPr>
        <p:grpSpPr>
          <a:xfrm>
            <a:off x="514350" y="-151268"/>
            <a:ext cx="11677650" cy="1541918"/>
            <a:chOff x="1617227" y="-27443"/>
            <a:chExt cx="9244096" cy="2306426"/>
          </a:xfrm>
        </p:grpSpPr>
        <p:pic>
          <p:nvPicPr>
            <p:cNvPr id="6" name="Picture 5" descr="A picture containing arrow&#10;&#10;Description automatically generated">
              <a:extLst>
                <a:ext uri="{FF2B5EF4-FFF2-40B4-BE49-F238E27FC236}">
                  <a16:creationId xmlns:a16="http://schemas.microsoft.com/office/drawing/2014/main" id="{44E4AF4E-B75D-D5B4-99FA-ACC1ECFE8C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68327" b="3329"/>
            <a:stretch/>
          </p:blipFill>
          <p:spPr>
            <a:xfrm>
              <a:off x="1617227" y="-27443"/>
              <a:ext cx="9244096" cy="2306426"/>
            </a:xfrm>
            <a:prstGeom prst="rect">
              <a:avLst/>
            </a:prstGeom>
          </p:spPr>
        </p:pic>
        <p:sp>
          <p:nvSpPr>
            <p:cNvPr id="8" name="TextBox 7">
              <a:extLst>
                <a:ext uri="{FF2B5EF4-FFF2-40B4-BE49-F238E27FC236}">
                  <a16:creationId xmlns:a16="http://schemas.microsoft.com/office/drawing/2014/main" id="{A03C8757-A339-5278-69F0-7D884B74CD21}"/>
                </a:ext>
              </a:extLst>
            </p:cNvPr>
            <p:cNvSpPr txBox="1"/>
            <p:nvPr/>
          </p:nvSpPr>
          <p:spPr>
            <a:xfrm>
              <a:off x="2409824" y="251829"/>
              <a:ext cx="7410972" cy="966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Việc cần tránh để bảo vệ cơ quan tuần hoàn</a:t>
              </a:r>
            </a:p>
          </p:txBody>
        </p:sp>
      </p:grpSp>
      <p:pic>
        <p:nvPicPr>
          <p:cNvPr id="9" name="Picture 8">
            <a:extLst>
              <a:ext uri="{FF2B5EF4-FFF2-40B4-BE49-F238E27FC236}">
                <a16:creationId xmlns:a16="http://schemas.microsoft.com/office/drawing/2014/main" id="{B2A20455-7D88-8749-580E-757184A1A520}"/>
              </a:ext>
            </a:extLst>
          </p:cNvPr>
          <p:cNvPicPr>
            <a:picLocks noChangeAspect="1"/>
          </p:cNvPicPr>
          <p:nvPr/>
        </p:nvPicPr>
        <p:blipFill>
          <a:blip r:embed="rId4"/>
          <a:stretch>
            <a:fillRect/>
          </a:stretch>
        </p:blipFill>
        <p:spPr>
          <a:xfrm>
            <a:off x="4233862" y="971549"/>
            <a:ext cx="3919538" cy="4484081"/>
          </a:xfrm>
          <a:prstGeom prst="rect">
            <a:avLst/>
          </a:prstGeom>
        </p:spPr>
      </p:pic>
    </p:spTree>
    <p:extLst>
      <p:ext uri="{BB962C8B-B14F-4D97-AF65-F5344CB8AC3E}">
        <p14:creationId xmlns:p14="http://schemas.microsoft.com/office/powerpoint/2010/main" val="2715165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descr="Calendar&#10;&#10;Description automatically generated with low confidence">
            <a:extLst>
              <a:ext uri="{FF2B5EF4-FFF2-40B4-BE49-F238E27FC236}">
                <a16:creationId xmlns:a16="http://schemas.microsoft.com/office/drawing/2014/main" id="{105954CE-F25C-41CB-A9D7-EB5247FA8621}"/>
              </a:ext>
            </a:extLst>
          </p:cNvPr>
          <p:cNvPicPr>
            <a:picLocks noChangeAspect="1"/>
          </p:cNvPicPr>
          <p:nvPr/>
        </p:nvPicPr>
        <p:blipFill rotWithShape="1">
          <a:blip r:embed="rId2">
            <a:extLst>
              <a:ext uri="{28A0092B-C50C-407E-A947-70E740481C1C}">
                <a14:useLocalDpi xmlns:a14="http://schemas.microsoft.com/office/drawing/2010/main" val="0"/>
              </a:ext>
            </a:extLst>
          </a:blip>
          <a:srcRect l="28632" r="29934"/>
          <a:stretch/>
        </p:blipFill>
        <p:spPr>
          <a:xfrm>
            <a:off x="260771" y="881582"/>
            <a:ext cx="1614697" cy="4762500"/>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188984" y="-10776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2136240" y="837288"/>
            <a:ext cx="777161" cy="2180473"/>
          </a:xfrm>
          <a:prstGeom prst="rect">
            <a:avLst/>
          </a:prstGeom>
        </p:spPr>
      </p:pic>
      <p:pic>
        <p:nvPicPr>
          <p:cNvPr id="45" name="Picture 44" descr="A picture containing text, clock&#10;&#10;Description automatically generated">
            <a:extLst>
              <a:ext uri="{FF2B5EF4-FFF2-40B4-BE49-F238E27FC236}">
                <a16:creationId xmlns:a16="http://schemas.microsoft.com/office/drawing/2014/main" id="{0820F91F-E16B-464F-8457-8CAF5A4CF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061" y="1100325"/>
            <a:ext cx="1106859" cy="1105973"/>
          </a:xfrm>
          <a:prstGeom prst="rect">
            <a:avLst/>
          </a:prstGeom>
        </p:spPr>
      </p:pic>
      <p:pic>
        <p:nvPicPr>
          <p:cNvPr id="5" name="Picture 4">
            <a:extLst>
              <a:ext uri="{FF2B5EF4-FFF2-40B4-BE49-F238E27FC236}">
                <a16:creationId xmlns:a16="http://schemas.microsoft.com/office/drawing/2014/main" id="{3D2B62AC-17F3-4AC5-9655-0CE37A638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010" y="-273856"/>
            <a:ext cx="8476359" cy="6353874"/>
          </a:xfrm>
          <a:prstGeom prst="rect">
            <a:avLst/>
          </a:prstGeom>
        </p:spPr>
      </p:pic>
      <p:pic>
        <p:nvPicPr>
          <p:cNvPr id="9" name="Picture 8">
            <a:extLst>
              <a:ext uri="{FF2B5EF4-FFF2-40B4-BE49-F238E27FC236}">
                <a16:creationId xmlns:a16="http://schemas.microsoft.com/office/drawing/2014/main" id="{8764B829-B4A0-4D22-828B-825258EC4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0" y="2038418"/>
            <a:ext cx="5641622" cy="5641622"/>
          </a:xfrm>
          <a:prstGeom prst="rect">
            <a:avLst/>
          </a:prstGeom>
        </p:spPr>
      </p:pic>
      <p:pic>
        <p:nvPicPr>
          <p:cNvPr id="13" name="Picture 12">
            <a:extLst>
              <a:ext uri="{FF2B5EF4-FFF2-40B4-BE49-F238E27FC236}">
                <a16:creationId xmlns:a16="http://schemas.microsoft.com/office/drawing/2014/main" id="{6D49C8B2-8AA7-438D-A3FE-E435BB57C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6444" y="4313479"/>
            <a:ext cx="1834240" cy="2362950"/>
          </a:xfrm>
          <a:prstGeom prst="rect">
            <a:avLst/>
          </a:prstGeom>
        </p:spPr>
      </p:pic>
      <p:grpSp>
        <p:nvGrpSpPr>
          <p:cNvPr id="57" name="Group 56">
            <a:extLst>
              <a:ext uri="{FF2B5EF4-FFF2-40B4-BE49-F238E27FC236}">
                <a16:creationId xmlns:a16="http://schemas.microsoft.com/office/drawing/2014/main" id="{ED83AA71-3F97-47AD-ADAE-0A04405F49F2}"/>
              </a:ext>
            </a:extLst>
          </p:cNvPr>
          <p:cNvGrpSpPr/>
          <p:nvPr/>
        </p:nvGrpSpPr>
        <p:grpSpPr>
          <a:xfrm>
            <a:off x="5962463" y="-98616"/>
            <a:ext cx="2867377" cy="812800"/>
            <a:chOff x="5007836" y="507047"/>
            <a:chExt cx="1501614" cy="308638"/>
          </a:xfrm>
        </p:grpSpPr>
        <p:cxnSp>
          <p:nvCxnSpPr>
            <p:cNvPr id="58" name="Straight Connector 57">
              <a:extLst>
                <a:ext uri="{FF2B5EF4-FFF2-40B4-BE49-F238E27FC236}">
                  <a16:creationId xmlns:a16="http://schemas.microsoft.com/office/drawing/2014/main" id="{109BC061-114D-4777-9232-2458A808424D}"/>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48E808-BBC7-4E8A-824A-12CF95F5BD70}"/>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81C0744-B031-4FE9-A0AC-ED67D1D251AA}"/>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A40EA166-DB12-49FE-BA76-0D117FD599B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3936855-BE25-BA5C-972D-3F48B68C26BC}"/>
              </a:ext>
            </a:extLst>
          </p:cNvPr>
          <p:cNvPicPr>
            <a:picLocks noChangeAspect="1"/>
          </p:cNvPicPr>
          <p:nvPr/>
        </p:nvPicPr>
        <p:blipFill>
          <a:blip r:embed="rId8"/>
          <a:stretch>
            <a:fillRect/>
          </a:stretch>
        </p:blipFill>
        <p:spPr>
          <a:xfrm>
            <a:off x="4941310" y="2996107"/>
            <a:ext cx="6005080" cy="1780186"/>
          </a:xfrm>
          <a:prstGeom prst="rect">
            <a:avLst/>
          </a:prstGeom>
        </p:spPr>
      </p:pic>
    </p:spTree>
    <p:extLst>
      <p:ext uri="{BB962C8B-B14F-4D97-AF65-F5344CB8AC3E}">
        <p14:creationId xmlns:p14="http://schemas.microsoft.com/office/powerpoint/2010/main" val="2692997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3AB0F7C9-ED7C-E737-E473-14ABB19B4392}"/>
              </a:ext>
            </a:extLst>
          </p:cNvPr>
          <p:cNvPicPr>
            <a:picLocks noChangeAspect="1"/>
          </p:cNvPicPr>
          <p:nvPr/>
        </p:nvPicPr>
        <p:blipFill>
          <a:blip r:embed="rId3"/>
          <a:stretch>
            <a:fillRect/>
          </a:stretch>
        </p:blipFill>
        <p:spPr>
          <a:xfrm>
            <a:off x="0" y="1313071"/>
            <a:ext cx="4980864" cy="5432007"/>
          </a:xfrm>
          <a:prstGeom prst="rect">
            <a:avLst/>
          </a:prstGeom>
        </p:spPr>
      </p:pic>
      <p:sp>
        <p:nvSpPr>
          <p:cNvPr id="11" name="Rectangle: Rounded Corners 10">
            <a:extLst>
              <a:ext uri="{FF2B5EF4-FFF2-40B4-BE49-F238E27FC236}">
                <a16:creationId xmlns:a16="http://schemas.microsoft.com/office/drawing/2014/main" id="{F4757C4B-F8A8-8FAA-0687-CFC8B01CE57B}"/>
              </a:ext>
            </a:extLst>
          </p:cNvPr>
          <p:cNvSpPr/>
          <p:nvPr/>
        </p:nvSpPr>
        <p:spPr>
          <a:xfrm>
            <a:off x="5762922" y="1079069"/>
            <a:ext cx="5695653" cy="1359332"/>
          </a:xfrm>
          <a:custGeom>
            <a:avLst/>
            <a:gdLst>
              <a:gd name="connsiteX0" fmla="*/ 0 w 5695653"/>
              <a:gd name="connsiteY0" fmla="*/ 226560 h 1359332"/>
              <a:gd name="connsiteX1" fmla="*/ 226560 w 5695653"/>
              <a:gd name="connsiteY1" fmla="*/ 0 h 1359332"/>
              <a:gd name="connsiteX2" fmla="*/ 724601 w 5695653"/>
              <a:gd name="connsiteY2" fmla="*/ 0 h 1359332"/>
              <a:gd name="connsiteX3" fmla="*/ 1222641 w 5695653"/>
              <a:gd name="connsiteY3" fmla="*/ 0 h 1359332"/>
              <a:gd name="connsiteX4" fmla="*/ 1773107 w 5695653"/>
              <a:gd name="connsiteY4" fmla="*/ 0 h 1359332"/>
              <a:gd name="connsiteX5" fmla="*/ 2480849 w 5695653"/>
              <a:gd name="connsiteY5" fmla="*/ 0 h 1359332"/>
              <a:gd name="connsiteX6" fmla="*/ 3136166 w 5695653"/>
              <a:gd name="connsiteY6" fmla="*/ 0 h 1359332"/>
              <a:gd name="connsiteX7" fmla="*/ 3791482 w 5695653"/>
              <a:gd name="connsiteY7" fmla="*/ 0 h 1359332"/>
              <a:gd name="connsiteX8" fmla="*/ 4289523 w 5695653"/>
              <a:gd name="connsiteY8" fmla="*/ 0 h 1359332"/>
              <a:gd name="connsiteX9" fmla="*/ 4839989 w 5695653"/>
              <a:gd name="connsiteY9" fmla="*/ 0 h 1359332"/>
              <a:gd name="connsiteX10" fmla="*/ 5469093 w 5695653"/>
              <a:gd name="connsiteY10" fmla="*/ 0 h 1359332"/>
              <a:gd name="connsiteX11" fmla="*/ 5695653 w 5695653"/>
              <a:gd name="connsiteY11" fmla="*/ 226560 h 1359332"/>
              <a:gd name="connsiteX12" fmla="*/ 5695653 w 5695653"/>
              <a:gd name="connsiteY12" fmla="*/ 697790 h 1359332"/>
              <a:gd name="connsiteX13" fmla="*/ 5695653 w 5695653"/>
              <a:gd name="connsiteY13" fmla="*/ 1132772 h 1359332"/>
              <a:gd name="connsiteX14" fmla="*/ 5469093 w 5695653"/>
              <a:gd name="connsiteY14" fmla="*/ 1359332 h 1359332"/>
              <a:gd name="connsiteX15" fmla="*/ 4761351 w 5695653"/>
              <a:gd name="connsiteY15" fmla="*/ 1359332 h 1359332"/>
              <a:gd name="connsiteX16" fmla="*/ 4263310 w 5695653"/>
              <a:gd name="connsiteY16" fmla="*/ 1359332 h 1359332"/>
              <a:gd name="connsiteX17" fmla="*/ 3660419 w 5695653"/>
              <a:gd name="connsiteY17" fmla="*/ 1359332 h 1359332"/>
              <a:gd name="connsiteX18" fmla="*/ 3057528 w 5695653"/>
              <a:gd name="connsiteY18" fmla="*/ 1359332 h 1359332"/>
              <a:gd name="connsiteX19" fmla="*/ 2454637 w 5695653"/>
              <a:gd name="connsiteY19" fmla="*/ 1359332 h 1359332"/>
              <a:gd name="connsiteX20" fmla="*/ 1746895 w 5695653"/>
              <a:gd name="connsiteY20" fmla="*/ 1359332 h 1359332"/>
              <a:gd name="connsiteX21" fmla="*/ 1248854 w 5695653"/>
              <a:gd name="connsiteY21" fmla="*/ 1359332 h 1359332"/>
              <a:gd name="connsiteX22" fmla="*/ 226560 w 5695653"/>
              <a:gd name="connsiteY22" fmla="*/ 1359332 h 1359332"/>
              <a:gd name="connsiteX23" fmla="*/ 0 w 5695653"/>
              <a:gd name="connsiteY23" fmla="*/ 1132772 h 1359332"/>
              <a:gd name="connsiteX24" fmla="*/ 0 w 5695653"/>
              <a:gd name="connsiteY24" fmla="*/ 688728 h 1359332"/>
              <a:gd name="connsiteX25" fmla="*/ 0 w 5695653"/>
              <a:gd name="connsiteY25" fmla="*/ 226560 h 135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5653" h="1359332" fill="none" extrusionOk="0">
                <a:moveTo>
                  <a:pt x="0" y="226560"/>
                </a:moveTo>
                <a:cubicBezTo>
                  <a:pt x="-13598" y="119300"/>
                  <a:pt x="121634" y="14706"/>
                  <a:pt x="226560" y="0"/>
                </a:cubicBezTo>
                <a:cubicBezTo>
                  <a:pt x="338684" y="-8693"/>
                  <a:pt x="484908" y="-11514"/>
                  <a:pt x="724601" y="0"/>
                </a:cubicBezTo>
                <a:cubicBezTo>
                  <a:pt x="964294" y="11514"/>
                  <a:pt x="1005859" y="22513"/>
                  <a:pt x="1222641" y="0"/>
                </a:cubicBezTo>
                <a:cubicBezTo>
                  <a:pt x="1439423" y="-22513"/>
                  <a:pt x="1523863" y="15109"/>
                  <a:pt x="1773107" y="0"/>
                </a:cubicBezTo>
                <a:cubicBezTo>
                  <a:pt x="2022351" y="-15109"/>
                  <a:pt x="2232642" y="29936"/>
                  <a:pt x="2480849" y="0"/>
                </a:cubicBezTo>
                <a:cubicBezTo>
                  <a:pt x="2729056" y="-29936"/>
                  <a:pt x="2883191" y="-4617"/>
                  <a:pt x="3136166" y="0"/>
                </a:cubicBezTo>
                <a:cubicBezTo>
                  <a:pt x="3389141" y="4617"/>
                  <a:pt x="3560720" y="7228"/>
                  <a:pt x="3791482" y="0"/>
                </a:cubicBezTo>
                <a:cubicBezTo>
                  <a:pt x="4022244" y="-7228"/>
                  <a:pt x="4052746" y="-7522"/>
                  <a:pt x="4289523" y="0"/>
                </a:cubicBezTo>
                <a:cubicBezTo>
                  <a:pt x="4526300" y="7522"/>
                  <a:pt x="4728167" y="13493"/>
                  <a:pt x="4839989" y="0"/>
                </a:cubicBezTo>
                <a:cubicBezTo>
                  <a:pt x="4951811" y="-13493"/>
                  <a:pt x="5267916" y="3168"/>
                  <a:pt x="5469093" y="0"/>
                </a:cubicBezTo>
                <a:cubicBezTo>
                  <a:pt x="5606622" y="-15650"/>
                  <a:pt x="5704911" y="101190"/>
                  <a:pt x="5695653" y="226560"/>
                </a:cubicBezTo>
                <a:cubicBezTo>
                  <a:pt x="5717999" y="436519"/>
                  <a:pt x="5679592" y="552492"/>
                  <a:pt x="5695653" y="697790"/>
                </a:cubicBezTo>
                <a:cubicBezTo>
                  <a:pt x="5711715" y="843088"/>
                  <a:pt x="5677542" y="1034088"/>
                  <a:pt x="5695653" y="1132772"/>
                </a:cubicBezTo>
                <a:cubicBezTo>
                  <a:pt x="5709231" y="1279315"/>
                  <a:pt x="5580567" y="1342019"/>
                  <a:pt x="5469093" y="1359332"/>
                </a:cubicBezTo>
                <a:cubicBezTo>
                  <a:pt x="5198391" y="1325802"/>
                  <a:pt x="5080757" y="1331029"/>
                  <a:pt x="4761351" y="1359332"/>
                </a:cubicBezTo>
                <a:cubicBezTo>
                  <a:pt x="4441945" y="1387635"/>
                  <a:pt x="4499614" y="1357430"/>
                  <a:pt x="4263310" y="1359332"/>
                </a:cubicBezTo>
                <a:cubicBezTo>
                  <a:pt x="4027006" y="1361234"/>
                  <a:pt x="3871421" y="1375780"/>
                  <a:pt x="3660419" y="1359332"/>
                </a:cubicBezTo>
                <a:cubicBezTo>
                  <a:pt x="3449417" y="1342884"/>
                  <a:pt x="3342057" y="1382694"/>
                  <a:pt x="3057528" y="1359332"/>
                </a:cubicBezTo>
                <a:cubicBezTo>
                  <a:pt x="2772999" y="1335970"/>
                  <a:pt x="2657537" y="1343216"/>
                  <a:pt x="2454637" y="1359332"/>
                </a:cubicBezTo>
                <a:cubicBezTo>
                  <a:pt x="2251737" y="1375448"/>
                  <a:pt x="2004941" y="1327441"/>
                  <a:pt x="1746895" y="1359332"/>
                </a:cubicBezTo>
                <a:cubicBezTo>
                  <a:pt x="1488849" y="1391223"/>
                  <a:pt x="1495782" y="1351207"/>
                  <a:pt x="1248854" y="1359332"/>
                </a:cubicBezTo>
                <a:cubicBezTo>
                  <a:pt x="1001926" y="1367457"/>
                  <a:pt x="578845" y="1364952"/>
                  <a:pt x="226560" y="1359332"/>
                </a:cubicBezTo>
                <a:cubicBezTo>
                  <a:pt x="101409" y="1347801"/>
                  <a:pt x="-5178" y="1256454"/>
                  <a:pt x="0" y="1132772"/>
                </a:cubicBezTo>
                <a:cubicBezTo>
                  <a:pt x="-10652" y="930927"/>
                  <a:pt x="93" y="784817"/>
                  <a:pt x="0" y="688728"/>
                </a:cubicBezTo>
                <a:cubicBezTo>
                  <a:pt x="-93" y="592639"/>
                  <a:pt x="21092" y="380568"/>
                  <a:pt x="0" y="226560"/>
                </a:cubicBezTo>
                <a:close/>
              </a:path>
              <a:path w="5695653" h="1359332" stroke="0" extrusionOk="0">
                <a:moveTo>
                  <a:pt x="0" y="226560"/>
                </a:moveTo>
                <a:cubicBezTo>
                  <a:pt x="-3876" y="79603"/>
                  <a:pt x="120613" y="-8053"/>
                  <a:pt x="226560" y="0"/>
                </a:cubicBezTo>
                <a:cubicBezTo>
                  <a:pt x="520782" y="-31088"/>
                  <a:pt x="724291" y="4715"/>
                  <a:pt x="934302" y="0"/>
                </a:cubicBezTo>
                <a:cubicBezTo>
                  <a:pt x="1144313" y="-4715"/>
                  <a:pt x="1388803" y="-7282"/>
                  <a:pt x="1537193" y="0"/>
                </a:cubicBezTo>
                <a:cubicBezTo>
                  <a:pt x="1685583" y="7282"/>
                  <a:pt x="2116577" y="-10563"/>
                  <a:pt x="2297361" y="0"/>
                </a:cubicBezTo>
                <a:cubicBezTo>
                  <a:pt x="2478145" y="10563"/>
                  <a:pt x="2759741" y="-58"/>
                  <a:pt x="3005102" y="0"/>
                </a:cubicBezTo>
                <a:cubicBezTo>
                  <a:pt x="3250463" y="58"/>
                  <a:pt x="3517322" y="-18721"/>
                  <a:pt x="3660419" y="0"/>
                </a:cubicBezTo>
                <a:cubicBezTo>
                  <a:pt x="3803516" y="18721"/>
                  <a:pt x="4023030" y="20051"/>
                  <a:pt x="4158460" y="0"/>
                </a:cubicBezTo>
                <a:cubicBezTo>
                  <a:pt x="4293890" y="-20051"/>
                  <a:pt x="4514740" y="-21352"/>
                  <a:pt x="4656500" y="0"/>
                </a:cubicBezTo>
                <a:cubicBezTo>
                  <a:pt x="4798260" y="21352"/>
                  <a:pt x="5229758" y="-20424"/>
                  <a:pt x="5469093" y="0"/>
                </a:cubicBezTo>
                <a:cubicBezTo>
                  <a:pt x="5602110" y="29858"/>
                  <a:pt x="5698471" y="126312"/>
                  <a:pt x="5695653" y="226560"/>
                </a:cubicBezTo>
                <a:cubicBezTo>
                  <a:pt x="5692588" y="412903"/>
                  <a:pt x="5678150" y="462931"/>
                  <a:pt x="5695653" y="652480"/>
                </a:cubicBezTo>
                <a:cubicBezTo>
                  <a:pt x="5713156" y="842029"/>
                  <a:pt x="5708995" y="912433"/>
                  <a:pt x="5695653" y="1132772"/>
                </a:cubicBezTo>
                <a:cubicBezTo>
                  <a:pt x="5705149" y="1254487"/>
                  <a:pt x="5567997" y="1349854"/>
                  <a:pt x="5469093" y="1359332"/>
                </a:cubicBezTo>
                <a:cubicBezTo>
                  <a:pt x="5182571" y="1385999"/>
                  <a:pt x="4903190" y="1338597"/>
                  <a:pt x="4761351" y="1359332"/>
                </a:cubicBezTo>
                <a:cubicBezTo>
                  <a:pt x="4619512" y="1380067"/>
                  <a:pt x="4250284" y="1360363"/>
                  <a:pt x="4053609" y="1359332"/>
                </a:cubicBezTo>
                <a:cubicBezTo>
                  <a:pt x="3856934" y="1358301"/>
                  <a:pt x="3616046" y="1385053"/>
                  <a:pt x="3345867" y="1359332"/>
                </a:cubicBezTo>
                <a:cubicBezTo>
                  <a:pt x="3075688" y="1333611"/>
                  <a:pt x="3047155" y="1335733"/>
                  <a:pt x="2795401" y="1359332"/>
                </a:cubicBezTo>
                <a:cubicBezTo>
                  <a:pt x="2543647" y="1382931"/>
                  <a:pt x="2331191" y="1341360"/>
                  <a:pt x="2192510" y="1359332"/>
                </a:cubicBezTo>
                <a:cubicBezTo>
                  <a:pt x="2053829" y="1377304"/>
                  <a:pt x="1797828" y="1393041"/>
                  <a:pt x="1484768" y="1359332"/>
                </a:cubicBezTo>
                <a:cubicBezTo>
                  <a:pt x="1171708" y="1325623"/>
                  <a:pt x="1101879" y="1352220"/>
                  <a:pt x="934302" y="1359332"/>
                </a:cubicBezTo>
                <a:cubicBezTo>
                  <a:pt x="766725" y="1366444"/>
                  <a:pt x="455972" y="1371978"/>
                  <a:pt x="226560" y="1359332"/>
                </a:cubicBezTo>
                <a:cubicBezTo>
                  <a:pt x="114959" y="1363395"/>
                  <a:pt x="10962" y="1270144"/>
                  <a:pt x="0" y="1132772"/>
                </a:cubicBezTo>
                <a:cubicBezTo>
                  <a:pt x="18587" y="1001339"/>
                  <a:pt x="-5202" y="909337"/>
                  <a:pt x="0" y="706852"/>
                </a:cubicBezTo>
                <a:cubicBezTo>
                  <a:pt x="5202" y="504367"/>
                  <a:pt x="-21288" y="448141"/>
                  <a:pt x="0" y="226560"/>
                </a:cubicBezTo>
                <a:close/>
              </a:path>
            </a:pathLst>
          </a:custGeom>
          <a:solidFill>
            <a:srgbClr val="FFFF00"/>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Kể thêm một số việc làm để bảo vệ cơ quan tuần hoàn.</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D5503721-906F-78C1-BFB8-226B05653EBC}"/>
              </a:ext>
            </a:extLst>
          </p:cNvPr>
          <p:cNvSpPr/>
          <p:nvPr/>
        </p:nvSpPr>
        <p:spPr>
          <a:xfrm>
            <a:off x="5762921" y="2760663"/>
            <a:ext cx="5752804" cy="1507577"/>
          </a:xfrm>
          <a:custGeom>
            <a:avLst/>
            <a:gdLst>
              <a:gd name="connsiteX0" fmla="*/ 0 w 5752804"/>
              <a:gd name="connsiteY0" fmla="*/ 251268 h 1507577"/>
              <a:gd name="connsiteX1" fmla="*/ 251268 w 5752804"/>
              <a:gd name="connsiteY1" fmla="*/ 0 h 1507577"/>
              <a:gd name="connsiteX2" fmla="*/ 750043 w 5752804"/>
              <a:gd name="connsiteY2" fmla="*/ 0 h 1507577"/>
              <a:gd name="connsiteX3" fmla="*/ 1248819 w 5752804"/>
              <a:gd name="connsiteY3" fmla="*/ 0 h 1507577"/>
              <a:gd name="connsiteX4" fmla="*/ 1800097 w 5752804"/>
              <a:gd name="connsiteY4" fmla="*/ 0 h 1507577"/>
              <a:gd name="connsiteX5" fmla="*/ 2508883 w 5752804"/>
              <a:gd name="connsiteY5" fmla="*/ 0 h 1507577"/>
              <a:gd name="connsiteX6" fmla="*/ 3165167 w 5752804"/>
              <a:gd name="connsiteY6" fmla="*/ 0 h 1507577"/>
              <a:gd name="connsiteX7" fmla="*/ 3821450 w 5752804"/>
              <a:gd name="connsiteY7" fmla="*/ 0 h 1507577"/>
              <a:gd name="connsiteX8" fmla="*/ 4320226 w 5752804"/>
              <a:gd name="connsiteY8" fmla="*/ 0 h 1507577"/>
              <a:gd name="connsiteX9" fmla="*/ 4871504 w 5752804"/>
              <a:gd name="connsiteY9" fmla="*/ 0 h 1507577"/>
              <a:gd name="connsiteX10" fmla="*/ 5501536 w 5752804"/>
              <a:gd name="connsiteY10" fmla="*/ 0 h 1507577"/>
              <a:gd name="connsiteX11" fmla="*/ 5752804 w 5752804"/>
              <a:gd name="connsiteY11" fmla="*/ 251268 h 1507577"/>
              <a:gd name="connsiteX12" fmla="*/ 5752804 w 5752804"/>
              <a:gd name="connsiteY12" fmla="*/ 773889 h 1507577"/>
              <a:gd name="connsiteX13" fmla="*/ 5752804 w 5752804"/>
              <a:gd name="connsiteY13" fmla="*/ 1256309 h 1507577"/>
              <a:gd name="connsiteX14" fmla="*/ 5501536 w 5752804"/>
              <a:gd name="connsiteY14" fmla="*/ 1507577 h 1507577"/>
              <a:gd name="connsiteX15" fmla="*/ 4792750 w 5752804"/>
              <a:gd name="connsiteY15" fmla="*/ 1507577 h 1507577"/>
              <a:gd name="connsiteX16" fmla="*/ 4293974 w 5752804"/>
              <a:gd name="connsiteY16" fmla="*/ 1507577 h 1507577"/>
              <a:gd name="connsiteX17" fmla="*/ 3690194 w 5752804"/>
              <a:gd name="connsiteY17" fmla="*/ 1507577 h 1507577"/>
              <a:gd name="connsiteX18" fmla="*/ 3086413 w 5752804"/>
              <a:gd name="connsiteY18" fmla="*/ 1507577 h 1507577"/>
              <a:gd name="connsiteX19" fmla="*/ 2482632 w 5752804"/>
              <a:gd name="connsiteY19" fmla="*/ 1507577 h 1507577"/>
              <a:gd name="connsiteX20" fmla="*/ 1773846 w 5752804"/>
              <a:gd name="connsiteY20" fmla="*/ 1507577 h 1507577"/>
              <a:gd name="connsiteX21" fmla="*/ 1275070 w 5752804"/>
              <a:gd name="connsiteY21" fmla="*/ 1507577 h 1507577"/>
              <a:gd name="connsiteX22" fmla="*/ 251268 w 5752804"/>
              <a:gd name="connsiteY22" fmla="*/ 1507577 h 1507577"/>
              <a:gd name="connsiteX23" fmla="*/ 0 w 5752804"/>
              <a:gd name="connsiteY23" fmla="*/ 1256309 h 1507577"/>
              <a:gd name="connsiteX24" fmla="*/ 0 w 5752804"/>
              <a:gd name="connsiteY24" fmla="*/ 763839 h 1507577"/>
              <a:gd name="connsiteX25" fmla="*/ 0 w 5752804"/>
              <a:gd name="connsiteY25"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52804" h="1507577" fill="none" extrusionOk="0">
                <a:moveTo>
                  <a:pt x="0" y="251268"/>
                </a:moveTo>
                <a:cubicBezTo>
                  <a:pt x="-9858" y="125449"/>
                  <a:pt x="137094" y="17907"/>
                  <a:pt x="251268" y="0"/>
                </a:cubicBezTo>
                <a:cubicBezTo>
                  <a:pt x="492037" y="18122"/>
                  <a:pt x="500693" y="3225"/>
                  <a:pt x="750043" y="0"/>
                </a:cubicBezTo>
                <a:cubicBezTo>
                  <a:pt x="999393" y="-3225"/>
                  <a:pt x="1142783" y="4401"/>
                  <a:pt x="1248819" y="0"/>
                </a:cubicBezTo>
                <a:cubicBezTo>
                  <a:pt x="1354855" y="-4401"/>
                  <a:pt x="1642762" y="-3943"/>
                  <a:pt x="1800097" y="0"/>
                </a:cubicBezTo>
                <a:cubicBezTo>
                  <a:pt x="1957432" y="3943"/>
                  <a:pt x="2226592" y="-21141"/>
                  <a:pt x="2508883" y="0"/>
                </a:cubicBezTo>
                <a:cubicBezTo>
                  <a:pt x="2791174" y="21141"/>
                  <a:pt x="2934013" y="15728"/>
                  <a:pt x="3165167" y="0"/>
                </a:cubicBezTo>
                <a:cubicBezTo>
                  <a:pt x="3396321" y="-15728"/>
                  <a:pt x="3517877" y="4517"/>
                  <a:pt x="3821450" y="0"/>
                </a:cubicBezTo>
                <a:cubicBezTo>
                  <a:pt x="4125023" y="-4517"/>
                  <a:pt x="4163517" y="-4451"/>
                  <a:pt x="4320226" y="0"/>
                </a:cubicBezTo>
                <a:cubicBezTo>
                  <a:pt x="4476935" y="4451"/>
                  <a:pt x="4715435" y="-21819"/>
                  <a:pt x="4871504" y="0"/>
                </a:cubicBezTo>
                <a:cubicBezTo>
                  <a:pt x="5027573" y="21819"/>
                  <a:pt x="5359756" y="16301"/>
                  <a:pt x="5501536" y="0"/>
                </a:cubicBezTo>
                <a:cubicBezTo>
                  <a:pt x="5653507" y="-16657"/>
                  <a:pt x="5764349" y="112193"/>
                  <a:pt x="5752804" y="251268"/>
                </a:cubicBezTo>
                <a:cubicBezTo>
                  <a:pt x="5734679" y="433607"/>
                  <a:pt x="5729912" y="614568"/>
                  <a:pt x="5752804" y="773889"/>
                </a:cubicBezTo>
                <a:cubicBezTo>
                  <a:pt x="5775696" y="933210"/>
                  <a:pt x="5755313" y="1037282"/>
                  <a:pt x="5752804" y="1256309"/>
                </a:cubicBezTo>
                <a:cubicBezTo>
                  <a:pt x="5767915" y="1418915"/>
                  <a:pt x="5632437" y="1497597"/>
                  <a:pt x="5501536" y="1507577"/>
                </a:cubicBezTo>
                <a:cubicBezTo>
                  <a:pt x="5186932" y="1496178"/>
                  <a:pt x="5059224" y="1500741"/>
                  <a:pt x="4792750" y="1507577"/>
                </a:cubicBezTo>
                <a:cubicBezTo>
                  <a:pt x="4526276" y="1514413"/>
                  <a:pt x="4502458" y="1496183"/>
                  <a:pt x="4293974" y="1507577"/>
                </a:cubicBezTo>
                <a:cubicBezTo>
                  <a:pt x="4085490" y="1518971"/>
                  <a:pt x="3944321" y="1491826"/>
                  <a:pt x="3690194" y="1507577"/>
                </a:cubicBezTo>
                <a:cubicBezTo>
                  <a:pt x="3436067" y="1523328"/>
                  <a:pt x="3272898" y="1500281"/>
                  <a:pt x="3086413" y="1507577"/>
                </a:cubicBezTo>
                <a:cubicBezTo>
                  <a:pt x="2899928" y="1514873"/>
                  <a:pt x="2643560" y="1511401"/>
                  <a:pt x="2482632" y="1507577"/>
                </a:cubicBezTo>
                <a:cubicBezTo>
                  <a:pt x="2321704" y="1503753"/>
                  <a:pt x="1927673" y="1485212"/>
                  <a:pt x="1773846" y="1507577"/>
                </a:cubicBezTo>
                <a:cubicBezTo>
                  <a:pt x="1620019" y="1529942"/>
                  <a:pt x="1497497" y="1489018"/>
                  <a:pt x="1275070" y="1507577"/>
                </a:cubicBezTo>
                <a:cubicBezTo>
                  <a:pt x="1052643" y="1526136"/>
                  <a:pt x="730268" y="1469743"/>
                  <a:pt x="251268" y="1507577"/>
                </a:cubicBezTo>
                <a:cubicBezTo>
                  <a:pt x="112480" y="1499693"/>
                  <a:pt x="-3134" y="1394206"/>
                  <a:pt x="0" y="1256309"/>
                </a:cubicBezTo>
                <a:cubicBezTo>
                  <a:pt x="17301" y="1097916"/>
                  <a:pt x="20021" y="882807"/>
                  <a:pt x="0" y="763839"/>
                </a:cubicBezTo>
                <a:cubicBezTo>
                  <a:pt x="-20021" y="644871"/>
                  <a:pt x="-22266" y="366656"/>
                  <a:pt x="0" y="251268"/>
                </a:cubicBezTo>
                <a:close/>
              </a:path>
              <a:path w="5752804" h="1507577" stroke="0" extrusionOk="0">
                <a:moveTo>
                  <a:pt x="0" y="251268"/>
                </a:moveTo>
                <a:cubicBezTo>
                  <a:pt x="-5495" y="81542"/>
                  <a:pt x="115633" y="-1317"/>
                  <a:pt x="251268" y="0"/>
                </a:cubicBezTo>
                <a:cubicBezTo>
                  <a:pt x="560080" y="-8057"/>
                  <a:pt x="671615" y="-29782"/>
                  <a:pt x="960054" y="0"/>
                </a:cubicBezTo>
                <a:cubicBezTo>
                  <a:pt x="1248493" y="29782"/>
                  <a:pt x="1401834" y="-22901"/>
                  <a:pt x="1563835" y="0"/>
                </a:cubicBezTo>
                <a:cubicBezTo>
                  <a:pt x="1725836" y="22901"/>
                  <a:pt x="1961568" y="-7950"/>
                  <a:pt x="2325124" y="0"/>
                </a:cubicBezTo>
                <a:cubicBezTo>
                  <a:pt x="2688680" y="7950"/>
                  <a:pt x="2805734" y="20208"/>
                  <a:pt x="3033910" y="0"/>
                </a:cubicBezTo>
                <a:cubicBezTo>
                  <a:pt x="3262086" y="-20208"/>
                  <a:pt x="3411760" y="-20492"/>
                  <a:pt x="3690194" y="0"/>
                </a:cubicBezTo>
                <a:cubicBezTo>
                  <a:pt x="3968628" y="20492"/>
                  <a:pt x="4026000" y="4998"/>
                  <a:pt x="4188969" y="0"/>
                </a:cubicBezTo>
                <a:cubicBezTo>
                  <a:pt x="4351938" y="-4998"/>
                  <a:pt x="4475859" y="-11527"/>
                  <a:pt x="4687744" y="0"/>
                </a:cubicBezTo>
                <a:cubicBezTo>
                  <a:pt x="4899629" y="11527"/>
                  <a:pt x="5245779" y="-18676"/>
                  <a:pt x="5501536" y="0"/>
                </a:cubicBezTo>
                <a:cubicBezTo>
                  <a:pt x="5641437" y="4275"/>
                  <a:pt x="5754524" y="127681"/>
                  <a:pt x="5752804" y="251268"/>
                </a:cubicBezTo>
                <a:cubicBezTo>
                  <a:pt x="5763747" y="457829"/>
                  <a:pt x="5764806" y="556826"/>
                  <a:pt x="5752804" y="723637"/>
                </a:cubicBezTo>
                <a:cubicBezTo>
                  <a:pt x="5740802" y="890448"/>
                  <a:pt x="5764941" y="1096771"/>
                  <a:pt x="5752804" y="1256309"/>
                </a:cubicBezTo>
                <a:cubicBezTo>
                  <a:pt x="5782499" y="1384414"/>
                  <a:pt x="5608362" y="1496031"/>
                  <a:pt x="5501536" y="1507577"/>
                </a:cubicBezTo>
                <a:cubicBezTo>
                  <a:pt x="5277026" y="1512054"/>
                  <a:pt x="4991800" y="1508012"/>
                  <a:pt x="4792750" y="1507577"/>
                </a:cubicBezTo>
                <a:cubicBezTo>
                  <a:pt x="4593700" y="1507142"/>
                  <a:pt x="4252293" y="1522765"/>
                  <a:pt x="4083964" y="1507577"/>
                </a:cubicBezTo>
                <a:cubicBezTo>
                  <a:pt x="3915635" y="1492389"/>
                  <a:pt x="3606294" y="1508210"/>
                  <a:pt x="3375177" y="1507577"/>
                </a:cubicBezTo>
                <a:cubicBezTo>
                  <a:pt x="3144060" y="1506944"/>
                  <a:pt x="2957322" y="1531447"/>
                  <a:pt x="2823899" y="1507577"/>
                </a:cubicBezTo>
                <a:cubicBezTo>
                  <a:pt x="2690476" y="1483707"/>
                  <a:pt x="2344447" y="1488315"/>
                  <a:pt x="2220119" y="1507577"/>
                </a:cubicBezTo>
                <a:cubicBezTo>
                  <a:pt x="2095791" y="1526839"/>
                  <a:pt x="1812535" y="1505734"/>
                  <a:pt x="1511332" y="1507577"/>
                </a:cubicBezTo>
                <a:cubicBezTo>
                  <a:pt x="1210129" y="1509420"/>
                  <a:pt x="1107300" y="1480277"/>
                  <a:pt x="960054" y="1507577"/>
                </a:cubicBezTo>
                <a:cubicBezTo>
                  <a:pt x="812808" y="1534877"/>
                  <a:pt x="398072" y="1493059"/>
                  <a:pt x="251268" y="1507577"/>
                </a:cubicBezTo>
                <a:cubicBezTo>
                  <a:pt x="139842" y="1515793"/>
                  <a:pt x="13196" y="1409821"/>
                  <a:pt x="0" y="1256309"/>
                </a:cubicBezTo>
                <a:cubicBezTo>
                  <a:pt x="722" y="1159910"/>
                  <a:pt x="-20094" y="1016677"/>
                  <a:pt x="0" y="783940"/>
                </a:cubicBezTo>
                <a:cubicBezTo>
                  <a:pt x="20094" y="551203"/>
                  <a:pt x="-13111" y="394851"/>
                  <a:pt x="0" y="251268"/>
                </a:cubicBezTo>
                <a:close/>
              </a:path>
            </a:pathLst>
          </a:custGeom>
          <a:solidFill>
            <a:srgbClr val="FFFF00"/>
          </a:solidFill>
          <a:ln>
            <a:solidFill>
              <a:schemeClr val="accent3">
                <a:lumMod val="25000"/>
              </a:schemeClr>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a:solidFill>
                  <a:srgbClr val="ECB6BD">
                    <a:lumMod val="25000"/>
                  </a:srgbClr>
                </a:solidFill>
                <a:latin typeface="Calibri" panose="020F0502020204030204" pitchFamily="34" charset="0"/>
                <a:ea typeface="Calibri" panose="020F0502020204030204" pitchFamily="34" charset="0"/>
                <a:cs typeface="Calibri" panose="020F0502020204030204" pitchFamily="34" charset="0"/>
                <a:sym typeface="Arial"/>
              </a:rPr>
              <a:t>Em đã thực hiện những việc làm nào để bảo vệ cơ quan tuần hoàn?</a:t>
            </a:r>
            <a:endParaRPr lang="en-US" sz="3200" b="1" kern="0" dirty="0">
              <a:solidFill>
                <a:srgbClr val="ECB6BD">
                  <a:lumMod val="25000"/>
                </a:srgbClr>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id="{3F96F3D1-2E04-CA43-A1C4-049A1E463B9F}"/>
              </a:ext>
            </a:extLst>
          </p:cNvPr>
          <p:cNvSpPr/>
          <p:nvPr/>
        </p:nvSpPr>
        <p:spPr>
          <a:xfrm>
            <a:off x="5762920" y="4612536"/>
            <a:ext cx="5800430" cy="1378690"/>
          </a:xfrm>
          <a:custGeom>
            <a:avLst/>
            <a:gdLst>
              <a:gd name="connsiteX0" fmla="*/ 0 w 5800430"/>
              <a:gd name="connsiteY0" fmla="*/ 229786 h 1378690"/>
              <a:gd name="connsiteX1" fmla="*/ 229786 w 5800430"/>
              <a:gd name="connsiteY1" fmla="*/ 0 h 1378690"/>
              <a:gd name="connsiteX2" fmla="*/ 737168 w 5800430"/>
              <a:gd name="connsiteY2" fmla="*/ 0 h 1378690"/>
              <a:gd name="connsiteX3" fmla="*/ 1244549 w 5800430"/>
              <a:gd name="connsiteY3" fmla="*/ 0 h 1378690"/>
              <a:gd name="connsiteX4" fmla="*/ 1805339 w 5800430"/>
              <a:gd name="connsiteY4" fmla="*/ 0 h 1378690"/>
              <a:gd name="connsiteX5" fmla="*/ 2526355 w 5800430"/>
              <a:gd name="connsiteY5" fmla="*/ 0 h 1378690"/>
              <a:gd name="connsiteX6" fmla="*/ 3193962 w 5800430"/>
              <a:gd name="connsiteY6" fmla="*/ 0 h 1378690"/>
              <a:gd name="connsiteX7" fmla="*/ 3861569 w 5800430"/>
              <a:gd name="connsiteY7" fmla="*/ 0 h 1378690"/>
              <a:gd name="connsiteX8" fmla="*/ 4368951 w 5800430"/>
              <a:gd name="connsiteY8" fmla="*/ 0 h 1378690"/>
              <a:gd name="connsiteX9" fmla="*/ 4929741 w 5800430"/>
              <a:gd name="connsiteY9" fmla="*/ 0 h 1378690"/>
              <a:gd name="connsiteX10" fmla="*/ 5570644 w 5800430"/>
              <a:gd name="connsiteY10" fmla="*/ 0 h 1378690"/>
              <a:gd name="connsiteX11" fmla="*/ 5800430 w 5800430"/>
              <a:gd name="connsiteY11" fmla="*/ 229786 h 1378690"/>
              <a:gd name="connsiteX12" fmla="*/ 5800430 w 5800430"/>
              <a:gd name="connsiteY12" fmla="*/ 707727 h 1378690"/>
              <a:gd name="connsiteX13" fmla="*/ 5800430 w 5800430"/>
              <a:gd name="connsiteY13" fmla="*/ 1148904 h 1378690"/>
              <a:gd name="connsiteX14" fmla="*/ 5570644 w 5800430"/>
              <a:gd name="connsiteY14" fmla="*/ 1378690 h 1378690"/>
              <a:gd name="connsiteX15" fmla="*/ 4849628 w 5800430"/>
              <a:gd name="connsiteY15" fmla="*/ 1378690 h 1378690"/>
              <a:gd name="connsiteX16" fmla="*/ 4342247 w 5800430"/>
              <a:gd name="connsiteY16" fmla="*/ 1378690 h 1378690"/>
              <a:gd name="connsiteX17" fmla="*/ 3728048 w 5800430"/>
              <a:gd name="connsiteY17" fmla="*/ 1378690 h 1378690"/>
              <a:gd name="connsiteX18" fmla="*/ 3113849 w 5800430"/>
              <a:gd name="connsiteY18" fmla="*/ 1378690 h 1378690"/>
              <a:gd name="connsiteX19" fmla="*/ 2499651 w 5800430"/>
              <a:gd name="connsiteY19" fmla="*/ 1378690 h 1378690"/>
              <a:gd name="connsiteX20" fmla="*/ 1778635 w 5800430"/>
              <a:gd name="connsiteY20" fmla="*/ 1378690 h 1378690"/>
              <a:gd name="connsiteX21" fmla="*/ 1271253 w 5800430"/>
              <a:gd name="connsiteY21" fmla="*/ 1378690 h 1378690"/>
              <a:gd name="connsiteX22" fmla="*/ 229786 w 5800430"/>
              <a:gd name="connsiteY22" fmla="*/ 1378690 h 1378690"/>
              <a:gd name="connsiteX23" fmla="*/ 0 w 5800430"/>
              <a:gd name="connsiteY23" fmla="*/ 1148904 h 1378690"/>
              <a:gd name="connsiteX24" fmla="*/ 0 w 5800430"/>
              <a:gd name="connsiteY24" fmla="*/ 698536 h 1378690"/>
              <a:gd name="connsiteX25" fmla="*/ 0 w 5800430"/>
              <a:gd name="connsiteY25"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00430" h="1378690" fill="none" extrusionOk="0">
                <a:moveTo>
                  <a:pt x="0" y="229786"/>
                </a:moveTo>
                <a:cubicBezTo>
                  <a:pt x="-15572" y="123338"/>
                  <a:pt x="110083" y="5245"/>
                  <a:pt x="229786" y="0"/>
                </a:cubicBezTo>
                <a:cubicBezTo>
                  <a:pt x="431877" y="-2973"/>
                  <a:pt x="588820" y="-17010"/>
                  <a:pt x="737168" y="0"/>
                </a:cubicBezTo>
                <a:cubicBezTo>
                  <a:pt x="885516" y="17010"/>
                  <a:pt x="1077323" y="-12211"/>
                  <a:pt x="1244549" y="0"/>
                </a:cubicBezTo>
                <a:cubicBezTo>
                  <a:pt x="1411775" y="12211"/>
                  <a:pt x="1639636" y="877"/>
                  <a:pt x="1805339" y="0"/>
                </a:cubicBezTo>
                <a:cubicBezTo>
                  <a:pt x="1971042" y="-877"/>
                  <a:pt x="2283617" y="-2229"/>
                  <a:pt x="2526355" y="0"/>
                </a:cubicBezTo>
                <a:cubicBezTo>
                  <a:pt x="2769093" y="2229"/>
                  <a:pt x="3057432" y="-29631"/>
                  <a:pt x="3193962" y="0"/>
                </a:cubicBezTo>
                <a:cubicBezTo>
                  <a:pt x="3330492" y="29631"/>
                  <a:pt x="3607659" y="-14857"/>
                  <a:pt x="3861569" y="0"/>
                </a:cubicBezTo>
                <a:cubicBezTo>
                  <a:pt x="4115479" y="14857"/>
                  <a:pt x="4118996" y="-15142"/>
                  <a:pt x="4368951" y="0"/>
                </a:cubicBezTo>
                <a:cubicBezTo>
                  <a:pt x="4618906" y="15142"/>
                  <a:pt x="4765598" y="14387"/>
                  <a:pt x="4929741" y="0"/>
                </a:cubicBezTo>
                <a:cubicBezTo>
                  <a:pt x="5093884" y="-14387"/>
                  <a:pt x="5361214" y="16266"/>
                  <a:pt x="5570644" y="0"/>
                </a:cubicBezTo>
                <a:cubicBezTo>
                  <a:pt x="5701715" y="-5254"/>
                  <a:pt x="5805864" y="102736"/>
                  <a:pt x="5800430" y="229786"/>
                </a:cubicBezTo>
                <a:cubicBezTo>
                  <a:pt x="5806252" y="461406"/>
                  <a:pt x="5803281" y="582386"/>
                  <a:pt x="5800430" y="707727"/>
                </a:cubicBezTo>
                <a:cubicBezTo>
                  <a:pt x="5797579" y="833068"/>
                  <a:pt x="5799016" y="1058359"/>
                  <a:pt x="5800430" y="1148904"/>
                </a:cubicBezTo>
                <a:cubicBezTo>
                  <a:pt x="5803014" y="1279887"/>
                  <a:pt x="5692972" y="1372884"/>
                  <a:pt x="5570644" y="1378690"/>
                </a:cubicBezTo>
                <a:cubicBezTo>
                  <a:pt x="5386358" y="1406090"/>
                  <a:pt x="5141111" y="1365304"/>
                  <a:pt x="4849628" y="1378690"/>
                </a:cubicBezTo>
                <a:cubicBezTo>
                  <a:pt x="4558145" y="1392076"/>
                  <a:pt x="4449686" y="1383636"/>
                  <a:pt x="4342247" y="1378690"/>
                </a:cubicBezTo>
                <a:cubicBezTo>
                  <a:pt x="4234808" y="1373744"/>
                  <a:pt x="3864783" y="1361201"/>
                  <a:pt x="3728048" y="1378690"/>
                </a:cubicBezTo>
                <a:cubicBezTo>
                  <a:pt x="3591313" y="1396179"/>
                  <a:pt x="3297505" y="1350382"/>
                  <a:pt x="3113849" y="1378690"/>
                </a:cubicBezTo>
                <a:cubicBezTo>
                  <a:pt x="2930193" y="1406998"/>
                  <a:pt x="2800070" y="1393508"/>
                  <a:pt x="2499651" y="1378690"/>
                </a:cubicBezTo>
                <a:cubicBezTo>
                  <a:pt x="2199232" y="1363872"/>
                  <a:pt x="2113021" y="1355370"/>
                  <a:pt x="1778635" y="1378690"/>
                </a:cubicBezTo>
                <a:cubicBezTo>
                  <a:pt x="1444249" y="1402010"/>
                  <a:pt x="1494876" y="1356762"/>
                  <a:pt x="1271253" y="1378690"/>
                </a:cubicBezTo>
                <a:cubicBezTo>
                  <a:pt x="1047630" y="1400618"/>
                  <a:pt x="466956" y="1351954"/>
                  <a:pt x="229786" y="1378690"/>
                </a:cubicBezTo>
                <a:cubicBezTo>
                  <a:pt x="102841" y="1361265"/>
                  <a:pt x="-20754" y="1270023"/>
                  <a:pt x="0" y="1148904"/>
                </a:cubicBezTo>
                <a:cubicBezTo>
                  <a:pt x="2411" y="1057833"/>
                  <a:pt x="11358" y="869676"/>
                  <a:pt x="0" y="698536"/>
                </a:cubicBezTo>
                <a:cubicBezTo>
                  <a:pt x="-11358" y="527396"/>
                  <a:pt x="4457" y="393598"/>
                  <a:pt x="0" y="229786"/>
                </a:cubicBezTo>
                <a:close/>
              </a:path>
              <a:path w="5800430" h="1378690" stroke="0" extrusionOk="0">
                <a:moveTo>
                  <a:pt x="0" y="229786"/>
                </a:moveTo>
                <a:cubicBezTo>
                  <a:pt x="-2909" y="86494"/>
                  <a:pt x="118140" y="-6408"/>
                  <a:pt x="229786" y="0"/>
                </a:cubicBezTo>
                <a:cubicBezTo>
                  <a:pt x="385294" y="-24909"/>
                  <a:pt x="722010" y="1425"/>
                  <a:pt x="950802" y="0"/>
                </a:cubicBezTo>
                <a:cubicBezTo>
                  <a:pt x="1179594" y="-1425"/>
                  <a:pt x="1392316" y="-29695"/>
                  <a:pt x="1565001" y="0"/>
                </a:cubicBezTo>
                <a:cubicBezTo>
                  <a:pt x="1737686" y="29695"/>
                  <a:pt x="2154045" y="-16875"/>
                  <a:pt x="2339425" y="0"/>
                </a:cubicBezTo>
                <a:cubicBezTo>
                  <a:pt x="2524805" y="16875"/>
                  <a:pt x="2890529" y="16400"/>
                  <a:pt x="3060441" y="0"/>
                </a:cubicBezTo>
                <a:cubicBezTo>
                  <a:pt x="3230353" y="-16400"/>
                  <a:pt x="3501639" y="-15777"/>
                  <a:pt x="3728048" y="0"/>
                </a:cubicBezTo>
                <a:cubicBezTo>
                  <a:pt x="3954457" y="15777"/>
                  <a:pt x="4125381" y="22729"/>
                  <a:pt x="4235430" y="0"/>
                </a:cubicBezTo>
                <a:cubicBezTo>
                  <a:pt x="4345479" y="-22729"/>
                  <a:pt x="4495460" y="25215"/>
                  <a:pt x="4742811" y="0"/>
                </a:cubicBezTo>
                <a:cubicBezTo>
                  <a:pt x="4990162" y="-25215"/>
                  <a:pt x="5260393" y="-36703"/>
                  <a:pt x="5570644" y="0"/>
                </a:cubicBezTo>
                <a:cubicBezTo>
                  <a:pt x="5698783" y="4663"/>
                  <a:pt x="5802371" y="120016"/>
                  <a:pt x="5800430" y="229786"/>
                </a:cubicBezTo>
                <a:cubicBezTo>
                  <a:pt x="5779655" y="321843"/>
                  <a:pt x="5801882" y="483888"/>
                  <a:pt x="5800430" y="661771"/>
                </a:cubicBezTo>
                <a:cubicBezTo>
                  <a:pt x="5798978" y="839655"/>
                  <a:pt x="5801681" y="906598"/>
                  <a:pt x="5800430" y="1148904"/>
                </a:cubicBezTo>
                <a:cubicBezTo>
                  <a:pt x="5825830" y="1266687"/>
                  <a:pt x="5689762" y="1375875"/>
                  <a:pt x="5570644" y="1378690"/>
                </a:cubicBezTo>
                <a:cubicBezTo>
                  <a:pt x="5421755" y="1370064"/>
                  <a:pt x="5069964" y="1407782"/>
                  <a:pt x="4849628" y="1378690"/>
                </a:cubicBezTo>
                <a:cubicBezTo>
                  <a:pt x="4629292" y="1349598"/>
                  <a:pt x="4392218" y="1412644"/>
                  <a:pt x="4128612" y="1378690"/>
                </a:cubicBezTo>
                <a:cubicBezTo>
                  <a:pt x="3865006" y="1344736"/>
                  <a:pt x="3719367" y="1354797"/>
                  <a:pt x="3407597" y="1378690"/>
                </a:cubicBezTo>
                <a:cubicBezTo>
                  <a:pt x="3095828" y="1402583"/>
                  <a:pt x="3023734" y="1369241"/>
                  <a:pt x="2846806" y="1378690"/>
                </a:cubicBezTo>
                <a:cubicBezTo>
                  <a:pt x="2669878" y="1388139"/>
                  <a:pt x="2390987" y="1406860"/>
                  <a:pt x="2232608" y="1378690"/>
                </a:cubicBezTo>
                <a:cubicBezTo>
                  <a:pt x="2074229" y="1350520"/>
                  <a:pt x="1745501" y="1380239"/>
                  <a:pt x="1511592" y="1378690"/>
                </a:cubicBezTo>
                <a:cubicBezTo>
                  <a:pt x="1277683" y="1377141"/>
                  <a:pt x="1104177" y="1363797"/>
                  <a:pt x="950802" y="1378690"/>
                </a:cubicBezTo>
                <a:cubicBezTo>
                  <a:pt x="797427" y="1393584"/>
                  <a:pt x="377699" y="1402477"/>
                  <a:pt x="229786" y="1378690"/>
                </a:cubicBezTo>
                <a:cubicBezTo>
                  <a:pt x="131937" y="1387421"/>
                  <a:pt x="16782" y="1294559"/>
                  <a:pt x="0" y="1148904"/>
                </a:cubicBezTo>
                <a:cubicBezTo>
                  <a:pt x="-13573" y="979007"/>
                  <a:pt x="-3247" y="932309"/>
                  <a:pt x="0" y="716919"/>
                </a:cubicBezTo>
                <a:cubicBezTo>
                  <a:pt x="3247" y="501530"/>
                  <a:pt x="1106" y="351484"/>
                  <a:pt x="0" y="229786"/>
                </a:cubicBezTo>
                <a:close/>
              </a:path>
            </a:pathLst>
          </a:custGeom>
          <a:solidFill>
            <a:srgbClr val="FFFF00"/>
          </a:solidFill>
          <a:ln>
            <a:solidFill>
              <a:srgbClr val="00B05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Em cần thay đổi thói quen nào để bảo vệ cơ quan tuần hoàn?”.</a:t>
            </a:r>
            <a:endPar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1423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C771E79-7002-49ED-A7D5-7C775C79DE6C}"/>
              </a:ext>
            </a:extLst>
          </p:cNvPr>
          <p:cNvGrpSpPr/>
          <p:nvPr/>
        </p:nvGrpSpPr>
        <p:grpSpPr>
          <a:xfrm>
            <a:off x="7714379" y="-12084"/>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 name="Picture 10" descr="Kitchen cabinet Vectors &amp; Illustrations for Free Download | Freepik">
            <a:extLst>
              <a:ext uri="{FF2B5EF4-FFF2-40B4-BE49-F238E27FC236}">
                <a16:creationId xmlns:a16="http://schemas.microsoft.com/office/drawing/2014/main" id="{B94AF0BF-0341-4362-B25A-43F666D9225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D688DD57-3937-4D3C-8A48-5096CDD8C2A7}"/>
              </a:ext>
            </a:extLst>
          </p:cNvPr>
          <p:cNvGrpSpPr/>
          <p:nvPr/>
        </p:nvGrpSpPr>
        <p:grpSpPr>
          <a:xfrm>
            <a:off x="2500366" y="951381"/>
            <a:ext cx="7386583" cy="1938992"/>
            <a:chOff x="7026460" y="2579491"/>
            <a:chExt cx="4129874" cy="7597393"/>
          </a:xfrm>
        </p:grpSpPr>
        <p:sp>
          <p:nvSpPr>
            <p:cNvPr id="33" name="TextBox 32">
              <a:extLst>
                <a:ext uri="{FF2B5EF4-FFF2-40B4-BE49-F238E27FC236}">
                  <a16:creationId xmlns:a16="http://schemas.microsoft.com/office/drawing/2014/main" id="{F54C14FC-2BAF-4EFA-846D-1A038D6C1D14}"/>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34" name="TextBox 33">
              <a:extLst>
                <a:ext uri="{FF2B5EF4-FFF2-40B4-BE49-F238E27FC236}">
                  <a16:creationId xmlns:a16="http://schemas.microsoft.com/office/drawing/2014/main" id="{EB3CAD35-1E8B-4898-9DA1-F48DA718A6D6}"/>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6AC49EE1-7DC9-4FC7-BB79-98B9D13011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13" name="Picture 12">
            <a:extLst>
              <a:ext uri="{FF2B5EF4-FFF2-40B4-BE49-F238E27FC236}">
                <a16:creationId xmlns:a16="http://schemas.microsoft.com/office/drawing/2014/main" id="{7279AD96-17EE-4A10-B795-0DC878FA9B2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7" name="Group 26">
            <a:extLst>
              <a:ext uri="{FF2B5EF4-FFF2-40B4-BE49-F238E27FC236}">
                <a16:creationId xmlns:a16="http://schemas.microsoft.com/office/drawing/2014/main" id="{E5C52E2E-B82F-42FB-913B-E77F73A38726}"/>
              </a:ext>
            </a:extLst>
          </p:cNvPr>
          <p:cNvGrpSpPr/>
          <p:nvPr/>
        </p:nvGrpSpPr>
        <p:grpSpPr>
          <a:xfrm>
            <a:off x="2338403" y="2011321"/>
            <a:ext cx="2398363" cy="2451087"/>
            <a:chOff x="5224478" y="1897021"/>
            <a:chExt cx="2398363" cy="2451087"/>
          </a:xfrm>
        </p:grpSpPr>
        <p:pic>
          <p:nvPicPr>
            <p:cNvPr id="15" name="Picture 14">
              <a:extLst>
                <a:ext uri="{FF2B5EF4-FFF2-40B4-BE49-F238E27FC236}">
                  <a16:creationId xmlns:a16="http://schemas.microsoft.com/office/drawing/2014/main" id="{8BEE969E-B2E3-4D2E-9B9E-156D77024B78}"/>
                </a:ext>
              </a:extLst>
            </p:cNvPr>
            <p:cNvPicPr>
              <a:picLocks noChangeAspect="1"/>
            </p:cNvPicPr>
            <p:nvPr/>
          </p:nvPicPr>
          <p:blipFill rotWithShape="1">
            <a:blip r:embed="rId7">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5" name="TextBox 24">
              <a:extLst>
                <a:ext uri="{FF2B5EF4-FFF2-40B4-BE49-F238E27FC236}">
                  <a16:creationId xmlns:a16="http://schemas.microsoft.com/office/drawing/2014/main" id="{A4890DEB-9CBD-428B-9812-3AC52624ACFC}"/>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6" name="Group 25">
            <a:extLst>
              <a:ext uri="{FF2B5EF4-FFF2-40B4-BE49-F238E27FC236}">
                <a16:creationId xmlns:a16="http://schemas.microsoft.com/office/drawing/2014/main" id="{8F27A1DD-C219-40E3-B0D8-BF4E90678544}"/>
              </a:ext>
            </a:extLst>
          </p:cNvPr>
          <p:cNvGrpSpPr/>
          <p:nvPr/>
        </p:nvGrpSpPr>
        <p:grpSpPr>
          <a:xfrm>
            <a:off x="6868409" y="2135810"/>
            <a:ext cx="2477404" cy="2521061"/>
            <a:chOff x="9754484" y="2021510"/>
            <a:chExt cx="2477404" cy="2521061"/>
          </a:xfrm>
        </p:grpSpPr>
        <p:pic>
          <p:nvPicPr>
            <p:cNvPr id="24" name="Picture 23">
              <a:extLst>
                <a:ext uri="{FF2B5EF4-FFF2-40B4-BE49-F238E27FC236}">
                  <a16:creationId xmlns:a16="http://schemas.microsoft.com/office/drawing/2014/main" id="{1566FE72-ADB1-4B0C-A133-316B7431B0C1}"/>
                </a:ext>
              </a:extLst>
            </p:cNvPr>
            <p:cNvPicPr>
              <a:picLocks noChangeAspect="1"/>
            </p:cNvPicPr>
            <p:nvPr/>
          </p:nvPicPr>
          <p:blipFill rotWithShape="1">
            <a:blip r:embed="rId7">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48" name="TextBox 47">
              <a:extLst>
                <a:ext uri="{FF2B5EF4-FFF2-40B4-BE49-F238E27FC236}">
                  <a16:creationId xmlns:a16="http://schemas.microsoft.com/office/drawing/2014/main" id="{9D5E52D4-6C33-4772-87EA-544B5791AA80}"/>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319868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D0"/>
        </a:solidFill>
        <a:effectLst/>
      </p:bgPr>
    </p:bg>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0D7AC603-3916-4BE6-83D8-E2B506060B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1589479" y="1938453"/>
            <a:ext cx="1230131" cy="1328541"/>
          </a:xfrm>
          <a:prstGeom prst="rect">
            <a:avLst/>
          </a:prstGeom>
        </p:spPr>
      </p:pic>
      <p:pic>
        <p:nvPicPr>
          <p:cNvPr id="38" name="Picture 37">
            <a:extLst>
              <a:ext uri="{FF2B5EF4-FFF2-40B4-BE49-F238E27FC236}">
                <a16:creationId xmlns:a16="http://schemas.microsoft.com/office/drawing/2014/main" id="{8DFE952E-49DC-481E-94B5-8C4A311C6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444" y="-99020"/>
            <a:ext cx="6893939" cy="7272726"/>
          </a:xfrm>
          <a:prstGeom prst="rect">
            <a:avLst/>
          </a:prstGeom>
        </p:spPr>
      </p:pic>
      <p:grpSp>
        <p:nvGrpSpPr>
          <p:cNvPr id="15" name="Group 14">
            <a:extLst>
              <a:ext uri="{FF2B5EF4-FFF2-40B4-BE49-F238E27FC236}">
                <a16:creationId xmlns:a16="http://schemas.microsoft.com/office/drawing/2014/main" id="{4196FCA7-9BE4-462C-BFC7-2B7263D6CEB2}"/>
              </a:ext>
            </a:extLst>
          </p:cNvPr>
          <p:cNvGrpSpPr/>
          <p:nvPr/>
        </p:nvGrpSpPr>
        <p:grpSpPr>
          <a:xfrm>
            <a:off x="-441434" y="4889216"/>
            <a:ext cx="13316607" cy="3014563"/>
            <a:chOff x="-441434" y="4889216"/>
            <a:chExt cx="13316607" cy="3014563"/>
          </a:xfrm>
          <a:solidFill>
            <a:srgbClr val="99CC33"/>
          </a:solidFill>
        </p:grpSpPr>
        <p:pic>
          <p:nvPicPr>
            <p:cNvPr id="12" name="Picture 11">
              <a:extLst>
                <a:ext uri="{FF2B5EF4-FFF2-40B4-BE49-F238E27FC236}">
                  <a16:creationId xmlns:a16="http://schemas.microsoft.com/office/drawing/2014/main" id="{DFA7F519-592E-42F2-A3E2-3ACBB2D476AA}"/>
                </a:ext>
              </a:extLst>
            </p:cNvPr>
            <p:cNvPicPr>
              <a:picLocks noChangeAspect="1"/>
            </p:cNvPicPr>
            <p:nvPr/>
          </p:nvPicPr>
          <p:blipFill rotWithShape="1">
            <a:blip r:embed="rId5">
              <a:extLst>
                <a:ext uri="{28A0092B-C50C-407E-A947-70E740481C1C}">
                  <a14:useLocalDpi xmlns:a14="http://schemas.microsoft.com/office/drawing/2010/main" val="0"/>
                </a:ext>
              </a:extLst>
            </a:blip>
            <a:srcRect r="19597" b="2881"/>
            <a:stretch/>
          </p:blipFill>
          <p:spPr>
            <a:xfrm rot="20946345">
              <a:off x="-321541" y="5221391"/>
              <a:ext cx="4073175" cy="727991"/>
            </a:xfrm>
            <a:prstGeom prst="rect">
              <a:avLst/>
            </a:prstGeom>
            <a:grpFill/>
          </p:spPr>
        </p:pic>
        <p:pic>
          <p:nvPicPr>
            <p:cNvPr id="13" name="Picture 12">
              <a:extLst>
                <a:ext uri="{FF2B5EF4-FFF2-40B4-BE49-F238E27FC236}">
                  <a16:creationId xmlns:a16="http://schemas.microsoft.com/office/drawing/2014/main" id="{871B1187-F951-4323-BB6A-646683CA1013}"/>
                </a:ext>
              </a:extLst>
            </p:cNvPr>
            <p:cNvPicPr>
              <a:picLocks noChangeAspect="1"/>
            </p:cNvPicPr>
            <p:nvPr/>
          </p:nvPicPr>
          <p:blipFill rotWithShape="1">
            <a:blip r:embed="rId5">
              <a:extLst>
                <a:ext uri="{28A0092B-C50C-407E-A947-70E740481C1C}">
                  <a14:useLocalDpi xmlns:a14="http://schemas.microsoft.com/office/drawing/2010/main" val="0"/>
                </a:ext>
              </a:extLst>
            </a:blip>
            <a:srcRect r="50545" b="-18005"/>
            <a:stretch/>
          </p:blipFill>
          <p:spPr>
            <a:xfrm rot="342156">
              <a:off x="8426452" y="5032751"/>
              <a:ext cx="2505370" cy="884552"/>
            </a:xfrm>
            <a:prstGeom prst="rect">
              <a:avLst/>
            </a:prstGeom>
            <a:grpFill/>
          </p:spPr>
        </p:pic>
        <p:pic>
          <p:nvPicPr>
            <p:cNvPr id="11" name="Picture 10">
              <a:extLst>
                <a:ext uri="{FF2B5EF4-FFF2-40B4-BE49-F238E27FC236}">
                  <a16:creationId xmlns:a16="http://schemas.microsoft.com/office/drawing/2014/main" id="{87295899-96E7-4AFB-AB27-BBAA94E57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679" y="4889216"/>
              <a:ext cx="5065986" cy="749583"/>
            </a:xfrm>
            <a:prstGeom prst="rect">
              <a:avLst/>
            </a:prstGeom>
            <a:grpFill/>
          </p:spPr>
        </p:pic>
        <p:pic>
          <p:nvPicPr>
            <p:cNvPr id="14" name="Picture 13">
              <a:extLst>
                <a:ext uri="{FF2B5EF4-FFF2-40B4-BE49-F238E27FC236}">
                  <a16:creationId xmlns:a16="http://schemas.microsoft.com/office/drawing/2014/main" id="{C73FBFCD-255A-4BA3-A697-26B3CBEF29C4}"/>
                </a:ext>
              </a:extLst>
            </p:cNvPr>
            <p:cNvPicPr>
              <a:picLocks noChangeAspect="1"/>
            </p:cNvPicPr>
            <p:nvPr/>
          </p:nvPicPr>
          <p:blipFill rotWithShape="1">
            <a:blip r:embed="rId5">
              <a:extLst>
                <a:ext uri="{28A0092B-C50C-407E-A947-70E740481C1C}">
                  <a14:useLocalDpi xmlns:a14="http://schemas.microsoft.com/office/drawing/2010/main" val="0"/>
                </a:ext>
              </a:extLst>
            </a:blip>
            <a:srcRect l="37723" t="30817" r="19597" b="2881"/>
            <a:stretch/>
          </p:blipFill>
          <p:spPr>
            <a:xfrm rot="884990">
              <a:off x="10290280" y="5547635"/>
              <a:ext cx="2162150" cy="496995"/>
            </a:xfrm>
            <a:prstGeom prst="rect">
              <a:avLst/>
            </a:prstGeom>
            <a:grpFill/>
          </p:spPr>
        </p:pic>
        <p:sp>
          <p:nvSpPr>
            <p:cNvPr id="2" name="Oval 1">
              <a:extLst>
                <a:ext uri="{FF2B5EF4-FFF2-40B4-BE49-F238E27FC236}">
                  <a16:creationId xmlns:a16="http://schemas.microsoft.com/office/drawing/2014/main" id="{381027DF-2405-4B7D-9589-A45903FA4B17}"/>
                </a:ext>
              </a:extLst>
            </p:cNvPr>
            <p:cNvSpPr/>
            <p:nvPr/>
          </p:nvSpPr>
          <p:spPr>
            <a:xfrm>
              <a:off x="-441434" y="5517931"/>
              <a:ext cx="13316607" cy="23858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24" name="Picture 23" descr="Shape&#10;&#10;Description automatically generated">
            <a:extLst>
              <a:ext uri="{FF2B5EF4-FFF2-40B4-BE49-F238E27FC236}">
                <a16:creationId xmlns:a16="http://schemas.microsoft.com/office/drawing/2014/main" id="{A90FE779-AA86-4099-B5F4-4D2763BC932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9292135" y="756992"/>
            <a:ext cx="1941003" cy="2096282"/>
          </a:xfrm>
          <a:prstGeom prst="rect">
            <a:avLst/>
          </a:prstGeom>
        </p:spPr>
      </p:pic>
      <p:pic>
        <p:nvPicPr>
          <p:cNvPr id="23" name="Picture 22" descr="Shape&#10;&#10;Description automatically generated">
            <a:extLst>
              <a:ext uri="{FF2B5EF4-FFF2-40B4-BE49-F238E27FC236}">
                <a16:creationId xmlns:a16="http://schemas.microsoft.com/office/drawing/2014/main" id="{6CC17568-9782-4039-BE61-0070DC972C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3996611" y="689985"/>
            <a:ext cx="1230131" cy="1328541"/>
          </a:xfrm>
          <a:prstGeom prst="rect">
            <a:avLst/>
          </a:prstGeom>
        </p:spPr>
      </p:pic>
      <p:pic>
        <p:nvPicPr>
          <p:cNvPr id="25" name="Picture 24" descr="Shape&#10;&#10;Description automatically generated">
            <a:extLst>
              <a:ext uri="{FF2B5EF4-FFF2-40B4-BE49-F238E27FC236}">
                <a16:creationId xmlns:a16="http://schemas.microsoft.com/office/drawing/2014/main" id="{86C22EFA-9D55-4A44-A99B-5372CF669C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5084192" y="1441061"/>
            <a:ext cx="1941003" cy="2096282"/>
          </a:xfrm>
          <a:prstGeom prst="rect">
            <a:avLst/>
          </a:prstGeom>
        </p:spPr>
      </p:pic>
      <p:pic>
        <p:nvPicPr>
          <p:cNvPr id="26" name="Picture 25" descr="Shape&#10;&#10;Description automatically generated">
            <a:extLst>
              <a:ext uri="{FF2B5EF4-FFF2-40B4-BE49-F238E27FC236}">
                <a16:creationId xmlns:a16="http://schemas.microsoft.com/office/drawing/2014/main" id="{6A6E3755-7ADF-4ABF-A526-6A7F295452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2854084" y="-1085860"/>
            <a:ext cx="1941003" cy="2096282"/>
          </a:xfrm>
          <a:prstGeom prst="rect">
            <a:avLst/>
          </a:prstGeom>
        </p:spPr>
      </p:pic>
      <p:pic>
        <p:nvPicPr>
          <p:cNvPr id="27" name="Picture 26" descr="Shape&#10;&#10;Description automatically generated">
            <a:extLst>
              <a:ext uri="{FF2B5EF4-FFF2-40B4-BE49-F238E27FC236}">
                <a16:creationId xmlns:a16="http://schemas.microsoft.com/office/drawing/2014/main" id="{F33EBB52-4F01-43F5-B81D-96EB8AC315C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6216869" y="-480841"/>
            <a:ext cx="1941003" cy="2096282"/>
          </a:xfrm>
          <a:prstGeom prst="rect">
            <a:avLst/>
          </a:prstGeom>
        </p:spPr>
      </p:pic>
      <p:pic>
        <p:nvPicPr>
          <p:cNvPr id="28" name="Picture 27" descr="Shape&#10;&#10;Description automatically generated">
            <a:extLst>
              <a:ext uri="{FF2B5EF4-FFF2-40B4-BE49-F238E27FC236}">
                <a16:creationId xmlns:a16="http://schemas.microsoft.com/office/drawing/2014/main" id="{06925F85-BCD6-4F8F-9276-A31BB8D4F1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3400">
                        <a14:foregroundMark x1="10400" y1="47315" x2="10400" y2="47315"/>
                        <a14:foregroundMark x1="10400" y1="49352" x2="10100" y2="50000"/>
                        <a14:foregroundMark x1="93400" y1="48241" x2="93400" y2="48241"/>
                      </a14:backgroundRemoval>
                    </a14:imgEffect>
                  </a14:imgLayer>
                </a14:imgProps>
              </a:ext>
              <a:ext uri="{28A0092B-C50C-407E-A947-70E740481C1C}">
                <a14:useLocalDpi xmlns:a14="http://schemas.microsoft.com/office/drawing/2010/main" val="0"/>
              </a:ext>
            </a:extLst>
          </a:blip>
          <a:stretch>
            <a:fillRect/>
          </a:stretch>
        </p:blipFill>
        <p:spPr>
          <a:xfrm>
            <a:off x="9423383" y="-1219746"/>
            <a:ext cx="1941003" cy="2096282"/>
          </a:xfrm>
          <a:prstGeom prst="rect">
            <a:avLst/>
          </a:prstGeom>
        </p:spPr>
      </p:pic>
      <p:pic>
        <p:nvPicPr>
          <p:cNvPr id="34" name="Picture 33" descr="A picture containing toy, doll, vector graphics&#10;&#10;Description automatically generated">
            <a:extLst>
              <a:ext uri="{FF2B5EF4-FFF2-40B4-BE49-F238E27FC236}">
                <a16:creationId xmlns:a16="http://schemas.microsoft.com/office/drawing/2014/main" id="{03115F98-0DDA-40E7-B60C-7EE5396838C3}"/>
              </a:ext>
            </a:extLst>
          </p:cNvPr>
          <p:cNvPicPr>
            <a:picLocks noChangeAspect="1"/>
          </p:cNvPicPr>
          <p:nvPr/>
        </p:nvPicPr>
        <p:blipFill rotWithShape="1">
          <a:blip r:embed="rId6">
            <a:extLst>
              <a:ext uri="{28A0092B-C50C-407E-A947-70E740481C1C}">
                <a14:useLocalDpi xmlns:a14="http://schemas.microsoft.com/office/drawing/2010/main" val="0"/>
              </a:ext>
            </a:extLst>
          </a:blip>
          <a:srcRect l="52038"/>
          <a:stretch/>
        </p:blipFill>
        <p:spPr>
          <a:xfrm>
            <a:off x="-232156" y="3086954"/>
            <a:ext cx="2673471" cy="3945654"/>
          </a:xfrm>
          <a:prstGeom prst="rect">
            <a:avLst/>
          </a:prstGeom>
        </p:spPr>
      </p:pic>
      <p:pic>
        <p:nvPicPr>
          <p:cNvPr id="8" name="Picture 7">
            <a:extLst>
              <a:ext uri="{FF2B5EF4-FFF2-40B4-BE49-F238E27FC236}">
                <a16:creationId xmlns:a16="http://schemas.microsoft.com/office/drawing/2014/main" id="{379F451E-BCAF-4328-9EF6-BF1BCF77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631" y="1341555"/>
            <a:ext cx="5418733" cy="5716465"/>
          </a:xfrm>
          <a:prstGeom prst="rect">
            <a:avLst/>
          </a:prstGeom>
        </p:spPr>
      </p:pic>
      <p:pic>
        <p:nvPicPr>
          <p:cNvPr id="16" name="Picture 15">
            <a:extLst>
              <a:ext uri="{FF2B5EF4-FFF2-40B4-BE49-F238E27FC236}">
                <a16:creationId xmlns:a16="http://schemas.microsoft.com/office/drawing/2014/main" id="{2BC58A39-7BA9-420A-B06B-0E979C4D2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245" y="3894367"/>
            <a:ext cx="2996668" cy="3161320"/>
          </a:xfrm>
          <a:prstGeom prst="rect">
            <a:avLst/>
          </a:prstGeom>
        </p:spPr>
      </p:pic>
      <p:sp>
        <p:nvSpPr>
          <p:cNvPr id="50" name="Rectangle: Rounded Corners 49">
            <a:extLst>
              <a:ext uri="{FF2B5EF4-FFF2-40B4-BE49-F238E27FC236}">
                <a16:creationId xmlns:a16="http://schemas.microsoft.com/office/drawing/2014/main" id="{C9ED4E7E-F266-4F12-8DEC-1396474A9C9B}"/>
              </a:ext>
            </a:extLst>
          </p:cNvPr>
          <p:cNvSpPr/>
          <p:nvPr/>
        </p:nvSpPr>
        <p:spPr>
          <a:xfrm>
            <a:off x="2618693" y="818245"/>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CB1D8D"/>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2" name="Picture 21" descr="A picture containing text, gear, metalware&#10;&#10;Description automatically generated">
            <a:extLst>
              <a:ext uri="{FF2B5EF4-FFF2-40B4-BE49-F238E27FC236}">
                <a16:creationId xmlns:a16="http://schemas.microsoft.com/office/drawing/2014/main" id="{471057D9-B6C5-47B4-82D9-2D9244DD2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2138" y="1288359"/>
            <a:ext cx="1430485" cy="1411089"/>
          </a:xfrm>
          <a:prstGeom prst="rect">
            <a:avLst/>
          </a:prstGeom>
        </p:spPr>
      </p:pic>
      <p:grpSp>
        <p:nvGrpSpPr>
          <p:cNvPr id="52" name="Group 51">
            <a:extLst>
              <a:ext uri="{FF2B5EF4-FFF2-40B4-BE49-F238E27FC236}">
                <a16:creationId xmlns:a16="http://schemas.microsoft.com/office/drawing/2014/main" id="{91191079-46F3-4E4D-AC87-1D6EB4A3972F}"/>
              </a:ext>
            </a:extLst>
          </p:cNvPr>
          <p:cNvGrpSpPr/>
          <p:nvPr/>
        </p:nvGrpSpPr>
        <p:grpSpPr>
          <a:xfrm>
            <a:off x="3070047" y="1099434"/>
            <a:ext cx="5849584" cy="1639791"/>
            <a:chOff x="6201903" y="1735381"/>
            <a:chExt cx="5318657" cy="1239002"/>
          </a:xfrm>
        </p:grpSpPr>
        <p:pic>
          <p:nvPicPr>
            <p:cNvPr id="53" name="Picture 52" descr="Shape, arrow&#10;&#10;Description automatically generated">
              <a:extLst>
                <a:ext uri="{FF2B5EF4-FFF2-40B4-BE49-F238E27FC236}">
                  <a16:creationId xmlns:a16="http://schemas.microsoft.com/office/drawing/2014/main" id="{6A69D1E8-122D-4DC0-8A1F-B4F05FB59756}"/>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54" name="TextBox 53">
              <a:extLst>
                <a:ext uri="{FF2B5EF4-FFF2-40B4-BE49-F238E27FC236}">
                  <a16:creationId xmlns:a16="http://schemas.microsoft.com/office/drawing/2014/main" id="{2805CD89-CF85-4031-8F6E-1E6C684156E4}"/>
                </a:ext>
              </a:extLst>
            </p:cNvPr>
            <p:cNvSpPr txBox="1"/>
            <p:nvPr/>
          </p:nvSpPr>
          <p:spPr>
            <a:xfrm>
              <a:off x="6966397" y="1901425"/>
              <a:ext cx="3838499" cy="534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a:solidFill>
                      <a:srgbClr val="00B0F0"/>
                    </a:solidFill>
                  </a:ln>
                  <a:solidFill>
                    <a:srgbClr val="FF0000"/>
                  </a:solidFill>
                  <a:uLnTx/>
                  <a:uFillTx/>
                  <a:ea typeface="+mn-ea"/>
                  <a:cs typeface="+mn-cs"/>
                </a:rPr>
                <a:t>Tự</a:t>
              </a:r>
              <a:r>
                <a:rPr kumimoji="0" lang="en-US" sz="4000" b="1" i="0" u="none" strike="noStrike" kern="1200" normalizeH="0" baseline="0" noProof="0" dirty="0">
                  <a:ln>
                    <a:solidFill>
                      <a:srgbClr val="00B0F0"/>
                    </a:solidFill>
                  </a:ln>
                  <a:solidFill>
                    <a:srgbClr val="FF0000"/>
                  </a:solidFill>
                  <a:uLnTx/>
                  <a:uFillTx/>
                  <a:ea typeface="+mn-ea"/>
                  <a:cs typeface="+mn-cs"/>
                </a:rPr>
                <a:t> </a:t>
              </a:r>
              <a:r>
                <a:rPr kumimoji="0" lang="en-US" sz="4000" b="1" i="0" u="none" strike="noStrike" kern="1200" normalizeH="0" baseline="0" noProof="0" dirty="0" err="1">
                  <a:ln>
                    <a:solidFill>
                      <a:srgbClr val="00B0F0"/>
                    </a:solidFill>
                  </a:ln>
                  <a:solidFill>
                    <a:srgbClr val="FF0000"/>
                  </a:solidFill>
                  <a:uLnTx/>
                  <a:uFillTx/>
                  <a:ea typeface="+mn-ea"/>
                  <a:cs typeface="+mn-cs"/>
                </a:rPr>
                <a:t>nhiên</a:t>
              </a:r>
              <a:r>
                <a:rPr kumimoji="0" lang="en-US" sz="4000" b="1" i="0" u="none" strike="noStrike" kern="1200" normalizeH="0" baseline="0" noProof="0" dirty="0">
                  <a:ln>
                    <a:solidFill>
                      <a:srgbClr val="00B0F0"/>
                    </a:solidFill>
                  </a:ln>
                  <a:solidFill>
                    <a:srgbClr val="FF0000"/>
                  </a:solidFill>
                  <a:uLnTx/>
                  <a:uFillTx/>
                  <a:ea typeface="+mn-ea"/>
                  <a:cs typeface="+mn-cs"/>
                </a:rPr>
                <a:t> </a:t>
              </a:r>
              <a:r>
                <a:rPr kumimoji="0" lang="en-US" sz="4000" b="1" i="0" u="none" strike="noStrike" kern="1200" normalizeH="0" baseline="0" noProof="0" dirty="0" err="1">
                  <a:ln>
                    <a:solidFill>
                      <a:srgbClr val="00B0F0"/>
                    </a:solidFill>
                  </a:ln>
                  <a:solidFill>
                    <a:srgbClr val="FF0000"/>
                  </a:solidFill>
                  <a:uLnTx/>
                  <a:uFillTx/>
                  <a:ea typeface="+mn-ea"/>
                  <a:cs typeface="+mn-cs"/>
                </a:rPr>
                <a:t>và</a:t>
              </a:r>
              <a:r>
                <a:rPr kumimoji="0" lang="en-US" sz="4000" b="1" i="0" u="none" strike="noStrike" kern="1200" normalizeH="0" baseline="0" noProof="0" dirty="0">
                  <a:ln>
                    <a:solidFill>
                      <a:srgbClr val="00B0F0"/>
                    </a:solidFill>
                  </a:ln>
                  <a:solidFill>
                    <a:srgbClr val="FF0000"/>
                  </a:solidFill>
                  <a:uLnTx/>
                  <a:uFillTx/>
                  <a:ea typeface="+mn-ea"/>
                  <a:cs typeface="+mn-cs"/>
                </a:rPr>
                <a:t> </a:t>
              </a:r>
              <a:r>
                <a:rPr kumimoji="0" lang="en-US" sz="4000" b="1" i="0" u="none" strike="noStrike" kern="1200" normalizeH="0" baseline="0" noProof="0" dirty="0" err="1">
                  <a:ln>
                    <a:solidFill>
                      <a:srgbClr val="00B0F0"/>
                    </a:solidFill>
                  </a:ln>
                  <a:solidFill>
                    <a:srgbClr val="FF0000"/>
                  </a:solidFill>
                  <a:uLnTx/>
                  <a:uFillTx/>
                  <a:ea typeface="+mn-ea"/>
                  <a:cs typeface="+mn-cs"/>
                </a:rPr>
                <a:t>Xã</a:t>
              </a:r>
              <a:r>
                <a:rPr kumimoji="0" lang="en-US" sz="4000" b="1" i="0" u="none" strike="noStrike" kern="1200" normalizeH="0" baseline="0" noProof="0" dirty="0">
                  <a:ln>
                    <a:solidFill>
                      <a:srgbClr val="00B0F0"/>
                    </a:solidFill>
                  </a:ln>
                  <a:solidFill>
                    <a:srgbClr val="FF0000"/>
                  </a:solidFill>
                  <a:uLnTx/>
                  <a:uFillTx/>
                  <a:ea typeface="+mn-ea"/>
                  <a:cs typeface="+mn-cs"/>
                </a:rPr>
                <a:t> </a:t>
              </a:r>
              <a:r>
                <a:rPr kumimoji="0" lang="en-US" sz="4000" b="1" i="0" u="none" strike="noStrike" kern="1200" normalizeH="0" baseline="0" noProof="0" dirty="0" err="1">
                  <a:ln>
                    <a:solidFill>
                      <a:srgbClr val="00B0F0"/>
                    </a:solidFill>
                  </a:ln>
                  <a:solidFill>
                    <a:srgbClr val="FF0000"/>
                  </a:solidFill>
                  <a:uLnTx/>
                  <a:uFillTx/>
                  <a:ea typeface="+mn-ea"/>
                  <a:cs typeface="+mn-cs"/>
                </a:rPr>
                <a:t>hội</a:t>
              </a:r>
              <a:endParaRPr kumimoji="0" lang="en-US" sz="4000" b="1" i="0" u="none" strike="noStrike" kern="1200" normalizeH="0" baseline="0" noProof="0" dirty="0">
                <a:ln>
                  <a:solidFill>
                    <a:srgbClr val="00B0F0"/>
                  </a:solidFill>
                </a:ln>
                <a:solidFill>
                  <a:srgbClr val="FF0000"/>
                </a:solidFill>
                <a:uLnTx/>
                <a:uFillTx/>
                <a:ea typeface="+mn-ea"/>
                <a:cs typeface="+mn-cs"/>
              </a:endParaRPr>
            </a:p>
          </p:txBody>
        </p:sp>
      </p:grpSp>
      <p:pic>
        <p:nvPicPr>
          <p:cNvPr id="5" name="Picture 4">
            <a:extLst>
              <a:ext uri="{FF2B5EF4-FFF2-40B4-BE49-F238E27FC236}">
                <a16:creationId xmlns:a16="http://schemas.microsoft.com/office/drawing/2014/main" id="{D0BDCC42-3038-4F7B-9D5D-026CB816C1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81" y="147701"/>
            <a:ext cx="3067999" cy="1645214"/>
          </a:xfrm>
          <a:prstGeom prst="rect">
            <a:avLst/>
          </a:prstGeom>
        </p:spPr>
      </p:pic>
      <p:pic>
        <p:nvPicPr>
          <p:cNvPr id="37" name="Picture 36" descr="A picture containing toy, doll, vector graphics&#10;&#10;Description automatically generated">
            <a:extLst>
              <a:ext uri="{FF2B5EF4-FFF2-40B4-BE49-F238E27FC236}">
                <a16:creationId xmlns:a16="http://schemas.microsoft.com/office/drawing/2014/main" id="{D2F9B445-3C96-40C3-BF84-0E0F2959D9A6}"/>
              </a:ext>
            </a:extLst>
          </p:cNvPr>
          <p:cNvPicPr>
            <a:picLocks noChangeAspect="1"/>
          </p:cNvPicPr>
          <p:nvPr/>
        </p:nvPicPr>
        <p:blipFill rotWithShape="1">
          <a:blip r:embed="rId6">
            <a:extLst>
              <a:ext uri="{28A0092B-C50C-407E-A947-70E740481C1C}">
                <a14:useLocalDpi xmlns:a14="http://schemas.microsoft.com/office/drawing/2010/main" val="0"/>
              </a:ext>
            </a:extLst>
          </a:blip>
          <a:srcRect l="-2511" t="-2124" r="48881" b="2124"/>
          <a:stretch/>
        </p:blipFill>
        <p:spPr>
          <a:xfrm>
            <a:off x="7753440" y="2739226"/>
            <a:ext cx="3302245" cy="4358572"/>
          </a:xfrm>
          <a:prstGeom prst="rect">
            <a:avLst/>
          </a:prstGeom>
        </p:spPr>
      </p:pic>
      <p:sp>
        <p:nvSpPr>
          <p:cNvPr id="56" name="TextBox 55">
            <a:extLst>
              <a:ext uri="{FF2B5EF4-FFF2-40B4-BE49-F238E27FC236}">
                <a16:creationId xmlns:a16="http://schemas.microsoft.com/office/drawing/2014/main" id="{1BB34CDF-A64C-4631-A157-E3C0985FE3AE}"/>
              </a:ext>
            </a:extLst>
          </p:cNvPr>
          <p:cNvSpPr txBox="1"/>
          <p:nvPr/>
        </p:nvSpPr>
        <p:spPr>
          <a:xfrm>
            <a:off x="4077113" y="2570889"/>
            <a:ext cx="3807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A556EC"/>
                </a:solidFill>
                <a:effectLst/>
                <a:uLnTx/>
                <a:uFillTx/>
                <a:ea typeface="+mn-ea"/>
                <a:cs typeface="+mn-cs"/>
              </a:rPr>
              <a:t>Bài</a:t>
            </a:r>
            <a:r>
              <a:rPr kumimoji="0" lang="en-US" sz="4800" b="1" i="0" u="none" strike="noStrike" kern="1200" cap="none" spc="0" normalizeH="0" baseline="0" noProof="0" dirty="0">
                <a:ln>
                  <a:noFill/>
                </a:ln>
                <a:solidFill>
                  <a:srgbClr val="A556EC"/>
                </a:solidFill>
                <a:effectLst/>
                <a:uLnTx/>
                <a:uFillTx/>
                <a:ea typeface="+mn-ea"/>
                <a:cs typeface="+mn-cs"/>
              </a:rPr>
              <a:t> 16 - </a:t>
            </a:r>
            <a:r>
              <a:rPr kumimoji="0" lang="en-US" sz="4800" b="1" i="0" u="none" strike="noStrike" kern="1200" cap="none" spc="0" normalizeH="0" baseline="0" noProof="0" dirty="0" err="1">
                <a:ln>
                  <a:noFill/>
                </a:ln>
                <a:solidFill>
                  <a:srgbClr val="A556EC"/>
                </a:solidFill>
                <a:effectLst/>
                <a:uLnTx/>
                <a:uFillTx/>
                <a:ea typeface="+mn-ea"/>
                <a:cs typeface="+mn-cs"/>
              </a:rPr>
              <a:t>tiết</a:t>
            </a:r>
            <a:r>
              <a:rPr kumimoji="0" lang="en-US" sz="4800" b="1" i="0" u="none" strike="noStrike" kern="1200" cap="none" spc="0" normalizeH="0" baseline="0" noProof="0" dirty="0">
                <a:ln>
                  <a:noFill/>
                </a:ln>
                <a:solidFill>
                  <a:srgbClr val="A556EC"/>
                </a:solidFill>
                <a:effectLst/>
                <a:uLnTx/>
                <a:uFillTx/>
                <a:ea typeface="+mn-ea"/>
                <a:cs typeface="+mn-cs"/>
              </a:rPr>
              <a:t> 3</a:t>
            </a:r>
          </a:p>
        </p:txBody>
      </p:sp>
      <p:pic>
        <p:nvPicPr>
          <p:cNvPr id="61" name="Picture 60">
            <a:extLst>
              <a:ext uri="{FF2B5EF4-FFF2-40B4-BE49-F238E27FC236}">
                <a16:creationId xmlns:a16="http://schemas.microsoft.com/office/drawing/2014/main" id="{8603FAC1-E32A-41B4-9323-18A87EB9EC6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47" b="91119" l="10000" r="90000">
                        <a14:foregroundMark x1="72000" y1="34458" x2="73222" y2="38899"/>
                        <a14:foregroundMark x1="69222" y1="58259" x2="70222" y2="64654"/>
                        <a14:foregroundMark x1="69222" y1="70337" x2="69222" y2="70337"/>
                        <a14:foregroundMark x1="44889" y1="90764" x2="44889" y2="90764"/>
                        <a14:foregroundMark x1="36889" y1="91119" x2="36889" y2="91119"/>
                        <a14:foregroundMark x1="40556" y1="90586" x2="40556" y2="90586"/>
                      </a14:backgroundRemoval>
                    </a14:imgEffect>
                  </a14:imgLayer>
                </a14:imgProps>
              </a:ext>
              <a:ext uri="{28A0092B-C50C-407E-A947-70E740481C1C}">
                <a14:useLocalDpi xmlns:a14="http://schemas.microsoft.com/office/drawing/2010/main" val="0"/>
              </a:ext>
            </a:extLst>
          </a:blip>
          <a:stretch>
            <a:fillRect/>
          </a:stretch>
        </p:blipFill>
        <p:spPr>
          <a:xfrm>
            <a:off x="1544528" y="5114699"/>
            <a:ext cx="2786806" cy="1743301"/>
          </a:xfrm>
          <a:prstGeom prst="rect">
            <a:avLst/>
          </a:prstGeom>
        </p:spPr>
      </p:pic>
      <p:pic>
        <p:nvPicPr>
          <p:cNvPr id="3" name="Picture 2">
            <a:extLst>
              <a:ext uri="{FF2B5EF4-FFF2-40B4-BE49-F238E27FC236}">
                <a16:creationId xmlns:a16="http://schemas.microsoft.com/office/drawing/2014/main" id="{17806363-6616-02B1-4549-B6A1F59A31FD}"/>
              </a:ext>
            </a:extLst>
          </p:cNvPr>
          <p:cNvPicPr>
            <a:picLocks noChangeAspect="1"/>
          </p:cNvPicPr>
          <p:nvPr/>
        </p:nvPicPr>
        <p:blipFill>
          <a:blip r:embed="rId13"/>
          <a:stretch>
            <a:fillRect/>
          </a:stretch>
        </p:blipFill>
        <p:spPr>
          <a:xfrm>
            <a:off x="2112762" y="3127761"/>
            <a:ext cx="7757682" cy="2448213"/>
          </a:xfrm>
          <a:prstGeom prst="rect">
            <a:avLst/>
          </a:prstGeom>
        </p:spPr>
      </p:pic>
    </p:spTree>
    <p:extLst>
      <p:ext uri="{BB962C8B-B14F-4D97-AF65-F5344CB8AC3E}">
        <p14:creationId xmlns:p14="http://schemas.microsoft.com/office/powerpoint/2010/main" val="5569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557" y="274046"/>
            <a:ext cx="8706918"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676430" y="601875"/>
            <a:ext cx="7724619"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Khi ta vận động mạnh như tập thể dục, thể thao, làm việc tay chân, ... thì nhịp đập của tim và mạch nhanh hơn bình thường. Tuy nhiên, nếu ta vận động hoặc làm việc quá sức, tim có thể bị mệt, hại cho sức khỏe. </a:t>
            </a:r>
            <a:endParaRPr kumimoji="0" lang="en-US" sz="2800" b="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nl-NL" sz="2800" b="1" dirty="0">
                <a:solidFill>
                  <a:srgbClr val="FFFF00"/>
                </a:solidFill>
                <a:latin typeface="Calibri" panose="020F0502020204030204" pitchFamily="34" charset="0"/>
                <a:cs typeface="Calibri" panose="020F0502020204030204" pitchFamily="34" charset="0"/>
              </a:rPr>
              <a:t>Nếu ta  lười vận động, thường xuyên ngồi lâu một chỗ, tim sẽ không có cơ hội luyện tập.</a:t>
            </a:r>
            <a:endParaRPr kumimoji="0" lang="en-US" sz="2800" b="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52910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557" y="274046"/>
            <a:ext cx="8706918"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714530" y="1097175"/>
            <a:ext cx="7724619"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FF00"/>
                </a:solidFill>
                <a:latin typeface="Calibri" panose="020F0502020204030204" pitchFamily="34" charset="0"/>
                <a:cs typeface="Calibri" panose="020F0502020204030204" pitchFamily="34" charset="0"/>
              </a:rPr>
              <a:t>Khi ta đột nhiên di chuyển nhanh, cơ thể cần nhiều ô-xi và chất dinh dưỡng, tim không xử lí kịp để bơm máu đi đến các bô phận của cơ thể, lâu lâu huyết áp  tăng dẫn đến</a:t>
            </a:r>
            <a:r>
              <a:rPr lang="en-US" sz="2800" b="1" dirty="0">
                <a:solidFill>
                  <a:srgbClr val="FFFF00"/>
                </a:solidFill>
                <a:latin typeface="Calibri" panose="020F0502020204030204" pitchFamily="34" charset="0"/>
                <a:cs typeface="Calibri" panose="020F0502020204030204" pitchFamily="34" charset="0"/>
              </a:rPr>
              <a:t> </a:t>
            </a:r>
            <a:r>
              <a:rPr lang="vi-VN" sz="2800" b="1" dirty="0">
                <a:solidFill>
                  <a:srgbClr val="FFFF00"/>
                </a:solidFill>
                <a:latin typeface="Calibri" panose="020F0502020204030204" pitchFamily="34" charset="0"/>
                <a:cs typeface="Calibri" panose="020F0502020204030204" pitchFamily="34" charset="0"/>
              </a:rPr>
              <a:t>nguy cơ đột quỵ, nhồi máu cơ  tim,...</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2977174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557" y="274046"/>
            <a:ext cx="8706918"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714530" y="1097175"/>
            <a:ext cx="7724619" cy="1938992"/>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4000" b="1" dirty="0">
                <a:solidFill>
                  <a:srgbClr val="FFFF00"/>
                </a:solidFill>
                <a:latin typeface="Calibri" panose="020F0502020204030204" pitchFamily="34" charset="0"/>
                <a:cs typeface="Calibri" panose="020F0502020204030204" pitchFamily="34" charset="0"/>
              </a:rPr>
              <a:t>Việc tắm rửa thường xuyên sẽ giúp mạch máu lưu thông tốt, có lợi cho sức khỏe tim mạch.</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3614897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5804E2F1-7348-A56E-493F-C5DB2AD41714}"/>
              </a:ext>
            </a:extLst>
          </p:cNvPr>
          <p:cNvGrpSpPr/>
          <p:nvPr/>
        </p:nvGrpSpPr>
        <p:grpSpPr>
          <a:xfrm rot="-111831">
            <a:off x="1347349" y="794117"/>
            <a:ext cx="9593816" cy="5480314"/>
            <a:chOff x="0" y="0"/>
            <a:chExt cx="24433925" cy="13339435"/>
          </a:xfrm>
        </p:grpSpPr>
        <p:grpSp>
          <p:nvGrpSpPr>
            <p:cNvPr id="5" name="Group 3">
              <a:extLst>
                <a:ext uri="{FF2B5EF4-FFF2-40B4-BE49-F238E27FC236}">
                  <a16:creationId xmlns:a16="http://schemas.microsoft.com/office/drawing/2014/main" id="{D27DE513-B29C-4CD2-95CB-1B5A4C63B7A7}"/>
                </a:ext>
              </a:extLst>
            </p:cNvPr>
            <p:cNvGrpSpPr/>
            <p:nvPr/>
          </p:nvGrpSpPr>
          <p:grpSpPr>
            <a:xfrm>
              <a:off x="244209" y="191885"/>
              <a:ext cx="24189716" cy="13147550"/>
              <a:chOff x="0" y="0"/>
              <a:chExt cx="14104351" cy="7665971"/>
            </a:xfrm>
          </p:grpSpPr>
          <p:sp>
            <p:nvSpPr>
              <p:cNvPr id="9" name="Freeform 4">
                <a:extLst>
                  <a:ext uri="{FF2B5EF4-FFF2-40B4-BE49-F238E27FC236}">
                    <a16:creationId xmlns:a16="http://schemas.microsoft.com/office/drawing/2014/main" id="{49E884F5-BC6C-9A49-ABAB-BA11D6D034D5}"/>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3" name="Freeform 5">
                <a:extLst>
                  <a:ext uri="{FF2B5EF4-FFF2-40B4-BE49-F238E27FC236}">
                    <a16:creationId xmlns:a16="http://schemas.microsoft.com/office/drawing/2014/main" id="{ADDBF4C4-C49B-2FEB-DB35-2D893AED9FA2}"/>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6" name="Group 6">
              <a:extLst>
                <a:ext uri="{FF2B5EF4-FFF2-40B4-BE49-F238E27FC236}">
                  <a16:creationId xmlns:a16="http://schemas.microsoft.com/office/drawing/2014/main" id="{7DB2020A-4ECC-6CEF-212C-89AD07DE6955}"/>
                </a:ext>
              </a:extLst>
            </p:cNvPr>
            <p:cNvGrpSpPr/>
            <p:nvPr/>
          </p:nvGrpSpPr>
          <p:grpSpPr>
            <a:xfrm>
              <a:off x="0" y="0"/>
              <a:ext cx="24099334" cy="13031963"/>
              <a:chOff x="0" y="0"/>
              <a:chExt cx="14051652" cy="7598576"/>
            </a:xfrm>
          </p:grpSpPr>
          <p:sp>
            <p:nvSpPr>
              <p:cNvPr id="7" name="Freeform 7">
                <a:extLst>
                  <a:ext uri="{FF2B5EF4-FFF2-40B4-BE49-F238E27FC236}">
                    <a16:creationId xmlns:a16="http://schemas.microsoft.com/office/drawing/2014/main" id="{BB18AE3E-CAB6-7BC5-DF51-7F7B62E12F7D}"/>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8" name="Freeform 8">
                <a:extLst>
                  <a:ext uri="{FF2B5EF4-FFF2-40B4-BE49-F238E27FC236}">
                    <a16:creationId xmlns:a16="http://schemas.microsoft.com/office/drawing/2014/main" id="{DF31C911-1196-F322-C7A9-9526F057B96E}"/>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pic>
        <p:nvPicPr>
          <p:cNvPr id="16" name="Picture 15" descr="A picture containing diagram&#10;&#10;Description automatically generated">
            <a:extLst>
              <a:ext uri="{FF2B5EF4-FFF2-40B4-BE49-F238E27FC236}">
                <a16:creationId xmlns:a16="http://schemas.microsoft.com/office/drawing/2014/main" id="{2F006653-45CE-AC23-496D-E70036E2255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8902627" y="3457575"/>
            <a:ext cx="4250532" cy="3400425"/>
          </a:xfrm>
          <a:prstGeom prst="rect">
            <a:avLst/>
          </a:prstGeom>
        </p:spPr>
      </p:pic>
      <p:pic>
        <p:nvPicPr>
          <p:cNvPr id="17" name="Picture 2" descr="Happy woman teacher in government uniform smiling character cartoon art illustration">
            <a:extLst>
              <a:ext uri="{FF2B5EF4-FFF2-40B4-BE49-F238E27FC236}">
                <a16:creationId xmlns:a16="http://schemas.microsoft.com/office/drawing/2014/main" id="{D24FEBC8-359C-4983-47E8-1C8614EC74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599802" y="-303629"/>
            <a:ext cx="3692275" cy="29549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chart&#10;&#10;Description automatically generated">
            <a:extLst>
              <a:ext uri="{FF2B5EF4-FFF2-40B4-BE49-F238E27FC236}">
                <a16:creationId xmlns:a16="http://schemas.microsoft.com/office/drawing/2014/main" id="{CF62F46F-2787-81BC-5968-AEF5CBA2AF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093" l="5349" r="93488">
                        <a14:foregroundMark x1="19535" y1="35349" x2="10814" y2="73488"/>
                        <a14:foregroundMark x1="27209" y1="30930" x2="26628" y2="72558"/>
                        <a14:foregroundMark x1="39186" y1="28140" x2="37674" y2="64651"/>
                        <a14:foregroundMark x1="37674" y1="64651" x2="37674" y2="64651"/>
                        <a14:foregroundMark x1="38721" y1="16047" x2="41860" y2="82558"/>
                        <a14:foregroundMark x1="43256" y1="25814" x2="41163" y2="83488"/>
                        <a14:foregroundMark x1="41163" y1="83488" x2="41512" y2="87674"/>
                        <a14:foregroundMark x1="32558" y1="30465" x2="31163" y2="44884"/>
                        <a14:foregroundMark x1="31163" y1="44884" x2="33605" y2="70465"/>
                        <a14:foregroundMark x1="33605" y1="70465" x2="38605" y2="84651"/>
                        <a14:foregroundMark x1="38605" y1="84651" x2="45000" y2="79070"/>
                        <a14:foregroundMark x1="45000" y1="79070" x2="43953" y2="58140"/>
                        <a14:foregroundMark x1="43953" y1="58140" x2="39535" y2="40698"/>
                        <a14:foregroundMark x1="39535" y1="40698" x2="34651" y2="34651"/>
                        <a14:foregroundMark x1="43721" y1="15581" x2="41163" y2="24419"/>
                        <a14:foregroundMark x1="39186" y1="16047" x2="38837" y2="18605"/>
                        <a14:foregroundMark x1="39535" y1="13023" x2="39535" y2="13023"/>
                        <a14:foregroundMark x1="39535" y1="13023" x2="35930" y2="13023"/>
                        <a14:foregroundMark x1="34302" y1="26512" x2="31279" y2="26047"/>
                        <a14:foregroundMark x1="34419" y1="81395" x2="30930" y2="81860"/>
                        <a14:foregroundMark x1="7209" y1="81860" x2="5465" y2="87674"/>
                        <a14:foregroundMark x1="20581" y1="32558" x2="22093" y2="33256"/>
                        <a14:foregroundMark x1="36628" y1="16279" x2="36860" y2="18140"/>
                        <a14:foregroundMark x1="45465" y1="83023" x2="45465" y2="83023"/>
                        <a14:foregroundMark x1="60814" y1="21395" x2="61512" y2="65349"/>
                        <a14:foregroundMark x1="61512" y1="65349" x2="68023" y2="74884"/>
                        <a14:foregroundMark x1="68023" y1="74884" x2="73140" y2="59767"/>
                        <a14:foregroundMark x1="73140" y1="59767" x2="70698" y2="38140"/>
                        <a14:foregroundMark x1="70698" y1="38140" x2="62907" y2="25581"/>
                        <a14:foregroundMark x1="78721" y1="36279" x2="87326" y2="68372"/>
                        <a14:foregroundMark x1="87326" y1="68372" x2="88023" y2="75116"/>
                        <a14:foregroundMark x1="85698" y1="69535" x2="93140" y2="90000"/>
                        <a14:foregroundMark x1="93140" y1="90000" x2="93488" y2="92093"/>
                        <a14:foregroundMark x1="75233" y1="20465" x2="73488" y2="27209"/>
                        <a14:foregroundMark x1="68605" y1="27442" x2="67093" y2="33256"/>
                        <a14:foregroundMark x1="73721" y1="77907" x2="74070" y2="85349"/>
                        <a14:foregroundMark x1="66628" y1="80233" x2="64767" y2="87442"/>
                        <a14:foregroundMark x1="10116" y1="81860" x2="8023" y2="88372"/>
                      </a14:backgroundRemoval>
                    </a14:imgEffect>
                  </a14:imgLayer>
                </a14:imgProps>
              </a:ext>
              <a:ext uri="{28A0092B-C50C-407E-A947-70E740481C1C}">
                <a14:useLocalDpi xmlns:a14="http://schemas.microsoft.com/office/drawing/2010/main" val="0"/>
              </a:ext>
            </a:extLst>
          </a:blip>
          <a:stretch>
            <a:fillRect/>
          </a:stretch>
        </p:blipFill>
        <p:spPr>
          <a:xfrm>
            <a:off x="-27013" y="4821079"/>
            <a:ext cx="4073841" cy="2036921"/>
          </a:xfrm>
          <a:prstGeom prst="rect">
            <a:avLst/>
          </a:prstGeom>
        </p:spPr>
      </p:pic>
      <p:pic>
        <p:nvPicPr>
          <p:cNvPr id="24" name="Picture 23">
            <a:extLst>
              <a:ext uri="{FF2B5EF4-FFF2-40B4-BE49-F238E27FC236}">
                <a16:creationId xmlns:a16="http://schemas.microsoft.com/office/drawing/2014/main" id="{54F4F9C9-0F37-F75B-5BCE-46E58DEB611B}"/>
              </a:ext>
            </a:extLst>
          </p:cNvPr>
          <p:cNvPicPr>
            <a:picLocks noChangeAspect="1"/>
          </p:cNvPicPr>
          <p:nvPr/>
        </p:nvPicPr>
        <p:blipFill>
          <a:blip r:embed="rId8"/>
          <a:stretch>
            <a:fillRect/>
          </a:stretch>
        </p:blipFill>
        <p:spPr>
          <a:xfrm>
            <a:off x="1552575" y="2252643"/>
            <a:ext cx="8839200" cy="1871022"/>
          </a:xfrm>
          <a:prstGeom prst="rect">
            <a:avLst/>
          </a:prstGeom>
        </p:spPr>
      </p:pic>
    </p:spTree>
    <p:extLst>
      <p:ext uri="{BB962C8B-B14F-4D97-AF65-F5344CB8AC3E}">
        <p14:creationId xmlns:p14="http://schemas.microsoft.com/office/powerpoint/2010/main" val="481083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23EC39BB-3B35-8C4E-5B1D-3521B952DCDF}"/>
              </a:ext>
            </a:extLst>
          </p:cNvPr>
          <p:cNvPicPr>
            <a:picLocks noChangeAspect="1"/>
          </p:cNvPicPr>
          <p:nvPr/>
        </p:nvPicPr>
        <p:blipFill>
          <a:blip r:embed="rId3"/>
          <a:stretch>
            <a:fillRect/>
          </a:stretch>
        </p:blipFill>
        <p:spPr>
          <a:xfrm>
            <a:off x="3447412" y="1776926"/>
            <a:ext cx="5925826" cy="1322947"/>
          </a:xfrm>
          <a:prstGeom prst="rect">
            <a:avLst/>
          </a:prstGeom>
        </p:spPr>
      </p:pic>
    </p:spTree>
    <p:extLst>
      <p:ext uri="{BB962C8B-B14F-4D97-AF65-F5344CB8AC3E}">
        <p14:creationId xmlns:p14="http://schemas.microsoft.com/office/powerpoint/2010/main" val="3911263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7" name="Picture 6" descr="A picture containing calendar&#10;&#10;Description automatically generated">
            <a:extLst>
              <a:ext uri="{FF2B5EF4-FFF2-40B4-BE49-F238E27FC236}">
                <a16:creationId xmlns:a16="http://schemas.microsoft.com/office/drawing/2014/main" id="{91F45BC4-7B45-443C-B5B8-8A7234A54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4" y="-111185"/>
            <a:ext cx="13106400" cy="8043241"/>
          </a:xfrm>
          <a:prstGeom prst="rect">
            <a:avLst/>
          </a:prstGeom>
        </p:spPr>
      </p:pic>
      <p:grpSp>
        <p:nvGrpSpPr>
          <p:cNvPr id="18" name="Group 17">
            <a:extLst>
              <a:ext uri="{FF2B5EF4-FFF2-40B4-BE49-F238E27FC236}">
                <a16:creationId xmlns:a16="http://schemas.microsoft.com/office/drawing/2014/main" id="{106BADC7-B2C4-4C66-A3AC-C79AEB9C2CA9}"/>
              </a:ext>
            </a:extLst>
          </p:cNvPr>
          <p:cNvGrpSpPr/>
          <p:nvPr/>
        </p:nvGrpSpPr>
        <p:grpSpPr>
          <a:xfrm>
            <a:off x="-435429" y="-111185"/>
            <a:ext cx="12395199" cy="3652671"/>
            <a:chOff x="-435429" y="-111185"/>
            <a:chExt cx="12395199" cy="3652671"/>
          </a:xfrm>
        </p:grpSpPr>
        <p:pic>
          <p:nvPicPr>
            <p:cNvPr id="14" name="Picture 13" descr="A screenshot of a video game&#10;&#10;Description automatically generated">
              <a:extLst>
                <a:ext uri="{FF2B5EF4-FFF2-40B4-BE49-F238E27FC236}">
                  <a16:creationId xmlns:a16="http://schemas.microsoft.com/office/drawing/2014/main" id="{6B2FB803-DB75-448A-8F20-EF352C990B7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507" b="64178" l="3622" r="97049">
                          <a14:foregroundMark x1="4024" y1="37917" x2="93897" y2="56123"/>
                          <a14:foregroundMark x1="93897" y1="56123" x2="94769" y2="42633"/>
                          <a14:foregroundMark x1="94769" y1="42633" x2="69215" y2="37721"/>
                          <a14:foregroundMark x1="69215" y1="37721" x2="32864" y2="47741"/>
                          <a14:foregroundMark x1="32864" y1="47741" x2="13749" y2="59790"/>
                          <a14:foregroundMark x1="13749" y1="59790" x2="4292" y2="50557"/>
                          <a14:foregroundMark x1="4292" y1="50557" x2="3622" y2="41126"/>
                          <a14:foregroundMark x1="72971" y1="36018" x2="95372" y2="46693"/>
                          <a14:foregroundMark x1="95372" y1="46693" x2="97116" y2="59070"/>
                          <a14:foregroundMark x1="97116" y1="59070" x2="96177" y2="58677"/>
                          <a14:foregroundMark x1="75117" y1="63130" x2="75117" y2="63130"/>
                          <a14:foregroundMark x1="75117" y1="64178" x2="75117" y2="64178"/>
                        </a14:backgroundRemoval>
                      </a14:imgEffect>
                    </a14:imgLayer>
                  </a14:imgProps>
                </a:ext>
                <a:ext uri="{28A0092B-C50C-407E-A947-70E740481C1C}">
                  <a14:useLocalDpi xmlns:a14="http://schemas.microsoft.com/office/drawing/2010/main" val="0"/>
                </a:ext>
              </a:extLst>
            </a:blip>
            <a:srcRect t="35429" b="33439"/>
            <a:stretch/>
          </p:blipFill>
          <p:spPr>
            <a:xfrm>
              <a:off x="-435429" y="-111185"/>
              <a:ext cx="12395199" cy="3652671"/>
            </a:xfrm>
            <a:prstGeom prst="rect">
              <a:avLst/>
            </a:prstGeom>
          </p:spPr>
        </p:pic>
        <p:sp>
          <p:nvSpPr>
            <p:cNvPr id="9" name="TextBox 8">
              <a:extLst>
                <a:ext uri="{FF2B5EF4-FFF2-40B4-BE49-F238E27FC236}">
                  <a16:creationId xmlns:a16="http://schemas.microsoft.com/office/drawing/2014/main" id="{28C2BCE1-6576-4DDB-B8D1-36D075B558AA}"/>
                </a:ext>
              </a:extLst>
            </p:cNvPr>
            <p:cNvSpPr txBox="1"/>
            <p:nvPr/>
          </p:nvSpPr>
          <p:spPr>
            <a:xfrm>
              <a:off x="2257426" y="837987"/>
              <a:ext cx="5648326" cy="1569660"/>
            </a:xfrm>
            <a:prstGeom prst="rect">
              <a:avLst/>
            </a:prstGeom>
            <a:noFill/>
          </p:spPr>
          <p:txBody>
            <a:bodyPr wrap="square" rtlCol="0">
              <a:spAutoFit/>
            </a:bodyPr>
            <a:lstStyle/>
            <a:p>
              <a:pPr marL="0" marR="0" algn="ctr">
                <a:spcBef>
                  <a:spcPts val="0"/>
                </a:spcBef>
                <a:spcAft>
                  <a:spcPts val="0"/>
                </a:spcAft>
              </a:pPr>
              <a:r>
                <a:rPr lang="nl-NL" sz="3200" b="1" dirty="0">
                  <a:ea typeface="Times New Roman" panose="02020603050405020304" pitchFamily="18" charset="0"/>
                </a:rPr>
                <a:t>T</a:t>
              </a:r>
              <a:r>
                <a:rPr lang="nl-NL" sz="3200" b="1" dirty="0">
                  <a:effectLst/>
                  <a:ea typeface="Times New Roman" panose="02020603050405020304" pitchFamily="18" charset="0"/>
                </a:rPr>
                <a:t>hực hành ghi những cảm xúc, việc làm bảo vệ và không bảo vệ cơ quan tuần hoàn vào sổ tay.</a:t>
              </a:r>
              <a:endParaRPr lang="en-US" sz="3200" b="1" dirty="0">
                <a:effectLst/>
                <a:ea typeface="Times New Roman" panose="02020603050405020304" pitchFamily="18" charset="0"/>
              </a:endParaRPr>
            </a:p>
          </p:txBody>
        </p:sp>
      </p:grpSp>
    </p:spTree>
    <p:extLst>
      <p:ext uri="{BB962C8B-B14F-4D97-AF65-F5344CB8AC3E}">
        <p14:creationId xmlns:p14="http://schemas.microsoft.com/office/powerpoint/2010/main" val="14504804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E50330A-A999-830D-519E-C2B5BBD03A27}"/>
              </a:ext>
            </a:extLst>
          </p:cNvPr>
          <p:cNvPicPr>
            <a:picLocks noChangeAspect="1"/>
          </p:cNvPicPr>
          <p:nvPr/>
        </p:nvPicPr>
        <p:blipFill>
          <a:blip r:embed="rId4"/>
          <a:stretch>
            <a:fillRect/>
          </a:stretch>
        </p:blipFill>
        <p:spPr>
          <a:xfrm>
            <a:off x="1224692" y="365980"/>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D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819D4-4D0D-4FCE-A9CE-4ADF13848CA3}"/>
              </a:ext>
            </a:extLst>
          </p:cNvPr>
          <p:cNvSpPr/>
          <p:nvPr/>
        </p:nvSpPr>
        <p:spPr>
          <a:xfrm>
            <a:off x="0" y="4946074"/>
            <a:ext cx="12192000" cy="191192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91B65FD3-2F2B-4FF4-A6D4-9CAD5E49B3A4}"/>
              </a:ext>
            </a:extLst>
          </p:cNvPr>
          <p:cNvPicPr>
            <a:picLocks noChangeAspect="1"/>
          </p:cNvPicPr>
          <p:nvPr/>
        </p:nvPicPr>
        <p:blipFill rotWithShape="1">
          <a:blip r:embed="rId2">
            <a:extLst>
              <a:ext uri="{28A0092B-C50C-407E-A947-70E740481C1C}">
                <a14:useLocalDpi xmlns:a14="http://schemas.microsoft.com/office/drawing/2010/main" val="0"/>
              </a:ext>
            </a:extLst>
          </a:blip>
          <a:srcRect b="7347"/>
          <a:stretch/>
        </p:blipFill>
        <p:spPr>
          <a:xfrm>
            <a:off x="129269" y="305630"/>
            <a:ext cx="8160326" cy="6552370"/>
          </a:xfrm>
          <a:prstGeom prst="rect">
            <a:avLst/>
          </a:prstGeom>
        </p:spPr>
      </p:pic>
      <p:pic>
        <p:nvPicPr>
          <p:cNvPr id="39" name="Picture 8">
            <a:extLst>
              <a:ext uri="{FF2B5EF4-FFF2-40B4-BE49-F238E27FC236}">
                <a16:creationId xmlns:a16="http://schemas.microsoft.com/office/drawing/2014/main" id="{799DDC3D-934A-447E-96A1-BAFED69C56F4}"/>
              </a:ext>
            </a:extLst>
          </p:cNvPr>
          <p:cNvPicPr>
            <a:picLocks noChangeAspect="1"/>
          </p:cNvPicPr>
          <p:nvPr/>
        </p:nvPicPr>
        <p:blipFill>
          <a:blip r:embed="rId3"/>
          <a:srcRect/>
          <a:stretch>
            <a:fillRect/>
          </a:stretch>
        </p:blipFill>
        <p:spPr>
          <a:xfrm rot="-1024251">
            <a:off x="2474413" y="1337934"/>
            <a:ext cx="703396" cy="36752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C909011B-6E60-4B79-A171-6A365EBF9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585" y="2545146"/>
            <a:ext cx="3657607" cy="4194057"/>
          </a:xfrm>
          <a:prstGeom prst="rect">
            <a:avLst/>
          </a:prstGeom>
        </p:spPr>
      </p:pic>
      <p:pic>
        <p:nvPicPr>
          <p:cNvPr id="24" name="Picture 23">
            <a:extLst>
              <a:ext uri="{FF2B5EF4-FFF2-40B4-BE49-F238E27FC236}">
                <a16:creationId xmlns:a16="http://schemas.microsoft.com/office/drawing/2014/main" id="{6AA7D402-7230-4306-9BCB-6B22EE106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39699" y="1255722"/>
            <a:ext cx="1131630" cy="844426"/>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8919767A-F230-48AB-85A9-1FDBF7CBF948}"/>
              </a:ext>
            </a:extLst>
          </p:cNvPr>
          <p:cNvPicPr>
            <a:picLocks noChangeAspect="1"/>
          </p:cNvPicPr>
          <p:nvPr/>
        </p:nvPicPr>
        <p:blipFill rotWithShape="1">
          <a:blip r:embed="rId2">
            <a:extLst>
              <a:ext uri="{28A0092B-C50C-407E-A947-70E740481C1C}">
                <a14:useLocalDpi xmlns:a14="http://schemas.microsoft.com/office/drawing/2010/main" val="0"/>
              </a:ext>
            </a:extLst>
          </a:blip>
          <a:srcRect r="74799" b="72965"/>
          <a:stretch/>
        </p:blipFill>
        <p:spPr>
          <a:xfrm flipH="1">
            <a:off x="10438263" y="844643"/>
            <a:ext cx="2056447" cy="1911926"/>
          </a:xfrm>
          <a:prstGeom prst="rect">
            <a:avLst/>
          </a:prstGeom>
        </p:spPr>
      </p:pic>
      <p:pic>
        <p:nvPicPr>
          <p:cNvPr id="2" name="Picture 1">
            <a:extLst>
              <a:ext uri="{FF2B5EF4-FFF2-40B4-BE49-F238E27FC236}">
                <a16:creationId xmlns:a16="http://schemas.microsoft.com/office/drawing/2014/main" id="{59962234-216C-5861-0682-0ABA414F2140}"/>
              </a:ext>
            </a:extLst>
          </p:cNvPr>
          <p:cNvPicPr>
            <a:picLocks noChangeAspect="1"/>
          </p:cNvPicPr>
          <p:nvPr/>
        </p:nvPicPr>
        <p:blipFill>
          <a:blip r:embed="rId6"/>
          <a:stretch>
            <a:fillRect/>
          </a:stretch>
        </p:blipFill>
        <p:spPr>
          <a:xfrm>
            <a:off x="5488096" y="99366"/>
            <a:ext cx="4816257" cy="1725318"/>
          </a:xfrm>
          <a:prstGeom prst="rect">
            <a:avLst/>
          </a:prstGeom>
        </p:spPr>
      </p:pic>
    </p:spTree>
    <p:extLst>
      <p:ext uri="{BB962C8B-B14F-4D97-AF65-F5344CB8AC3E}">
        <p14:creationId xmlns:p14="http://schemas.microsoft.com/office/powerpoint/2010/main" val="274563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900" fill="hold"/>
                                        <p:tgtEl>
                                          <p:spTgt spid="15"/>
                                        </p:tgtEl>
                                        <p:attrNameLst>
                                          <p:attrName>ppt_x</p:attrName>
                                        </p:attrNameLst>
                                      </p:cBhvr>
                                      <p:tavLst>
                                        <p:tav tm="0">
                                          <p:val>
                                            <p:strVal val="1+#ppt_w/2"/>
                                          </p:val>
                                        </p:tav>
                                        <p:tav tm="100000">
                                          <p:val>
                                            <p:strVal val="#ppt_x"/>
                                          </p:val>
                                        </p:tav>
                                      </p:tavLst>
                                    </p:anim>
                                    <p:anim calcmode="lin" valueType="num">
                                      <p:cBhvr additive="base">
                                        <p:cTn id="8" dur="9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2" presetClass="emph" presetSubtype="0" repeatCount="2000" fill="hold" nodeType="after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08893"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9680829" y="425261"/>
            <a:ext cx="2261442" cy="1371245"/>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5413699" y="989074"/>
            <a:ext cx="777161" cy="2180473"/>
          </a:xfrm>
          <a:prstGeom prst="rect">
            <a:avLst/>
          </a:prstGeom>
          <a:effectLst>
            <a:innerShdw blurRad="63500" dist="50800" dir="13500000">
              <a:prstClr val="black">
                <a:alpha val="50000"/>
              </a:prstClr>
            </a:innerShdw>
          </a:effectLst>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2084290" y="1152525"/>
            <a:ext cx="8012210" cy="2228850"/>
            <a:chOff x="2046190" y="3429000"/>
            <a:chExt cx="3598460"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2099412" y="3429000"/>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2046190" y="3558542"/>
              <a:ext cx="3598460" cy="9950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b="1" dirty="0">
                  <a:solidFill>
                    <a:srgbClr val="FF0000"/>
                  </a:solidFill>
                  <a:effectLst/>
                  <a:ea typeface="Times New Roman" panose="02020603050405020304" pitchFamily="18" charset="0"/>
                </a:rPr>
                <a:t>Trưng bày sản phẩm sơ đồ tuần hoàn máu đã làm ở tiết trước</a:t>
              </a:r>
              <a:endParaRPr kumimoji="0" lang="en-US" sz="4400" b="1" i="0" u="none" strike="noStrike" kern="1200" cap="none" spc="0" normalizeH="0" baseline="0" noProof="0" dirty="0">
                <a:ln>
                  <a:noFill/>
                </a:ln>
                <a:solidFill>
                  <a:srgbClr val="FF0000"/>
                </a:solidFill>
                <a:effectLst/>
                <a:uLnTx/>
                <a:uFillTx/>
                <a:ea typeface="+mn-ea"/>
                <a:cs typeface="+mn-cs"/>
              </a:endParaRPr>
            </a:p>
          </p:txBody>
        </p:sp>
      </p:grpSp>
      <p:pic>
        <p:nvPicPr>
          <p:cNvPr id="68" name="Picture 67" descr="A picture containing doll, toy, vector graphics&#10;&#10;Description automatically generated">
            <a:extLst>
              <a:ext uri="{FF2B5EF4-FFF2-40B4-BE49-F238E27FC236}">
                <a16:creationId xmlns:a16="http://schemas.microsoft.com/office/drawing/2014/main" id="{6DCF427B-7A69-43A6-834C-66309F3EB03D}"/>
              </a:ext>
            </a:extLst>
          </p:cNvPr>
          <p:cNvPicPr>
            <a:picLocks noChangeAspect="1"/>
          </p:cNvPicPr>
          <p:nvPr/>
        </p:nvPicPr>
        <p:blipFill rotWithShape="1">
          <a:blip r:embed="rId8">
            <a:extLst>
              <a:ext uri="{28A0092B-C50C-407E-A947-70E740481C1C}">
                <a14:useLocalDpi xmlns:a14="http://schemas.microsoft.com/office/drawing/2010/main" val="0"/>
              </a:ext>
            </a:extLst>
          </a:blip>
          <a:srcRect r="44423"/>
          <a:stretch/>
        </p:blipFill>
        <p:spPr>
          <a:xfrm>
            <a:off x="9406769" y="2993447"/>
            <a:ext cx="2544903" cy="3812044"/>
          </a:xfrm>
          <a:prstGeom prst="rect">
            <a:avLst/>
          </a:prstGeom>
        </p:spPr>
      </p:pic>
    </p:spTree>
    <p:extLst>
      <p:ext uri="{BB962C8B-B14F-4D97-AF65-F5344CB8AC3E}">
        <p14:creationId xmlns:p14="http://schemas.microsoft.com/office/powerpoint/2010/main" val="258479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68"/>
                                        </p:tgtEl>
                                        <p:attrNameLst>
                                          <p:attrName>r</p:attrName>
                                        </p:attrNameLst>
                                      </p:cBhvr>
                                    </p:animRot>
                                    <p:animRot by="-240000">
                                      <p:cBhvr>
                                        <p:cTn id="13" dur="200" fill="hold">
                                          <p:stCondLst>
                                            <p:cond delay="200"/>
                                          </p:stCondLst>
                                        </p:cTn>
                                        <p:tgtEl>
                                          <p:spTgt spid="68"/>
                                        </p:tgtEl>
                                        <p:attrNameLst>
                                          <p:attrName>r</p:attrName>
                                        </p:attrNameLst>
                                      </p:cBhvr>
                                    </p:animRot>
                                    <p:animRot by="240000">
                                      <p:cBhvr>
                                        <p:cTn id="14" dur="200" fill="hold">
                                          <p:stCondLst>
                                            <p:cond delay="400"/>
                                          </p:stCondLst>
                                        </p:cTn>
                                        <p:tgtEl>
                                          <p:spTgt spid="68"/>
                                        </p:tgtEl>
                                        <p:attrNameLst>
                                          <p:attrName>r</p:attrName>
                                        </p:attrNameLst>
                                      </p:cBhvr>
                                    </p:animRot>
                                    <p:animRot by="-240000">
                                      <p:cBhvr>
                                        <p:cTn id="15" dur="200" fill="hold">
                                          <p:stCondLst>
                                            <p:cond delay="600"/>
                                          </p:stCondLst>
                                        </p:cTn>
                                        <p:tgtEl>
                                          <p:spTgt spid="68"/>
                                        </p:tgtEl>
                                        <p:attrNameLst>
                                          <p:attrName>r</p:attrName>
                                        </p:attrNameLst>
                                      </p:cBhvr>
                                    </p:animRot>
                                    <p:animRot by="120000">
                                      <p:cBhvr>
                                        <p:cTn id="16"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D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819D4-4D0D-4FCE-A9CE-4ADF13848CA3}"/>
              </a:ext>
            </a:extLst>
          </p:cNvPr>
          <p:cNvSpPr/>
          <p:nvPr/>
        </p:nvSpPr>
        <p:spPr>
          <a:xfrm>
            <a:off x="0" y="4946074"/>
            <a:ext cx="12192000" cy="191192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91B65FD3-2F2B-4FF4-A6D4-9CAD5E49B3A4}"/>
              </a:ext>
            </a:extLst>
          </p:cNvPr>
          <p:cNvPicPr>
            <a:picLocks noChangeAspect="1"/>
          </p:cNvPicPr>
          <p:nvPr/>
        </p:nvPicPr>
        <p:blipFill rotWithShape="1">
          <a:blip r:embed="rId2">
            <a:extLst>
              <a:ext uri="{28A0092B-C50C-407E-A947-70E740481C1C}">
                <a14:useLocalDpi xmlns:a14="http://schemas.microsoft.com/office/drawing/2010/main" val="0"/>
              </a:ext>
            </a:extLst>
          </a:blip>
          <a:srcRect b="7347"/>
          <a:stretch/>
        </p:blipFill>
        <p:spPr>
          <a:xfrm>
            <a:off x="129269" y="305630"/>
            <a:ext cx="8160326" cy="6552370"/>
          </a:xfrm>
          <a:prstGeom prst="rect">
            <a:avLst/>
          </a:prstGeom>
        </p:spPr>
      </p:pic>
      <p:pic>
        <p:nvPicPr>
          <p:cNvPr id="39" name="Picture 8">
            <a:extLst>
              <a:ext uri="{FF2B5EF4-FFF2-40B4-BE49-F238E27FC236}">
                <a16:creationId xmlns:a16="http://schemas.microsoft.com/office/drawing/2014/main" id="{799DDC3D-934A-447E-96A1-BAFED69C56F4}"/>
              </a:ext>
            </a:extLst>
          </p:cNvPr>
          <p:cNvPicPr>
            <a:picLocks noChangeAspect="1"/>
          </p:cNvPicPr>
          <p:nvPr/>
        </p:nvPicPr>
        <p:blipFill>
          <a:blip r:embed="rId3"/>
          <a:srcRect/>
          <a:stretch>
            <a:fillRect/>
          </a:stretch>
        </p:blipFill>
        <p:spPr>
          <a:xfrm rot="-1024251">
            <a:off x="2474413" y="1337934"/>
            <a:ext cx="703396" cy="36752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C909011B-6E60-4B79-A171-6A365EBF9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585" y="2545146"/>
            <a:ext cx="3657607" cy="4194057"/>
          </a:xfrm>
          <a:prstGeom prst="rect">
            <a:avLst/>
          </a:prstGeom>
        </p:spPr>
      </p:pic>
      <p:pic>
        <p:nvPicPr>
          <p:cNvPr id="24" name="Picture 23">
            <a:extLst>
              <a:ext uri="{FF2B5EF4-FFF2-40B4-BE49-F238E27FC236}">
                <a16:creationId xmlns:a16="http://schemas.microsoft.com/office/drawing/2014/main" id="{6AA7D402-7230-4306-9BCB-6B22EE106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39699" y="1255722"/>
            <a:ext cx="1131630" cy="844426"/>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8919767A-F230-48AB-85A9-1FDBF7CBF948}"/>
              </a:ext>
            </a:extLst>
          </p:cNvPr>
          <p:cNvPicPr>
            <a:picLocks noChangeAspect="1"/>
          </p:cNvPicPr>
          <p:nvPr/>
        </p:nvPicPr>
        <p:blipFill rotWithShape="1">
          <a:blip r:embed="rId2">
            <a:extLst>
              <a:ext uri="{28A0092B-C50C-407E-A947-70E740481C1C}">
                <a14:useLocalDpi xmlns:a14="http://schemas.microsoft.com/office/drawing/2010/main" val="0"/>
              </a:ext>
            </a:extLst>
          </a:blip>
          <a:srcRect r="74799" b="72965"/>
          <a:stretch/>
        </p:blipFill>
        <p:spPr>
          <a:xfrm flipH="1">
            <a:off x="10438263" y="844643"/>
            <a:ext cx="2056447" cy="1911926"/>
          </a:xfrm>
          <a:prstGeom prst="rect">
            <a:avLst/>
          </a:prstGeom>
        </p:spPr>
      </p:pic>
      <p:pic>
        <p:nvPicPr>
          <p:cNvPr id="8" name="Picture 7">
            <a:extLst>
              <a:ext uri="{FF2B5EF4-FFF2-40B4-BE49-F238E27FC236}">
                <a16:creationId xmlns:a16="http://schemas.microsoft.com/office/drawing/2014/main" id="{D52C5719-1662-06AD-7285-C6606650D23B}"/>
              </a:ext>
            </a:extLst>
          </p:cNvPr>
          <p:cNvPicPr>
            <a:picLocks noChangeAspect="1"/>
          </p:cNvPicPr>
          <p:nvPr/>
        </p:nvPicPr>
        <p:blipFill>
          <a:blip r:embed="rId6"/>
          <a:stretch>
            <a:fillRect/>
          </a:stretch>
        </p:blipFill>
        <p:spPr>
          <a:xfrm>
            <a:off x="5792489" y="425891"/>
            <a:ext cx="5407621" cy="1548518"/>
          </a:xfrm>
          <a:prstGeom prst="rect">
            <a:avLst/>
          </a:prstGeom>
        </p:spPr>
      </p:pic>
    </p:spTree>
    <p:extLst>
      <p:ext uri="{BB962C8B-B14F-4D97-AF65-F5344CB8AC3E}">
        <p14:creationId xmlns:p14="http://schemas.microsoft.com/office/powerpoint/2010/main" val="73079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after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1331644" y="3206889"/>
            <a:ext cx="3660724" cy="395358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2D06D89-AB25-43AE-98F6-4EB32DBE0EAA}"/>
              </a:ext>
            </a:extLst>
          </p:cNvPr>
          <p:cNvGrpSpPr/>
          <p:nvPr/>
        </p:nvGrpSpPr>
        <p:grpSpPr>
          <a:xfrm>
            <a:off x="4448579" y="1116233"/>
            <a:ext cx="5779968" cy="5628935"/>
            <a:chOff x="4448579" y="1116233"/>
            <a:chExt cx="5779968" cy="5628935"/>
          </a:xfrm>
        </p:grpSpPr>
        <p:pic>
          <p:nvPicPr>
            <p:cNvPr id="7" name="Picture 6">
              <a:extLst>
                <a:ext uri="{FF2B5EF4-FFF2-40B4-BE49-F238E27FC236}">
                  <a16:creationId xmlns:a16="http://schemas.microsoft.com/office/drawing/2014/main" id="{7F14ACB7-5801-457C-8F7D-D3AB16C95C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8321" y="1116233"/>
              <a:ext cx="5628935" cy="5628935"/>
            </a:xfrm>
            <a:prstGeom prst="rect">
              <a:avLst/>
            </a:prstGeom>
          </p:spPr>
        </p:pic>
        <p:sp>
          <p:nvSpPr>
            <p:cNvPr id="33" name="TextBox 32">
              <a:extLst>
                <a:ext uri="{FF2B5EF4-FFF2-40B4-BE49-F238E27FC236}">
                  <a16:creationId xmlns:a16="http://schemas.microsoft.com/office/drawing/2014/main" id="{1AB8175C-0889-47E9-87CC-D88185C7FB3D}"/>
                </a:ext>
              </a:extLst>
            </p:cNvPr>
            <p:cNvSpPr txBox="1"/>
            <p:nvPr/>
          </p:nvSpPr>
          <p:spPr>
            <a:xfrm>
              <a:off x="4448579" y="3513100"/>
              <a:ext cx="57799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Tìm hiểu về ảnh hưởng của trạng thái cảm xúc đối với cơ quan tuần hoàn </a:t>
              </a:r>
              <a:endParaRPr kumimoji="0" lang="en-US" sz="3600" b="0" i="0" u="none" strike="noStrike" kern="1200" cap="none" spc="0" normalizeH="0" baseline="0" noProof="0" dirty="0">
                <a:ln>
                  <a:noFill/>
                </a:ln>
                <a:solidFill>
                  <a:srgbClr val="FF0000"/>
                </a:solidFill>
                <a:effectLst/>
                <a:uLnTx/>
                <a:uFillTx/>
                <a:ea typeface="+mn-ea"/>
                <a:cs typeface="+mn-cs"/>
              </a:endParaRPr>
            </a:p>
          </p:txBody>
        </p:sp>
      </p:grpSp>
    </p:spTree>
    <p:extLst>
      <p:ext uri="{BB962C8B-B14F-4D97-AF65-F5344CB8AC3E}">
        <p14:creationId xmlns:p14="http://schemas.microsoft.com/office/powerpoint/2010/main" val="4069013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4CA992D9-9292-AA9D-3632-73ED7E2348AF}"/>
              </a:ext>
            </a:extLst>
          </p:cNvPr>
          <p:cNvGrpSpPr/>
          <p:nvPr/>
        </p:nvGrpSpPr>
        <p:grpSpPr>
          <a:xfrm>
            <a:off x="-104776" y="105934"/>
            <a:ext cx="11877675" cy="2494392"/>
            <a:chOff x="129178" y="258333"/>
            <a:chExt cx="12062822" cy="2839239"/>
          </a:xfrm>
        </p:grpSpPr>
        <p:grpSp>
          <p:nvGrpSpPr>
            <p:cNvPr id="7" name="Group 6">
              <a:extLst>
                <a:ext uri="{FF2B5EF4-FFF2-40B4-BE49-F238E27FC236}">
                  <a16:creationId xmlns:a16="http://schemas.microsoft.com/office/drawing/2014/main" id="{13EF39B4-2FC9-D18C-2C2B-864B8B83C052}"/>
                </a:ext>
              </a:extLst>
            </p:cNvPr>
            <p:cNvGrpSpPr/>
            <p:nvPr/>
          </p:nvGrpSpPr>
          <p:grpSpPr>
            <a:xfrm>
              <a:off x="603812" y="258333"/>
              <a:ext cx="10984375" cy="1599042"/>
              <a:chOff x="603812" y="258333"/>
              <a:chExt cx="10984375" cy="2048532"/>
            </a:xfrm>
          </p:grpSpPr>
          <p:grpSp>
            <p:nvGrpSpPr>
              <p:cNvPr id="8" name="Group 7">
                <a:extLst>
                  <a:ext uri="{FF2B5EF4-FFF2-40B4-BE49-F238E27FC236}">
                    <a16:creationId xmlns:a16="http://schemas.microsoft.com/office/drawing/2014/main" id="{94F58AEA-917D-5622-911D-156E44D7AE86}"/>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10" name="Rectangle: Rounded Corners 9">
                  <a:extLst>
                    <a:ext uri="{FF2B5EF4-FFF2-40B4-BE49-F238E27FC236}">
                      <a16:creationId xmlns:a16="http://schemas.microsoft.com/office/drawing/2014/main" id="{5233EE4E-9A6D-4C75-1A3B-8393D1D87600}"/>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103A4DF-F7B5-25F3-365E-66BE5C9A5329}"/>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988BEE2-8C1E-997A-D2EA-0C045110CE49}"/>
                  </a:ext>
                </a:extLst>
              </p:cNvPr>
              <p:cNvSpPr txBox="1"/>
              <p:nvPr/>
            </p:nvSpPr>
            <p:spPr>
              <a:xfrm>
                <a:off x="810825" y="603342"/>
                <a:ext cx="10587826" cy="1380024"/>
              </a:xfrm>
              <a:prstGeom prst="rect">
                <a:avLst/>
              </a:prstGeom>
              <a:noFill/>
            </p:spPr>
            <p:txBody>
              <a:bodyPr wrap="square" rtlCol="0">
                <a:spAutoFit/>
              </a:bodyPr>
              <a:lstStyle/>
              <a:p>
                <a:pPr algn="ctr"/>
                <a:r>
                  <a:rPr lang="nl-NL" sz="3200" b="1" i="1" dirty="0">
                    <a:solidFill>
                      <a:srgbClr val="FF0000"/>
                    </a:solidFill>
                    <a:effectLst/>
                    <a:ea typeface="Times New Roman" panose="02020603050405020304" pitchFamily="18" charset="0"/>
                  </a:rPr>
                  <a:t>Theo em, trạng thái cảm xúc nào dưới đây có lợi hoặc có hại đối với cơ quan tuần hoàn? Vì sao?”.</a:t>
                </a:r>
                <a:endParaRPr lang="en-US" sz="3200" b="1" dirty="0">
                  <a:solidFill>
                    <a:srgbClr val="FF0000"/>
                  </a:solidFill>
                </a:endParaRPr>
              </a:p>
            </p:txBody>
          </p:sp>
        </p:grpSp>
        <p:pic>
          <p:nvPicPr>
            <p:cNvPr id="12" name="Picture 11" descr="Shape&#10;&#10;Description automatically generated">
              <a:extLst>
                <a:ext uri="{FF2B5EF4-FFF2-40B4-BE49-F238E27FC236}">
                  <a16:creationId xmlns:a16="http://schemas.microsoft.com/office/drawing/2014/main" id="{FB274308-233B-720E-FBA9-D05749B8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54" y="916128"/>
              <a:ext cx="1693346" cy="2181444"/>
            </a:xfrm>
            <a:prstGeom prst="rect">
              <a:avLst/>
            </a:prstGeom>
          </p:spPr>
        </p:pic>
        <p:pic>
          <p:nvPicPr>
            <p:cNvPr id="13" name="Picture 12" descr="A picture containing text, clipart, vector graphics&#10;&#10;Description automatically generated">
              <a:extLst>
                <a:ext uri="{FF2B5EF4-FFF2-40B4-BE49-F238E27FC236}">
                  <a16:creationId xmlns:a16="http://schemas.microsoft.com/office/drawing/2014/main" id="{57973A33-C655-8F4F-71E5-C7116992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8" y="1184507"/>
              <a:ext cx="1363289" cy="1850619"/>
            </a:xfrm>
            <a:prstGeom prst="rect">
              <a:avLst/>
            </a:prstGeom>
          </p:spPr>
        </p:pic>
      </p:grpSp>
      <p:pic>
        <p:nvPicPr>
          <p:cNvPr id="16" name="Picture 15">
            <a:extLst>
              <a:ext uri="{FF2B5EF4-FFF2-40B4-BE49-F238E27FC236}">
                <a16:creationId xmlns:a16="http://schemas.microsoft.com/office/drawing/2014/main" id="{FFE6DA2E-F0FE-DC36-3B30-55EC135D097B}"/>
              </a:ext>
            </a:extLst>
          </p:cNvPr>
          <p:cNvPicPr>
            <a:picLocks noChangeAspect="1"/>
          </p:cNvPicPr>
          <p:nvPr/>
        </p:nvPicPr>
        <p:blipFill>
          <a:blip r:embed="rId4"/>
          <a:stretch>
            <a:fillRect/>
          </a:stretch>
        </p:blipFill>
        <p:spPr>
          <a:xfrm>
            <a:off x="0" y="3024187"/>
            <a:ext cx="3119000" cy="3243263"/>
          </a:xfrm>
          <a:prstGeom prst="rect">
            <a:avLst/>
          </a:prstGeom>
        </p:spPr>
      </p:pic>
      <p:pic>
        <p:nvPicPr>
          <p:cNvPr id="24" name="Picture 23">
            <a:extLst>
              <a:ext uri="{FF2B5EF4-FFF2-40B4-BE49-F238E27FC236}">
                <a16:creationId xmlns:a16="http://schemas.microsoft.com/office/drawing/2014/main" id="{C14C607B-4EBB-9BE8-E568-359E07D5B827}"/>
              </a:ext>
            </a:extLst>
          </p:cNvPr>
          <p:cNvPicPr>
            <a:picLocks noChangeAspect="1"/>
          </p:cNvPicPr>
          <p:nvPr/>
        </p:nvPicPr>
        <p:blipFill>
          <a:blip r:embed="rId5"/>
          <a:stretch>
            <a:fillRect/>
          </a:stretch>
        </p:blipFill>
        <p:spPr>
          <a:xfrm>
            <a:off x="3133724" y="3014662"/>
            <a:ext cx="3039011" cy="3271838"/>
          </a:xfrm>
          <a:prstGeom prst="rect">
            <a:avLst/>
          </a:prstGeom>
        </p:spPr>
      </p:pic>
      <p:pic>
        <p:nvPicPr>
          <p:cNvPr id="26" name="Picture 25">
            <a:extLst>
              <a:ext uri="{FF2B5EF4-FFF2-40B4-BE49-F238E27FC236}">
                <a16:creationId xmlns:a16="http://schemas.microsoft.com/office/drawing/2014/main" id="{A434270E-2E73-0BE1-36B2-AA1721DDF6D4}"/>
              </a:ext>
            </a:extLst>
          </p:cNvPr>
          <p:cNvPicPr>
            <a:picLocks noChangeAspect="1"/>
          </p:cNvPicPr>
          <p:nvPr/>
        </p:nvPicPr>
        <p:blipFill>
          <a:blip r:embed="rId6"/>
          <a:stretch>
            <a:fillRect/>
          </a:stretch>
        </p:blipFill>
        <p:spPr>
          <a:xfrm>
            <a:off x="6205537" y="3048000"/>
            <a:ext cx="2975187" cy="3200400"/>
          </a:xfrm>
          <a:prstGeom prst="rect">
            <a:avLst/>
          </a:prstGeom>
        </p:spPr>
      </p:pic>
      <p:pic>
        <p:nvPicPr>
          <p:cNvPr id="28" name="Picture 27">
            <a:extLst>
              <a:ext uri="{FF2B5EF4-FFF2-40B4-BE49-F238E27FC236}">
                <a16:creationId xmlns:a16="http://schemas.microsoft.com/office/drawing/2014/main" id="{8113C5C7-21C7-D709-0E9D-AF1204E3CD9F}"/>
              </a:ext>
            </a:extLst>
          </p:cNvPr>
          <p:cNvPicPr>
            <a:picLocks noChangeAspect="1"/>
          </p:cNvPicPr>
          <p:nvPr/>
        </p:nvPicPr>
        <p:blipFill>
          <a:blip r:embed="rId7"/>
          <a:stretch>
            <a:fillRect/>
          </a:stretch>
        </p:blipFill>
        <p:spPr>
          <a:xfrm>
            <a:off x="9244012" y="3014662"/>
            <a:ext cx="2978015" cy="3243263"/>
          </a:xfrm>
          <a:prstGeom prst="rect">
            <a:avLst/>
          </a:prstGeom>
        </p:spPr>
      </p:pic>
      <p:pic>
        <p:nvPicPr>
          <p:cNvPr id="29" name="Picture 28">
            <a:extLst>
              <a:ext uri="{FF2B5EF4-FFF2-40B4-BE49-F238E27FC236}">
                <a16:creationId xmlns:a16="http://schemas.microsoft.com/office/drawing/2014/main" id="{F53A33BE-E93D-741C-73A2-F62325931B64}"/>
              </a:ext>
            </a:extLst>
          </p:cNvPr>
          <p:cNvPicPr>
            <a:picLocks noChangeAspect="1"/>
          </p:cNvPicPr>
          <p:nvPr/>
        </p:nvPicPr>
        <p:blipFill>
          <a:blip r:embed="rId8"/>
          <a:stretch>
            <a:fillRect/>
          </a:stretch>
        </p:blipFill>
        <p:spPr>
          <a:xfrm>
            <a:off x="5734049" y="1327557"/>
            <a:ext cx="1923035" cy="2439552"/>
          </a:xfrm>
          <a:prstGeom prst="rect">
            <a:avLst/>
          </a:prstGeom>
        </p:spPr>
      </p:pic>
    </p:spTree>
    <p:extLst>
      <p:ext uri="{BB962C8B-B14F-4D97-AF65-F5344CB8AC3E}">
        <p14:creationId xmlns:p14="http://schemas.microsoft.com/office/powerpoint/2010/main" val="242483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4C771E79-7002-49ED-A7D5-7C775C79DE6C}"/>
              </a:ext>
            </a:extLst>
          </p:cNvPr>
          <p:cNvGrpSpPr/>
          <p:nvPr/>
        </p:nvGrpSpPr>
        <p:grpSpPr>
          <a:xfrm>
            <a:off x="7714379" y="-12084"/>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1" name="Picture 10" descr="Kitchen cabinet Vectors &amp; Illustrations for Free Download | Freepik">
            <a:extLst>
              <a:ext uri="{FF2B5EF4-FFF2-40B4-BE49-F238E27FC236}">
                <a16:creationId xmlns:a16="http://schemas.microsoft.com/office/drawing/2014/main" id="{B94AF0BF-0341-4362-B25A-43F666D9225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D688DD57-3937-4D3C-8A48-5096CDD8C2A7}"/>
              </a:ext>
            </a:extLst>
          </p:cNvPr>
          <p:cNvGrpSpPr/>
          <p:nvPr/>
        </p:nvGrpSpPr>
        <p:grpSpPr>
          <a:xfrm>
            <a:off x="2500366" y="951381"/>
            <a:ext cx="7386583" cy="1938992"/>
            <a:chOff x="7026460" y="2579491"/>
            <a:chExt cx="4129874" cy="7597393"/>
          </a:xfrm>
        </p:grpSpPr>
        <p:sp>
          <p:nvSpPr>
            <p:cNvPr id="33" name="TextBox 32">
              <a:extLst>
                <a:ext uri="{FF2B5EF4-FFF2-40B4-BE49-F238E27FC236}">
                  <a16:creationId xmlns:a16="http://schemas.microsoft.com/office/drawing/2014/main" id="{F54C14FC-2BAF-4EFA-846D-1A038D6C1D14}"/>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ea typeface="+mn-ea"/>
                  <a:cs typeface="+mn-cs"/>
                </a:rPr>
                <a:t>Trình bày trước lớp</a:t>
              </a:r>
            </a:p>
          </p:txBody>
        </p:sp>
        <p:sp>
          <p:nvSpPr>
            <p:cNvPr id="34" name="TextBox 33">
              <a:extLst>
                <a:ext uri="{FF2B5EF4-FFF2-40B4-BE49-F238E27FC236}">
                  <a16:creationId xmlns:a16="http://schemas.microsoft.com/office/drawing/2014/main" id="{EB3CAD35-1E8B-4898-9DA1-F48DA718A6D6}"/>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ea typeface="+mn-ea"/>
                <a:cs typeface="+mn-cs"/>
              </a:endParaRPr>
            </a:p>
          </p:txBody>
        </p:sp>
      </p:grpSp>
      <p:pic>
        <p:nvPicPr>
          <p:cNvPr id="9" name="Picture 8">
            <a:extLst>
              <a:ext uri="{FF2B5EF4-FFF2-40B4-BE49-F238E27FC236}">
                <a16:creationId xmlns:a16="http://schemas.microsoft.com/office/drawing/2014/main" id="{6AC49EE1-7DC9-4FC7-BB79-98B9D13011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13" name="Picture 12">
            <a:extLst>
              <a:ext uri="{FF2B5EF4-FFF2-40B4-BE49-F238E27FC236}">
                <a16:creationId xmlns:a16="http://schemas.microsoft.com/office/drawing/2014/main" id="{7279AD96-17EE-4A10-B795-0DC878FA9B2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7" name="Group 26">
            <a:extLst>
              <a:ext uri="{FF2B5EF4-FFF2-40B4-BE49-F238E27FC236}">
                <a16:creationId xmlns:a16="http://schemas.microsoft.com/office/drawing/2014/main" id="{E5C52E2E-B82F-42FB-913B-E77F73A38726}"/>
              </a:ext>
            </a:extLst>
          </p:cNvPr>
          <p:cNvGrpSpPr/>
          <p:nvPr/>
        </p:nvGrpSpPr>
        <p:grpSpPr>
          <a:xfrm>
            <a:off x="2338403" y="2011321"/>
            <a:ext cx="2398363" cy="2451087"/>
            <a:chOff x="5224478" y="1897021"/>
            <a:chExt cx="2398363" cy="2451087"/>
          </a:xfrm>
        </p:grpSpPr>
        <p:pic>
          <p:nvPicPr>
            <p:cNvPr id="15" name="Picture 14">
              <a:extLst>
                <a:ext uri="{FF2B5EF4-FFF2-40B4-BE49-F238E27FC236}">
                  <a16:creationId xmlns:a16="http://schemas.microsoft.com/office/drawing/2014/main" id="{8BEE969E-B2E3-4D2E-9B9E-156D77024B78}"/>
                </a:ext>
              </a:extLst>
            </p:cNvPr>
            <p:cNvPicPr>
              <a:picLocks noChangeAspect="1"/>
            </p:cNvPicPr>
            <p:nvPr/>
          </p:nvPicPr>
          <p:blipFill rotWithShape="1">
            <a:blip r:embed="rId7">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5" name="TextBox 24">
              <a:extLst>
                <a:ext uri="{FF2B5EF4-FFF2-40B4-BE49-F238E27FC236}">
                  <a16:creationId xmlns:a16="http://schemas.microsoft.com/office/drawing/2014/main" id="{A4890DEB-9CBD-428B-9812-3AC52624ACFC}"/>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ea typeface="+mn-ea"/>
                  <a:cs typeface="+mn-cs"/>
                </a:rPr>
                <a:t>Trình bày</a:t>
              </a:r>
            </a:p>
          </p:txBody>
        </p:sp>
      </p:grpSp>
      <p:grpSp>
        <p:nvGrpSpPr>
          <p:cNvPr id="26" name="Group 25">
            <a:extLst>
              <a:ext uri="{FF2B5EF4-FFF2-40B4-BE49-F238E27FC236}">
                <a16:creationId xmlns:a16="http://schemas.microsoft.com/office/drawing/2014/main" id="{8F27A1DD-C219-40E3-B0D8-BF4E90678544}"/>
              </a:ext>
            </a:extLst>
          </p:cNvPr>
          <p:cNvGrpSpPr/>
          <p:nvPr/>
        </p:nvGrpSpPr>
        <p:grpSpPr>
          <a:xfrm>
            <a:off x="6868409" y="2135810"/>
            <a:ext cx="2477404" cy="2521061"/>
            <a:chOff x="9754484" y="2021510"/>
            <a:chExt cx="2477404" cy="2521061"/>
          </a:xfrm>
        </p:grpSpPr>
        <p:pic>
          <p:nvPicPr>
            <p:cNvPr id="24" name="Picture 23">
              <a:extLst>
                <a:ext uri="{FF2B5EF4-FFF2-40B4-BE49-F238E27FC236}">
                  <a16:creationId xmlns:a16="http://schemas.microsoft.com/office/drawing/2014/main" id="{1566FE72-ADB1-4B0C-A133-316B7431B0C1}"/>
                </a:ext>
              </a:extLst>
            </p:cNvPr>
            <p:cNvPicPr>
              <a:picLocks noChangeAspect="1"/>
            </p:cNvPicPr>
            <p:nvPr/>
          </p:nvPicPr>
          <p:blipFill rotWithShape="1">
            <a:blip r:embed="rId7">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48" name="TextBox 47">
              <a:extLst>
                <a:ext uri="{FF2B5EF4-FFF2-40B4-BE49-F238E27FC236}">
                  <a16:creationId xmlns:a16="http://schemas.microsoft.com/office/drawing/2014/main" id="{9D5E52D4-6C33-4772-87EA-544B5791AA80}"/>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ea typeface="+mn-ea"/>
                  <a:cs typeface="+mn-cs"/>
                </a:rPr>
                <a:t>Nhận xét</a:t>
              </a:r>
            </a:p>
          </p:txBody>
        </p:sp>
      </p:grpSp>
    </p:spTree>
    <p:extLst>
      <p:ext uri="{BB962C8B-B14F-4D97-AF65-F5344CB8AC3E}">
        <p14:creationId xmlns:p14="http://schemas.microsoft.com/office/powerpoint/2010/main" val="816684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DACDBA5-DE82-09BE-81E5-60C34D8851B0}"/>
              </a:ext>
            </a:extLst>
          </p:cNvPr>
          <p:cNvGrpSpPr/>
          <p:nvPr/>
        </p:nvGrpSpPr>
        <p:grpSpPr>
          <a:xfrm>
            <a:off x="514350" y="-151268"/>
            <a:ext cx="11430000" cy="1541918"/>
            <a:chOff x="1617227" y="-27443"/>
            <a:chExt cx="9048055" cy="2306426"/>
          </a:xfrm>
        </p:grpSpPr>
        <p:pic>
          <p:nvPicPr>
            <p:cNvPr id="6" name="Picture 5" descr="A picture containing arrow&#10;&#10;Description automatically generated">
              <a:extLst>
                <a:ext uri="{FF2B5EF4-FFF2-40B4-BE49-F238E27FC236}">
                  <a16:creationId xmlns:a16="http://schemas.microsoft.com/office/drawing/2014/main" id="{44E4AF4E-B75D-D5B4-99FA-ACC1ECFE8C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68327" b="3329"/>
            <a:stretch/>
          </p:blipFill>
          <p:spPr>
            <a:xfrm>
              <a:off x="1617227" y="-27443"/>
              <a:ext cx="9048055" cy="2306426"/>
            </a:xfrm>
            <a:prstGeom prst="rect">
              <a:avLst/>
            </a:prstGeom>
          </p:spPr>
        </p:pic>
        <p:sp>
          <p:nvSpPr>
            <p:cNvPr id="8" name="TextBox 7">
              <a:extLst>
                <a:ext uri="{FF2B5EF4-FFF2-40B4-BE49-F238E27FC236}">
                  <a16:creationId xmlns:a16="http://schemas.microsoft.com/office/drawing/2014/main" id="{A03C8757-A339-5278-69F0-7D884B74CD21}"/>
                </a:ext>
              </a:extLst>
            </p:cNvPr>
            <p:cNvSpPr txBox="1"/>
            <p:nvPr/>
          </p:nvSpPr>
          <p:spPr>
            <a:xfrm>
              <a:off x="2409825" y="251829"/>
              <a:ext cx="7048500" cy="1200329"/>
            </a:xfrm>
            <a:prstGeom prst="rect">
              <a:avLst/>
            </a:prstGeom>
            <a:noFill/>
          </p:spPr>
          <p:txBody>
            <a:bodyPr wrap="square">
              <a:spAutoFit/>
            </a:bodyPr>
            <a:lstStyle/>
            <a:p>
              <a:pPr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có lợi đối với cơ quan tuần hoàn</a:t>
              </a:r>
            </a:p>
          </p:txBody>
        </p:sp>
      </p:grpSp>
      <p:pic>
        <p:nvPicPr>
          <p:cNvPr id="9" name="Picture 8">
            <a:extLst>
              <a:ext uri="{FF2B5EF4-FFF2-40B4-BE49-F238E27FC236}">
                <a16:creationId xmlns:a16="http://schemas.microsoft.com/office/drawing/2014/main" id="{9E85CFFD-E800-E2A8-1A6F-DBD825C2FCF8}"/>
              </a:ext>
            </a:extLst>
          </p:cNvPr>
          <p:cNvPicPr>
            <a:picLocks noChangeAspect="1"/>
          </p:cNvPicPr>
          <p:nvPr/>
        </p:nvPicPr>
        <p:blipFill>
          <a:blip r:embed="rId4"/>
          <a:stretch>
            <a:fillRect/>
          </a:stretch>
        </p:blipFill>
        <p:spPr>
          <a:xfrm>
            <a:off x="0" y="1538287"/>
            <a:ext cx="3119000" cy="3243263"/>
          </a:xfrm>
          <a:prstGeom prst="rect">
            <a:avLst/>
          </a:prstGeom>
        </p:spPr>
      </p:pic>
      <p:pic>
        <p:nvPicPr>
          <p:cNvPr id="13" name="Picture 12">
            <a:extLst>
              <a:ext uri="{FF2B5EF4-FFF2-40B4-BE49-F238E27FC236}">
                <a16:creationId xmlns:a16="http://schemas.microsoft.com/office/drawing/2014/main" id="{368C9E22-F707-73EE-CFF5-7D067CD4F26B}"/>
              </a:ext>
            </a:extLst>
          </p:cNvPr>
          <p:cNvPicPr>
            <a:picLocks noChangeAspect="1"/>
          </p:cNvPicPr>
          <p:nvPr/>
        </p:nvPicPr>
        <p:blipFill>
          <a:blip r:embed="rId5"/>
          <a:stretch>
            <a:fillRect/>
          </a:stretch>
        </p:blipFill>
        <p:spPr>
          <a:xfrm>
            <a:off x="3157537" y="1566862"/>
            <a:ext cx="2978015" cy="3243263"/>
          </a:xfrm>
          <a:prstGeom prst="rect">
            <a:avLst/>
          </a:prstGeom>
        </p:spPr>
      </p:pic>
      <p:grpSp>
        <p:nvGrpSpPr>
          <p:cNvPr id="17" name="Group 16">
            <a:extLst>
              <a:ext uri="{FF2B5EF4-FFF2-40B4-BE49-F238E27FC236}">
                <a16:creationId xmlns:a16="http://schemas.microsoft.com/office/drawing/2014/main" id="{9B3D162B-1578-AAA9-3D15-E213F4CD9A46}"/>
              </a:ext>
            </a:extLst>
          </p:cNvPr>
          <p:cNvGrpSpPr/>
          <p:nvPr/>
        </p:nvGrpSpPr>
        <p:grpSpPr>
          <a:xfrm>
            <a:off x="6405121" y="1625706"/>
            <a:ext cx="5644004" cy="3422544"/>
            <a:chOff x="8691260" y="3857240"/>
            <a:chExt cx="3616788" cy="2438005"/>
          </a:xfrm>
        </p:grpSpPr>
        <p:sp>
          <p:nvSpPr>
            <p:cNvPr id="24" name="Rectangle: Rounded Corners 23">
              <a:extLst>
                <a:ext uri="{FF2B5EF4-FFF2-40B4-BE49-F238E27FC236}">
                  <a16:creationId xmlns:a16="http://schemas.microsoft.com/office/drawing/2014/main" id="{90C5E867-433C-745A-BF5D-547C965033B1}"/>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CF2D2473-0C47-F88D-7CD0-E753427FAA60}"/>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928726A2-CC55-25F9-758C-0C91D00FD13D}"/>
              </a:ext>
            </a:extLst>
          </p:cNvPr>
          <p:cNvSpPr txBox="1"/>
          <p:nvPr/>
        </p:nvSpPr>
        <p:spPr>
          <a:xfrm>
            <a:off x="6677390" y="1948571"/>
            <a:ext cx="5057409" cy="3007618"/>
          </a:xfrm>
          <a:prstGeom prst="rect">
            <a:avLst/>
          </a:prstGeom>
          <a:noFill/>
        </p:spPr>
        <p:txBody>
          <a:bodyPr wrap="square">
            <a:spAutoFit/>
          </a:bodyPr>
          <a:lstStyle/>
          <a:p>
            <a:pPr marL="0" marR="0" algn="just">
              <a:lnSpc>
                <a:spcPct val="120000"/>
              </a:lnSpc>
              <a:spcBef>
                <a:spcPts val="0"/>
              </a:spcBef>
              <a:spcAft>
                <a:spcPts val="0"/>
              </a:spcAft>
            </a:pPr>
            <a:r>
              <a:rPr lang="nl-NL" sz="3200" b="1" dirty="0">
                <a:effectLst/>
                <a:ea typeface="Times New Roman" panose="02020603050405020304" pitchFamily="18" charset="0"/>
              </a:rPr>
              <a:t>Vì người sống thoải mái, có suy nghĩ tích cự sẽ cải thiện được khả năng phòng chống bệnh tật, ít có nguy cơ mắc bệnh tim, mạch.</a:t>
            </a:r>
            <a:endParaRPr lang="en-US" sz="3200" b="1" dirty="0">
              <a:effectLst/>
              <a:ea typeface="Times New Roman" panose="02020603050405020304" pitchFamily="18" charset="0"/>
            </a:endParaRPr>
          </a:p>
        </p:txBody>
      </p:sp>
    </p:spTree>
    <p:extLst>
      <p:ext uri="{BB962C8B-B14F-4D97-AF65-F5344CB8AC3E}">
        <p14:creationId xmlns:p14="http://schemas.microsoft.com/office/powerpoint/2010/main" val="1311101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599</Words>
  <Application>Microsoft Office PowerPoint</Application>
  <PresentationFormat>Widescreen</PresentationFormat>
  <Paragraphs>44</Paragraphs>
  <Slides>26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Times New Roman</vt:lpstr>
      <vt:lpstr>UTM Cookies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23</cp:revision>
  <dcterms:created xsi:type="dcterms:W3CDTF">2023-02-19T00:44:47Z</dcterms:created>
  <dcterms:modified xsi:type="dcterms:W3CDTF">2023-02-23T05:48:50Z</dcterms:modified>
</cp:coreProperties>
</file>