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</p:sldMasterIdLst>
  <p:notesMasterIdLst>
    <p:notesMasterId r:id="rId26"/>
  </p:notesMasterIdLst>
  <p:sldIdLst>
    <p:sldId id="375" r:id="rId4"/>
    <p:sldId id="283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5" r:id="rId16"/>
    <p:sldId id="277" r:id="rId17"/>
    <p:sldId id="269" r:id="rId18"/>
    <p:sldId id="309" r:id="rId19"/>
    <p:sldId id="279" r:id="rId20"/>
    <p:sldId id="303" r:id="rId21"/>
    <p:sldId id="304" r:id="rId22"/>
    <p:sldId id="307" r:id="rId23"/>
    <p:sldId id="308" r:id="rId24"/>
    <p:sldId id="267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7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775" autoAdjust="0"/>
  </p:normalViewPr>
  <p:slideViewPr>
    <p:cSldViewPr>
      <p:cViewPr varScale="1">
        <p:scale>
          <a:sx n="66" d="100"/>
          <a:sy n="66" d="100"/>
        </p:scale>
        <p:origin x="1304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F726-CE0D-405D-BBBE-946BE248C432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FF89-8D57-4F30-975A-A57939EF1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4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, </a:t>
            </a:r>
            <a:r>
              <a:rPr lang="en-US" baseline="0" dirty="0" err="1"/>
              <a:t>Tê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du </a:t>
            </a:r>
            <a:r>
              <a:rPr lang="en-US" baseline="0" dirty="0" err="1"/>
              <a:t>lịch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9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1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6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7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1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7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2558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85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8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8609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42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0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6"/>
            <a:ext cx="9144000" cy="5153956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" y="-40392"/>
            <a:ext cx="1151701" cy="92929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70" y="94949"/>
            <a:ext cx="617943" cy="1005668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880"/>
            <a:ext cx="1151701" cy="929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67636" y="51689"/>
            <a:ext cx="115224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6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2023/2/26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421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57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46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86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8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40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87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4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8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68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04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5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8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6"/>
            <a:ext cx="9144000" cy="5153956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" y="-40392"/>
            <a:ext cx="1151701" cy="92929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70" y="94949"/>
            <a:ext cx="617943" cy="1005668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880"/>
            <a:ext cx="1151701" cy="929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67636" y="51689"/>
            <a:ext cx="115224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9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7327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0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emf"/><Relationship Id="rId9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5.gif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46.png"/><Relationship Id="rId5" Type="http://schemas.openxmlformats.org/officeDocument/2006/relationships/image" Target="../media/image45.png"/><Relationship Id="rId15" Type="http://schemas.openxmlformats.org/officeDocument/2006/relationships/image" Target="../media/image66.png"/><Relationship Id="rId10" Type="http://schemas.openxmlformats.org/officeDocument/2006/relationships/image" Target="../media/image4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18" Type="http://schemas.openxmlformats.org/officeDocument/2006/relationships/slide" Target="slide11.xml"/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12" Type="http://schemas.openxmlformats.org/officeDocument/2006/relationships/slide" Target="slide8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slide" Target="slide5.xml"/><Relationship Id="rId15" Type="http://schemas.openxmlformats.org/officeDocument/2006/relationships/image" Target="../media/image14.png"/><Relationship Id="rId10" Type="http://schemas.openxmlformats.org/officeDocument/2006/relationships/slide" Target="slide7.xml"/><Relationship Id="rId19" Type="http://schemas.openxmlformats.org/officeDocument/2006/relationships/image" Target="../media/image25.png"/><Relationship Id="rId4" Type="http://schemas.openxmlformats.org/officeDocument/2006/relationships/slide" Target="slide12.xml"/><Relationship Id="rId9" Type="http://schemas.openxmlformats.org/officeDocument/2006/relationships/image" Target="../media/image2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" y="20140"/>
            <a:ext cx="9072398" cy="5103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176" y="968303"/>
            <a:ext cx="6105657" cy="33979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86606" y="2949783"/>
            <a:ext cx="6370794" cy="210324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36" y="627833"/>
            <a:ext cx="973767" cy="9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68796" y="3386686"/>
            <a:ext cx="5276537" cy="760225"/>
          </a:xfrm>
          <a:prstGeom prst="rect">
            <a:avLst/>
          </a:prstGeom>
          <a:noFill/>
        </p:spPr>
        <p:txBody>
          <a:bodyPr wrap="none" lIns="67959" tIns="33981" rIns="67959" bIns="33981">
            <a:spAutoFit/>
          </a:bodyPr>
          <a:lstStyle/>
          <a:p>
            <a:pPr algn="ctr">
              <a:defRPr/>
            </a:pPr>
            <a:r>
              <a:rPr lang="en-US" sz="449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449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4127" y="1242605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V... 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thư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6144" y="3209848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iCiel Cadena" pitchFamily="2" charset="0"/>
              </a:rPr>
              <a:t>V</a:t>
            </a:r>
            <a:r>
              <a:rPr lang="en-GB" sz="3600" b="1" dirty="0" err="1">
                <a:solidFill>
                  <a:srgbClr val="FF0000"/>
                </a:solidFill>
                <a:latin typeface="iCiel Cadena" pitchFamily="2" charset="0"/>
              </a:rPr>
              <a:t>iết</a:t>
            </a:r>
            <a:r>
              <a:rPr lang="en-GB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iCiel Cadena" pitchFamily="2" charset="0"/>
              </a:rPr>
              <a:t>thư</a:t>
            </a:r>
            <a:endParaRPr lang="en-US" sz="3600" b="1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750507" y="-118078"/>
            <a:ext cx="1715080" cy="29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3981" y="1364920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Xem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x...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0788" y="3420012"/>
            <a:ext cx="18385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Xem</a:t>
            </a:r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x</a:t>
            </a:r>
            <a:r>
              <a:rPr lang="en-US" sz="3300" b="1" dirty="0" err="1">
                <a:solidFill>
                  <a:srgbClr val="FF0000"/>
                </a:solidFill>
                <a:latin typeface="iCiel Cadena" pitchFamily="2" charset="0"/>
              </a:rPr>
              <a:t>iếc</a:t>
            </a:r>
            <a:endParaRPr lang="en-US" sz="3300" b="1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25944" y="87594"/>
            <a:ext cx="1721382" cy="28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45339" y="652123"/>
            <a:ext cx="733090" cy="1416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8106" y="1274439"/>
            <a:ext cx="975524" cy="188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942" y="36740"/>
            <a:ext cx="977689" cy="1521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7" y="2085975"/>
            <a:ext cx="1016987" cy="1642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089" y="2219298"/>
            <a:ext cx="1468699" cy="2524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444" y="630977"/>
            <a:ext cx="664106" cy="1055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79678" y="2318313"/>
            <a:ext cx="1132706" cy="21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36" y="996025"/>
            <a:ext cx="7686049" cy="3927137"/>
          </a:xfrm>
          <a:prstGeom prst="rect">
            <a:avLst/>
          </a:prstGeom>
        </p:spPr>
      </p:pic>
      <p:sp>
        <p:nvSpPr>
          <p:cNvPr id="94" name="Rounded Rectangle 93"/>
          <p:cNvSpPr/>
          <p:nvPr/>
        </p:nvSpPr>
        <p:spPr>
          <a:xfrm>
            <a:off x="144605" y="1594836"/>
            <a:ext cx="828446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27458" y="1632936"/>
            <a:ext cx="839939" cy="2653312"/>
          </a:xfrm>
          <a:prstGeom prst="roundRect">
            <a:avLst/>
          </a:prstGeom>
          <a:solidFill>
            <a:srgbClr val="BCE292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GB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10"/>
            <a:endParaRPr lang="en-GB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10"/>
            <a:r>
              <a:rPr lang="en-GB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GB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GB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GB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TextBox 2"/>
          <p:cNvSpPr txBox="1">
            <a:spLocks noChangeArrowheads="1"/>
          </p:cNvSpPr>
          <p:nvPr/>
        </p:nvSpPr>
        <p:spPr bwMode="auto">
          <a:xfrm>
            <a:off x="1587906" y="94744"/>
            <a:ext cx="6203010" cy="4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8" tIns="45614" rIns="91228" bIns="456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500" b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Thứ ba ngày 28 tháng 2 năm 2023</a:t>
            </a:r>
            <a:endParaRPr lang="en-US" altLang="vi-VN" sz="2500" b="1" dirty="0">
              <a:solidFill>
                <a:srgbClr val="000000"/>
              </a:solidFill>
              <a:latin typeface="HP001 4 hàng" pitchFamily="34" charset="0"/>
              <a:ea typeface="Microsoft YaHei" pitchFamily="34" charset="-122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9589" y="1053402"/>
            <a:ext cx="759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Chiều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hè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nắng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như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rót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mật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Những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dãy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phố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chìm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endParaRPr lang="vi-VN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208109" y="1504718"/>
            <a:ext cx="780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sắc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vàng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óng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ả.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Bên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vòm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cổng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thành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Vinh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trầm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endParaRPr lang="vi-VN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12935" y="1929159"/>
            <a:ext cx="800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mặc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những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cây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cổ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thụ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xanh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um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đứng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im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lìm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Thoảng</a:t>
            </a:r>
            <a:endParaRPr lang="vi-VN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66628" y="2398150"/>
            <a:ext cx="810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không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gian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một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làn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điệu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ví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dặm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ngân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vang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rồi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endParaRPr lang="en-GB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1828800" y="1476445"/>
            <a:ext cx="285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791200" y="1476445"/>
            <a:ext cx="190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4275557" y="1920803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7813375" y="2343150"/>
            <a:ext cx="3400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7208300" y="1931071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173711" y="2904785"/>
            <a:ext cx="781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rồi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hòa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tan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nhịp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chèo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trên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sông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Lam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gợn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sóng</a:t>
            </a:r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71780" y="3245903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431371" y="381102"/>
            <a:ext cx="5955073" cy="646323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10">
              <a:lnSpc>
                <a:spcPct val="150000"/>
              </a:lnSpc>
            </a:pPr>
            <a:r>
              <a:rPr lang="en-GB" sz="250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Chiều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phố</a:t>
            </a:r>
            <a:r>
              <a:rPr lang="en-GB" sz="250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Vinh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4605" y="1632936"/>
            <a:ext cx="884919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6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0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332" y="-97198"/>
            <a:ext cx="1613039" cy="10785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38" y="4124861"/>
            <a:ext cx="1298561" cy="76359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19214" y="158129"/>
            <a:ext cx="3557586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 TỪ KHÓ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93518" y="860070"/>
            <a:ext cx="2658022" cy="1597937"/>
            <a:chOff x="2264035" y="1933579"/>
            <a:chExt cx="2658022" cy="1597937"/>
          </a:xfrm>
        </p:grpSpPr>
        <p:grpSp>
          <p:nvGrpSpPr>
            <p:cNvPr id="11" name="Group 10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3" name="图片 8" descr="b506cb732b7894ede25ab2d1ffc8a38c"/>
              <p:cNvPicPr>
                <a:picLocks noChangeAspect="1"/>
              </p:cNvPicPr>
              <p:nvPr/>
            </p:nvPicPr>
            <p:blipFill>
              <a:blip r:embed="rId8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4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chiều</a:t>
                </a:r>
                <a:r>
                  <a:rPr lang="en-GB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hè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图片 3" descr="a7ae80940d566a7f75b71fa4fa6f4ee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27395" y="2691876"/>
            <a:ext cx="3494683" cy="1765884"/>
            <a:chOff x="2264035" y="1933579"/>
            <a:chExt cx="3494683" cy="1765884"/>
          </a:xfrm>
        </p:grpSpPr>
        <p:grpSp>
          <p:nvGrpSpPr>
            <p:cNvPr id="16" name="Group 15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8" name="图片 8" descr="b506cb732b7894ede25ab2d1ffc8a38c"/>
              <p:cNvPicPr>
                <a:picLocks noChangeAspect="1"/>
              </p:cNvPicPr>
              <p:nvPr/>
            </p:nvPicPr>
            <p:blipFill>
              <a:blip r:embed="rId8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9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thoảng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图片 3" descr="a7ae80940d566a7f75b71fa4fa6f4ee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0198" y="2511046"/>
              <a:ext cx="1588520" cy="118841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24400" y="860069"/>
            <a:ext cx="2920425" cy="1510006"/>
            <a:chOff x="2264035" y="1933578"/>
            <a:chExt cx="2920425" cy="1510006"/>
          </a:xfrm>
        </p:grpSpPr>
        <p:grpSp>
          <p:nvGrpSpPr>
            <p:cNvPr id="21" name="Group 20"/>
            <p:cNvGrpSpPr/>
            <p:nvPr/>
          </p:nvGrpSpPr>
          <p:grpSpPr>
            <a:xfrm>
              <a:off x="2264035" y="1933578"/>
              <a:ext cx="2590800" cy="1400171"/>
              <a:chOff x="3160623" y="2847035"/>
              <a:chExt cx="2590800" cy="1236279"/>
            </a:xfrm>
          </p:grpSpPr>
          <p:pic>
            <p:nvPicPr>
              <p:cNvPr id="23" name="图片 8" descr="b506cb732b7894ede25ab2d1ffc8a38c"/>
              <p:cNvPicPr>
                <a:picLocks noChangeAspect="1"/>
              </p:cNvPicPr>
              <p:nvPr/>
            </p:nvPicPr>
            <p:blipFill>
              <a:blip r:embed="rId8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4" name="文本框 9"/>
              <p:cNvSpPr txBox="1"/>
              <p:nvPr/>
            </p:nvSpPr>
            <p:spPr>
              <a:xfrm>
                <a:off x="3385693" y="3130467"/>
                <a:ext cx="2140660" cy="652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trầm</a:t>
                </a:r>
                <a:r>
                  <a:rPr lang="en-GB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mặc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2" name="图片 3" descr="a7ae80940d566a7f75b71fa4fa6f4ee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5940" y="2255167"/>
              <a:ext cx="1588520" cy="118841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480925" y="2691876"/>
            <a:ext cx="2834275" cy="1597937"/>
            <a:chOff x="2264035" y="1933579"/>
            <a:chExt cx="2834275" cy="1597937"/>
          </a:xfrm>
        </p:grpSpPr>
        <p:grpSp>
          <p:nvGrpSpPr>
            <p:cNvPr id="26" name="Group 25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8" name="图片 8" descr="b506cb732b7894ede25ab2d1ffc8a38c"/>
              <p:cNvPicPr>
                <a:picLocks noChangeAspect="1"/>
              </p:cNvPicPr>
              <p:nvPr/>
            </p:nvPicPr>
            <p:blipFill>
              <a:blip r:embed="rId8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9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làn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điệu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7" name="图片 3" descr="a7ae80940d566a7f75b71fa4fa6f4ee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3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27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43" y="311975"/>
            <a:ext cx="7071738" cy="4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组合 23"/>
          <p:cNvGrpSpPr/>
          <p:nvPr/>
        </p:nvGrpSpPr>
        <p:grpSpPr>
          <a:xfrm>
            <a:off x="233951" y="520342"/>
            <a:ext cx="3804649" cy="1902853"/>
            <a:chOff x="1866512" y="1446509"/>
            <a:chExt cx="3271491" cy="2309600"/>
          </a:xfrm>
        </p:grpSpPr>
        <p:grpSp>
          <p:nvGrpSpPr>
            <p:cNvPr id="12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1" name="Freeform 13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3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130" name="文本框 49"/>
            <p:cNvSpPr txBox="1">
              <a:spLocks noChangeArrowheads="1"/>
            </p:cNvSpPr>
            <p:nvPr/>
          </p:nvSpPr>
          <p:spPr bwMode="auto">
            <a:xfrm>
              <a:off x="1958339" y="2009582"/>
              <a:ext cx="3011454" cy="108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b="1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CHÉP BÀI VÀO VỞ LUYỆN VIẾT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23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36" y="996025"/>
            <a:ext cx="7686049" cy="3927137"/>
          </a:xfrm>
          <a:prstGeom prst="rect">
            <a:avLst/>
          </a:prstGeom>
        </p:spPr>
      </p:pic>
      <p:sp>
        <p:nvSpPr>
          <p:cNvPr id="107" name="TextBox 2"/>
          <p:cNvSpPr txBox="1">
            <a:spLocks noChangeArrowheads="1"/>
          </p:cNvSpPr>
          <p:nvPr/>
        </p:nvSpPr>
        <p:spPr bwMode="auto">
          <a:xfrm>
            <a:off x="1587906" y="94744"/>
            <a:ext cx="6203010" cy="4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8" tIns="45614" rIns="91228" bIns="456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500" b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Thứ ba ngày 28 tháng 2 năm 2023</a:t>
            </a:r>
            <a:endParaRPr lang="en-US" altLang="vi-VN" sz="2500" b="1" dirty="0">
              <a:solidFill>
                <a:srgbClr val="000000"/>
              </a:solidFill>
              <a:latin typeface="HP001 4 hàng" pitchFamily="34" charset="0"/>
              <a:ea typeface="Microsoft YaHei" pitchFamily="34" charset="-122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9589" y="1053402"/>
            <a:ext cx="759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Chiều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hè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nắng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như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rót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mật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Những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dãy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phố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chìm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endParaRPr lang="vi-VN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208109" y="1504718"/>
            <a:ext cx="780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sắc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vàng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óng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ả.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Bên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vòm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cổng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thành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Vinh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trầm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endParaRPr lang="vi-VN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12935" y="1929159"/>
            <a:ext cx="800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mặc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những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cây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cổ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thụ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xanh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um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đứng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im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lìm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Thoảng</a:t>
            </a:r>
            <a:endParaRPr lang="vi-VN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66628" y="2398150"/>
            <a:ext cx="810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không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gian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một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làn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điệu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ví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dặm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ngân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vang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rồi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endParaRPr lang="en-GB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173711" y="2904785"/>
            <a:ext cx="781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rồi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hòa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tan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nhịp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chèo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trên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sông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Lam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gợn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sóng</a:t>
            </a:r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431371" y="381102"/>
            <a:ext cx="5955073" cy="646323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10">
              <a:lnSpc>
                <a:spcPct val="150000"/>
              </a:lnSpc>
            </a:pPr>
            <a:r>
              <a:rPr lang="en-GB" sz="250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Chiều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phố</a:t>
            </a:r>
            <a:r>
              <a:rPr lang="en-GB" sz="250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Vinh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1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1000" y="209550"/>
            <a:ext cx="3083791" cy="4506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67760" y="831132"/>
            <a:ext cx="1175787" cy="1225112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0192" y="2462850"/>
            <a:ext cx="1691903" cy="2385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9734" y="500270"/>
            <a:ext cx="4206605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123950"/>
            <a:ext cx="754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cành </a:t>
            </a:r>
            <a:r>
              <a:rPr lang="en-GB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úc là đà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en-GB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 Tấn Vũ, canh gà Thọ Xương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Mịt mù khói tỏa ngàn sương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 </a:t>
            </a:r>
            <a:r>
              <a:rPr lang="en-GB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 Yên Thái, mặt gương Tây Hồ</a:t>
            </a:r>
          </a:p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dao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8655" y="0"/>
            <a:ext cx="8396288" cy="9310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1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2).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86200" y="1210085"/>
            <a:ext cx="232802" cy="39573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1818" y="1625182"/>
            <a:ext cx="381000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63311" y="2462778"/>
            <a:ext cx="304800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71750"/>
            <a:ext cx="2183717" cy="218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6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990600" y="285750"/>
            <a:ext cx="7696200" cy="105830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(2).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AutoShape 2" descr="Clip: Nước lũ chảy khủng khiếp ở Sơn La gây bão mạn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990600" y="142875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 thí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 thành phố từ trên boong tàu. Khi biển lặng, cô ấy thành phố như xí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gần. Những ánh đèn chi chí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,lấp lánh tựa sao sa. Tháp nhà thờ chênh chế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trên nền trời đêm. Gió đưa tiếng chuông ngân nga văng vẳng.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124200" y="1523422"/>
            <a:ext cx="381000" cy="369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258289" y="2337390"/>
            <a:ext cx="388336" cy="391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834745" y="2323347"/>
            <a:ext cx="318655" cy="419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676400" y="3105150"/>
            <a:ext cx="381000" cy="419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59783"/>
            <a:ext cx="2183717" cy="218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5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400" r="11303" b="18813"/>
          <a:stretch>
            <a:fillRect/>
          </a:stretch>
        </p:blipFill>
        <p:spPr>
          <a:xfrm flipH="1">
            <a:off x="609600" y="590550"/>
            <a:ext cx="4038600" cy="4180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23950"/>
            <a:ext cx="5791200" cy="16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ngữ: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 Chứa tiếng bắt đầu bằng tr hoặc ch có nghĩa như sau: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Đồ dùng bằng bông, len , vải, dạ... đắp lên người khi ngủ cho ấm.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GB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Cây cùng họ với cam, quả có nước chua, dùng làm gia vị khi pha nước uống.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GB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Tác phẩm nghệ thuật được thể hiện bằng đường nét và màu sắc.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Pin by Thussanee on Cartoon | Kartu, Animasi, Gambar bergerak">
            <a:extLst>
              <a:ext uri="{FF2B5EF4-FFF2-40B4-BE49-F238E27FC236}">
                <a16:creationId xmlns:a16="http://schemas.microsoft.com/office/drawing/2014/main" id="{92D9444C-6AE9-FFCB-D2FE-302BF4D3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75" y="3075125"/>
            <a:ext cx="2595850" cy="210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3">
            <a:extLst>
              <a:ext uri="{FF2B5EF4-FFF2-40B4-BE49-F238E27FC236}">
                <a16:creationId xmlns:a16="http://schemas.microsoft.com/office/drawing/2014/main" id="{99E3E7CE-9DDF-4A3F-8E4D-F317A2CD719A}"/>
              </a:ext>
            </a:extLst>
          </p:cNvPr>
          <p:cNvSpPr/>
          <p:nvPr/>
        </p:nvSpPr>
        <p:spPr>
          <a:xfrm>
            <a:off x="3048000" y="1271228"/>
            <a:ext cx="1600200" cy="424809"/>
          </a:xfrm>
          <a:prstGeom prst="roundRect">
            <a:avLst>
              <a:gd name="adj" fmla="val 50000"/>
            </a:avLst>
          </a:prstGeom>
          <a:solidFill>
            <a:srgbClr val="C02525"/>
          </a:solidFill>
          <a:ln w="6350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altLang="en-GB" sz="28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chăn</a:t>
            </a:r>
            <a:endParaRPr lang="en-US" altLang="en-GB" sz="2800" b="1" kern="0" dirty="0">
              <a:solidFill>
                <a:srgbClr val="000000">
                  <a:lumMod val="75000"/>
                  <a:lumOff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7" name="圆角矩形 3">
            <a:extLst>
              <a:ext uri="{FF2B5EF4-FFF2-40B4-BE49-F238E27FC236}">
                <a16:creationId xmlns:a16="http://schemas.microsoft.com/office/drawing/2014/main" id="{99E3E7CE-9DDF-4A3F-8E4D-F317A2CD719A}"/>
              </a:ext>
            </a:extLst>
          </p:cNvPr>
          <p:cNvSpPr/>
          <p:nvPr/>
        </p:nvSpPr>
        <p:spPr>
          <a:xfrm>
            <a:off x="3276600" y="2542456"/>
            <a:ext cx="1371600" cy="424809"/>
          </a:xfrm>
          <a:prstGeom prst="roundRect">
            <a:avLst>
              <a:gd name="adj" fmla="val 50000"/>
            </a:avLst>
          </a:prstGeom>
          <a:solidFill>
            <a:srgbClr val="C02525"/>
          </a:solidFill>
          <a:ln w="6350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chanh</a:t>
            </a:r>
            <a:endParaRPr lang="en-US" altLang="en-GB" sz="28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8" name="圆角矩形 3">
            <a:extLst>
              <a:ext uri="{FF2B5EF4-FFF2-40B4-BE49-F238E27FC236}">
                <a16:creationId xmlns:a16="http://schemas.microsoft.com/office/drawing/2014/main" id="{99E3E7CE-9DDF-4A3F-8E4D-F317A2CD719A}"/>
              </a:ext>
            </a:extLst>
          </p:cNvPr>
          <p:cNvSpPr/>
          <p:nvPr/>
        </p:nvSpPr>
        <p:spPr>
          <a:xfrm>
            <a:off x="3061855" y="3528225"/>
            <a:ext cx="1371600" cy="424809"/>
          </a:xfrm>
          <a:prstGeom prst="roundRect">
            <a:avLst>
              <a:gd name="adj" fmla="val 50000"/>
            </a:avLst>
          </a:prstGeom>
          <a:solidFill>
            <a:srgbClr val="C02525"/>
          </a:solidFill>
          <a:ln w="6350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tranh</a:t>
            </a:r>
            <a:endParaRPr lang="en-US" altLang="en-GB" sz="28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9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ngữ: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 Chứa tiếng có vần it hoặc ich, có nghĩa như sau:</a:t>
            </a:r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(Tiếng cười) nhỏ, liên tục biểu hiện</a:t>
            </a:r>
            <a:r>
              <a:rPr lang="en-GB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(Tiếng khóc) nhỏ và rời rạc, xen với tiếng xịt mũi.</a:t>
            </a:r>
            <a:endParaRPr lang="en-GB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vi-VN" sz="2400" b="1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Có thái độ nhã nhặn và lễ độ.</a:t>
            </a:r>
            <a:endParaRPr lang="en-GB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Pin by Thussanee on Cartoon | Kartu, Animasi, Gambar bergerak">
            <a:extLst>
              <a:ext uri="{FF2B5EF4-FFF2-40B4-BE49-F238E27FC236}">
                <a16:creationId xmlns:a16="http://schemas.microsoft.com/office/drawing/2014/main" id="{92D9444C-6AE9-FFCB-D2FE-302BF4D3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3038757"/>
            <a:ext cx="2595850" cy="210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3">
            <a:extLst>
              <a:ext uri="{FF2B5EF4-FFF2-40B4-BE49-F238E27FC236}">
                <a16:creationId xmlns:a16="http://schemas.microsoft.com/office/drawing/2014/main" id="{99E3E7CE-9DDF-4A3F-8E4D-F317A2CD719A}"/>
              </a:ext>
            </a:extLst>
          </p:cNvPr>
          <p:cNvSpPr/>
          <p:nvPr/>
        </p:nvSpPr>
        <p:spPr>
          <a:xfrm>
            <a:off x="2514600" y="1126423"/>
            <a:ext cx="2743200" cy="424809"/>
          </a:xfrm>
          <a:prstGeom prst="roundRect">
            <a:avLst>
              <a:gd name="adj" fmla="val 50000"/>
            </a:avLst>
          </a:prstGeom>
          <a:solidFill>
            <a:srgbClr val="C02525"/>
          </a:solidFill>
          <a:ln w="6350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Khúc</a:t>
            </a:r>
            <a:r>
              <a:rPr lang="en-GB" altLang="en-GB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khích</a:t>
            </a:r>
            <a:endParaRPr lang="en-US" altLang="en-GB" sz="28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99E3E7CE-9DDF-4A3F-8E4D-F317A2CD719A}"/>
              </a:ext>
            </a:extLst>
          </p:cNvPr>
          <p:cNvSpPr/>
          <p:nvPr/>
        </p:nvSpPr>
        <p:spPr>
          <a:xfrm>
            <a:off x="2679160" y="1870957"/>
            <a:ext cx="2350040" cy="424809"/>
          </a:xfrm>
          <a:prstGeom prst="roundRect">
            <a:avLst>
              <a:gd name="adj" fmla="val 50000"/>
            </a:avLst>
          </a:prstGeom>
          <a:solidFill>
            <a:srgbClr val="C02525"/>
          </a:solidFill>
          <a:ln w="6350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Thút</a:t>
            </a:r>
            <a:r>
              <a:rPr lang="en-GB" altLang="en-GB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thít</a:t>
            </a:r>
            <a:endParaRPr lang="en-US" altLang="en-GB" sz="28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7" name="圆角矩形 3">
            <a:extLst>
              <a:ext uri="{FF2B5EF4-FFF2-40B4-BE49-F238E27FC236}">
                <a16:creationId xmlns:a16="http://schemas.microsoft.com/office/drawing/2014/main" id="{99E3E7CE-9DDF-4A3F-8E4D-F317A2CD719A}"/>
              </a:ext>
            </a:extLst>
          </p:cNvPr>
          <p:cNvSpPr/>
          <p:nvPr/>
        </p:nvSpPr>
        <p:spPr>
          <a:xfrm>
            <a:off x="2798616" y="2677655"/>
            <a:ext cx="2001984" cy="424809"/>
          </a:xfrm>
          <a:prstGeom prst="roundRect">
            <a:avLst>
              <a:gd name="adj" fmla="val 50000"/>
            </a:avLst>
          </a:prstGeom>
          <a:solidFill>
            <a:srgbClr val="C02525"/>
          </a:solidFill>
          <a:ln w="6350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Lịch</a:t>
            </a:r>
            <a:r>
              <a:rPr lang="en-GB" altLang="en-GB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GB" altLang="en-GB" sz="2800" b="1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sự</a:t>
            </a:r>
            <a:r>
              <a:rPr lang="en-GB" altLang="en-GB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endParaRPr lang="en-US" altLang="en-GB" sz="28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5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574" y="3474642"/>
            <a:ext cx="1938696" cy="1595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7" y="3724811"/>
            <a:ext cx="1298561" cy="7635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4001135"/>
            <a:ext cx="9144793" cy="1143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9" y="-258848"/>
            <a:ext cx="2981203" cy="19889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92" y="1564869"/>
            <a:ext cx="992210" cy="1065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152651" y="3470417"/>
            <a:ext cx="2037230" cy="139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0044" y="136063"/>
            <a:ext cx="1828958" cy="18289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0019" y="-241407"/>
            <a:ext cx="3077223" cy="205757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3574" y="2845990"/>
            <a:ext cx="493819" cy="6812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971" y="2847035"/>
            <a:ext cx="498392" cy="681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8392" y="770139"/>
            <a:ext cx="497476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247590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20" y="25270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3517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182443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04807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155554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2" y="21019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39" y="240805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265381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33331" y="1004508"/>
            <a:ext cx="31316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50" b="1" dirty="0">
                <a:solidFill>
                  <a:srgbClr val="0000FF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52637" y="44862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843828" y="157163"/>
            <a:ext cx="1259180" cy="4286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phá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125750"/>
            <a:ext cx="1354823" cy="2574165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4" y="1284864"/>
            <a:ext cx="1277003" cy="2568323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1869778"/>
            <a:ext cx="1299033" cy="2830137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1199393"/>
            <a:ext cx="1631350" cy="2538942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2446638"/>
            <a:ext cx="1441267" cy="2327125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1284863"/>
            <a:ext cx="1451136" cy="2493968"/>
          </a:xfrm>
          <a:prstGeom prst="rect">
            <a:avLst/>
          </a:prstGeom>
        </p:spPr>
      </p:pic>
      <p:pic>
        <p:nvPicPr>
          <p:cNvPr id="27" name="Picture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240521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359228" y="4506692"/>
            <a:ext cx="621421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Khỉ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ounded Rectangle 28">
            <a:hlinkClick r:id="rId8" action="ppaction://hlinksldjump"/>
          </p:cNvPr>
          <p:cNvSpPr/>
          <p:nvPr/>
        </p:nvSpPr>
        <p:spPr>
          <a:xfrm>
            <a:off x="1530217" y="3861359"/>
            <a:ext cx="883860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Tê</a:t>
            </a:r>
            <a:r>
              <a:rPr lang="en-US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giác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2776632" y="4689029"/>
            <a:ext cx="1037902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Ngựa</a:t>
            </a:r>
            <a:r>
              <a:rPr lang="en-US" sz="1650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vằn</a:t>
            </a:r>
            <a:endParaRPr lang="en-US" sz="1650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4388979" y="3738794"/>
            <a:ext cx="621421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ounded Rectangle 31">
            <a:hlinkClick r:id="rId14" action="ppaction://hlinksldjump"/>
          </p:cNvPr>
          <p:cNvSpPr/>
          <p:nvPr/>
        </p:nvSpPr>
        <p:spPr>
          <a:xfrm>
            <a:off x="5534070" y="4755774"/>
            <a:ext cx="621421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Voi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Rounded Rectangle 32">
            <a:hlinkClick r:id="rId16" action="ppaction://hlinksldjump"/>
          </p:cNvPr>
          <p:cNvSpPr/>
          <p:nvPr/>
        </p:nvSpPr>
        <p:spPr>
          <a:xfrm>
            <a:off x="6717027" y="3754934"/>
            <a:ext cx="857192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Sư</a:t>
            </a:r>
            <a:r>
              <a:rPr lang="en-US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tử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7706109" y="4740731"/>
            <a:ext cx="1396900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Hươu</a:t>
            </a:r>
            <a:r>
              <a:rPr lang="en-US" sz="1650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1650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cổ</a:t>
            </a:r>
            <a:endParaRPr lang="en-US" sz="1650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5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7005" y="1322646"/>
            <a:ext cx="474529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tr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ch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ao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 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quà</a:t>
            </a:r>
            <a:endParaRPr lang="en-US" sz="405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7133" y="3088174"/>
            <a:ext cx="18216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00" b="1" dirty="0" err="1">
                <a:solidFill>
                  <a:srgbClr val="FF0000"/>
                </a:solidFill>
                <a:latin typeface="iCiel Cadena" pitchFamily="2" charset="0"/>
              </a:rPr>
              <a:t>Trao</a:t>
            </a:r>
            <a:r>
              <a:rPr lang="en-GB" sz="3300" b="1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GB" sz="3300" b="1" dirty="0" err="1">
                <a:solidFill>
                  <a:srgbClr val="FF0000"/>
                </a:solidFill>
                <a:latin typeface="iCiel Cadena" pitchFamily="2" charset="0"/>
              </a:rPr>
              <a:t>quà</a:t>
            </a:r>
            <a:endParaRPr lang="en-US" sz="33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153613" y="1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5936" y="1402887"/>
            <a:ext cx="360677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ch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tr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trông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...ờ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6741" y="3369981"/>
            <a:ext cx="20565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trông</a:t>
            </a:r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iCiel Cadena" pitchFamily="2" charset="0"/>
              </a:rPr>
              <a:t>ch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ờ</a:t>
            </a:r>
            <a:endParaRPr lang="en-US" sz="33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6636031" y="-168104"/>
            <a:ext cx="1541467" cy="31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8170" y="1272882"/>
            <a:ext cx="31476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iCiel Cadena" pitchFamily="2" charset="0"/>
              </a:rPr>
              <a:t>ăng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500" b="1" dirty="0" err="1">
                <a:solidFill>
                  <a:srgbClr val="FF0000"/>
                </a:solidFill>
                <a:latin typeface="iCiel Cadena" pitchFamily="2" charset="0"/>
              </a:rPr>
              <a:t>ăn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rgbClr val="008000"/>
                </a:solidFill>
                <a:latin typeface="iCiel Cadena" pitchFamily="2" charset="0"/>
              </a:rPr>
              <a:t>Mặt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...</a:t>
            </a:r>
            <a:r>
              <a:rPr lang="en-US" sz="4500" b="1" dirty="0" err="1">
                <a:solidFill>
                  <a:srgbClr val="008000"/>
                </a:solidFill>
                <a:latin typeface="iCiel Cadena" pitchFamily="2" charset="0"/>
              </a:rPr>
              <a:t>ăng</a:t>
            </a:r>
            <a:endParaRPr lang="en-US" sz="450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3115858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0000FF"/>
                </a:solidFill>
                <a:latin typeface="iCiel Cadena" pitchFamily="2" charset="0"/>
              </a:rPr>
              <a:t>Mặt</a:t>
            </a:r>
            <a:r>
              <a:rPr lang="en-GB" sz="3600" b="1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iCiel Cadena" pitchFamily="2" charset="0"/>
              </a:rPr>
              <a:t>tr</a:t>
            </a:r>
            <a:r>
              <a:rPr lang="en-GB" sz="3600" b="1" dirty="0" err="1">
                <a:solidFill>
                  <a:srgbClr val="0000FF"/>
                </a:solidFill>
                <a:latin typeface="iCiel Cadena" pitchFamily="2" charset="0"/>
              </a:rPr>
              <a:t>ăng</a:t>
            </a:r>
            <a:endParaRPr lang="en-US" sz="36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6315302" y="-157478"/>
            <a:ext cx="1515774" cy="3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1832" y="1156888"/>
            <a:ext cx="3147657" cy="1663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iCiel Cadena" pitchFamily="2" charset="0"/>
              </a:rPr>
              <a:t>ăng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500" b="1" dirty="0" err="1">
                <a:solidFill>
                  <a:srgbClr val="FF0000"/>
                </a:solidFill>
                <a:latin typeface="iCiel Cadena" pitchFamily="2" charset="0"/>
              </a:rPr>
              <a:t>ăn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Con tr...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8011" y="3120689"/>
            <a:ext cx="19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 con</a:t>
            </a:r>
            <a:r>
              <a:rPr lang="en-US" sz="3600" b="1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tr</a:t>
            </a:r>
            <a:r>
              <a:rPr lang="en-US" sz="3600" b="1" dirty="0" err="1">
                <a:solidFill>
                  <a:srgbClr val="FF0000"/>
                </a:solidFill>
                <a:latin typeface="iCiel Cadena" pitchFamily="2" charset="0"/>
              </a:rPr>
              <a:t>ăn</a:t>
            </a:r>
            <a:endParaRPr lang="en-US" sz="36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6616385" y="-35948"/>
            <a:ext cx="1961477" cy="30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5528" y="1297912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v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endParaRPr lang="en-US" sz="405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634" y="3121358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iCiel Cadena" pitchFamily="2" charset="0"/>
              </a:rPr>
              <a:t>iết</a:t>
            </a:r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chữ</a:t>
            </a:r>
            <a:endParaRPr lang="en-US" sz="36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6604010" y="69504"/>
            <a:ext cx="1703013" cy="27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630</Words>
  <Application>Microsoft Office PowerPoint</Application>
  <PresentationFormat>On-screen Show (16:9)</PresentationFormat>
  <Paragraphs>103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Office 主题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173</cp:revision>
  <dcterms:created xsi:type="dcterms:W3CDTF">2022-02-08T14:42:49Z</dcterms:created>
  <dcterms:modified xsi:type="dcterms:W3CDTF">2023-02-26T16:34:31Z</dcterms:modified>
</cp:coreProperties>
</file>