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375" r:id="rId2"/>
    <p:sldId id="299" r:id="rId3"/>
    <p:sldId id="313" r:id="rId4"/>
    <p:sldId id="314" r:id="rId5"/>
    <p:sldId id="315" r:id="rId6"/>
    <p:sldId id="316" r:id="rId7"/>
    <p:sldId id="293" r:id="rId8"/>
    <p:sldId id="318" r:id="rId9"/>
    <p:sldId id="317" r:id="rId10"/>
    <p:sldId id="294" r:id="rId11"/>
    <p:sldId id="292" r:id="rId12"/>
    <p:sldId id="306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  <a:srgbClr val="CCFF99"/>
    <a:srgbClr val="FF6431"/>
    <a:srgbClr val="7A2F1C"/>
    <a:srgbClr val="C49500"/>
    <a:srgbClr val="F1D8D4"/>
    <a:srgbClr val="FFFFFF"/>
    <a:srgbClr val="FFE057"/>
    <a:srgbClr val="C1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9" autoAdjust="0"/>
    <p:restoredTop sz="81481" autoAdjust="0"/>
  </p:normalViewPr>
  <p:slideViewPr>
    <p:cSldViewPr snapToGrid="0">
      <p:cViewPr varScale="1">
        <p:scale>
          <a:sx n="51" d="100"/>
          <a:sy n="51" d="100"/>
        </p:scale>
        <p:origin x="12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3464-EBDA-497D-9944-A6115D0E36C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C733-4600-49F0-A38A-9D7B536B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4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78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333C4DAA-85F3-4777-809D-EF7B3385728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89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3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44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40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0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9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07208" y="4890721"/>
            <a:ext cx="5807932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6" y="322851"/>
            <a:ext cx="10883860" cy="65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20" y="823787"/>
            <a:ext cx="106473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30" y="3127404"/>
            <a:ext cx="6094270" cy="37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77432" y="1725127"/>
            <a:ext cx="6553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giảm ô nhiễm môi trường:</a:t>
            </a:r>
          </a:p>
          <a:p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vứt rác đúng nơi quy định.</a:t>
            </a:r>
          </a:p>
          <a:p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Có ý thức dọn dẹp vệ sinh nơi mình đang sống.</a:t>
            </a:r>
          </a:p>
          <a:p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Sử dụng nước hợp lý, tiết kiệm, không lãng phí nước.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858" y="365403"/>
            <a:ext cx="7254869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222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4"/>
          <p:cNvGrpSpPr/>
          <p:nvPr/>
        </p:nvGrpSpPr>
        <p:grpSpPr>
          <a:xfrm>
            <a:off x="1953604" y="1079838"/>
            <a:ext cx="9554291" cy="5139777"/>
            <a:chOff x="6889928" y="1828801"/>
            <a:chExt cx="12739053" cy="6853035"/>
          </a:xfrm>
        </p:grpSpPr>
        <p:pic>
          <p:nvPicPr>
            <p:cNvPr id="14" name="图片 29"/>
            <p:cNvPicPr>
              <a:picLocks noChangeAspect="1"/>
            </p:cNvPicPr>
            <p:nvPr/>
          </p:nvPicPr>
          <p:blipFill rotWithShape="1">
            <a:blip r:embed="rId3"/>
            <a:srcRect l="14627" t="15673" r="18441" b="20000"/>
            <a:stretch/>
          </p:blipFill>
          <p:spPr>
            <a:xfrm rot="9219712">
              <a:off x="7650530" y="1828801"/>
              <a:ext cx="7127158" cy="6853035"/>
            </a:xfrm>
            <a:prstGeom prst="rect">
              <a:avLst/>
            </a:prstGeom>
          </p:spPr>
        </p:pic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32969" y="2405661"/>
              <a:ext cx="6096012" cy="6096011"/>
            </a:xfrm>
            <a:prstGeom prst="rect">
              <a:avLst/>
            </a:prstGeom>
          </p:spPr>
        </p:pic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4156">
              <a:off x="6889928" y="1945428"/>
              <a:ext cx="2811890" cy="281188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 rot="21080632">
            <a:off x="3517772" y="2479962"/>
            <a:ext cx="3563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VIẾT VÀO VỞ</a:t>
            </a:r>
          </a:p>
        </p:txBody>
      </p:sp>
    </p:spTree>
    <p:extLst>
      <p:ext uri="{BB962C8B-B14F-4D97-AF65-F5344CB8AC3E}">
        <p14:creationId xmlns:p14="http://schemas.microsoft.com/office/powerpoint/2010/main" val="1455804473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2596"/>
            <a:ext cx="12192000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09" y="0"/>
            <a:ext cx="7400102" cy="68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777" y="1388386"/>
            <a:ext cx="506011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9076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38" y="885337"/>
            <a:ext cx="6295506" cy="576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638" y="228322"/>
            <a:ext cx="7808274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thông tin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20461" y="1102685"/>
            <a:ext cx="4473838" cy="3333750"/>
            <a:chOff x="7020461" y="1084578"/>
            <a:chExt cx="4473838" cy="3333750"/>
          </a:xfrm>
        </p:grpSpPr>
        <p:pic>
          <p:nvPicPr>
            <p:cNvPr id="7" name="Picture 2" descr="https://o.remove.bg/downloads/a62cdcb6-598a-49c3-ab8e-43b4eca42717/image-removebg-previ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461" y="1084578"/>
              <a:ext cx="4473838" cy="3333750"/>
            </a:xfrm>
            <a:prstGeom prst="ellipse">
              <a:avLst/>
            </a:prstGeom>
            <a:ln w="63500" cap="rnd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579074" y="1376965"/>
              <a:ext cx="3356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ln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Coiny" panose="02000903060500060000" pitchFamily="2" charset="0"/>
                </a:rPr>
                <a:t>Thảo</a:t>
              </a:r>
              <a:r>
                <a:rPr lang="en-GB" sz="2800" dirty="0">
                  <a:ln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Coiny" panose="02000903060500060000" pitchFamily="2" charset="0"/>
                </a:rPr>
                <a:t> </a:t>
              </a:r>
              <a:r>
                <a:rPr lang="en-GB" sz="2800" dirty="0" err="1">
                  <a:ln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Coiny" panose="02000903060500060000" pitchFamily="2" charset="0"/>
                </a:rPr>
                <a:t>luận</a:t>
              </a:r>
              <a:r>
                <a:rPr lang="en-GB" sz="2800" dirty="0">
                  <a:ln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Coiny" panose="02000903060500060000" pitchFamily="2" charset="0"/>
                </a:rPr>
                <a:t> </a:t>
              </a:r>
              <a:r>
                <a:rPr lang="en-GB" sz="2800" err="1">
                  <a:ln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Coiny" panose="02000903060500060000" pitchFamily="2" charset="0"/>
                </a:rPr>
                <a:t>nhóm</a:t>
              </a:r>
              <a:r>
                <a:rPr lang="en-GB" sz="2800">
                  <a:ln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Coiny" panose="02000903060500060000" pitchFamily="2" charset="0"/>
                </a:rPr>
                <a:t> đôi</a:t>
              </a:r>
              <a:endParaRPr lang="en-US" sz="2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oiny" panose="0200090306050006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134434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图片 298" descr="图片包含 动物&#10;&#10;已生成高可信度的说明">
            <a:extLst>
              <a:ext uri="{FF2B5EF4-FFF2-40B4-BE49-F238E27FC236}">
                <a16:creationId xmlns:a16="http://schemas.microsoft.com/office/drawing/2014/main" id="{83332C3D-9EEB-4B6E-9747-35D91D432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23" y="123166"/>
            <a:ext cx="2152551" cy="2152551"/>
          </a:xfrm>
          <a:prstGeom prst="rect">
            <a:avLst/>
          </a:prstGeom>
        </p:spPr>
      </p:pic>
      <p:pic>
        <p:nvPicPr>
          <p:cNvPr id="301" name="PA_图片 9">
            <a:extLst>
              <a:ext uri="{FF2B5EF4-FFF2-40B4-BE49-F238E27FC236}">
                <a16:creationId xmlns:a16="http://schemas.microsoft.com/office/drawing/2014/main" id="{9D695982-3A8B-4210-8FCA-4BFA7F0E68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/>
        </p:blipFill>
        <p:spPr>
          <a:xfrm>
            <a:off x="7556758" y="4891923"/>
            <a:ext cx="3417983" cy="1162820"/>
          </a:xfrm>
          <a:prstGeom prst="rect">
            <a:avLst/>
          </a:prstGeom>
        </p:spPr>
      </p:pic>
      <p:pic>
        <p:nvPicPr>
          <p:cNvPr id="302" name="PA_图片 10">
            <a:extLst>
              <a:ext uri="{FF2B5EF4-FFF2-40B4-BE49-F238E27FC236}">
                <a16:creationId xmlns:a16="http://schemas.microsoft.com/office/drawing/2014/main" id="{1CF8FCD7-65BC-41EC-B6EE-D6D51BCD75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/>
        </p:blipFill>
        <p:spPr>
          <a:xfrm flipH="1">
            <a:off x="10633645" y="3418116"/>
            <a:ext cx="959641" cy="1567339"/>
          </a:xfrm>
          <a:prstGeom prst="rect">
            <a:avLst/>
          </a:prstGeom>
        </p:spPr>
      </p:pic>
      <p:pic>
        <p:nvPicPr>
          <p:cNvPr id="304" name="图片 303">
            <a:extLst>
              <a:ext uri="{FF2B5EF4-FFF2-40B4-BE49-F238E27FC236}">
                <a16:creationId xmlns:a16="http://schemas.microsoft.com/office/drawing/2014/main" id="{8DAF4AE7-5590-49D8-B572-380138B57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21842">
            <a:off x="9637416" y="3084691"/>
            <a:ext cx="2026712" cy="2908301"/>
          </a:xfrm>
          <a:prstGeom prst="rect">
            <a:avLst/>
          </a:prstGeom>
        </p:spPr>
      </p:pic>
      <p:grpSp>
        <p:nvGrpSpPr>
          <p:cNvPr id="306" name="Group 305"/>
          <p:cNvGrpSpPr/>
          <p:nvPr/>
        </p:nvGrpSpPr>
        <p:grpSpPr>
          <a:xfrm>
            <a:off x="1262493" y="667534"/>
            <a:ext cx="8453120" cy="5146019"/>
            <a:chOff x="5197387" y="-9168"/>
            <a:chExt cx="4754880" cy="3372099"/>
          </a:xfrm>
        </p:grpSpPr>
        <p:pic>
          <p:nvPicPr>
            <p:cNvPr id="307" name="Hình ảnh 12">
              <a:extLst>
                <a:ext uri="{FF2B5EF4-FFF2-40B4-BE49-F238E27FC236}">
                  <a16:creationId xmlns:a16="http://schemas.microsoft.com/office/drawing/2014/main" id="{59485498-B3D8-47C2-9C84-580DE131B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648" l="692" r="98462">
                          <a14:foregroundMark x1="10846" y1="48474" x2="21462" y2="48122"/>
                          <a14:foregroundMark x1="30077" y1="27817" x2="35538" y2="32746"/>
                          <a14:foregroundMark x1="47308" y1="48122" x2="52231" y2="51174"/>
                          <a14:foregroundMark x1="75462" y1="46244" x2="80154" y2="50352"/>
                          <a14:foregroundMark x1="64077" y1="27465" x2="62154" y2="34624"/>
                          <a14:foregroundMark x1="59692" y1="62089" x2="66308" y2="58685"/>
                          <a14:foregroundMark x1="30538" y1="56455" x2="33538" y2="59390"/>
                          <a14:foregroundMark x1="14538" y1="83099" x2="17538" y2="86150"/>
                          <a14:foregroundMark x1="44846" y1="87676" x2="45615" y2="9143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387" y="-9168"/>
              <a:ext cx="4754880" cy="3116275"/>
            </a:xfrm>
            <a:prstGeom prst="rect">
              <a:avLst/>
            </a:prstGeom>
          </p:spPr>
        </p:pic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75D7D2C1-BF6F-4686-AAED-384CF161B1C4}"/>
                </a:ext>
              </a:extLst>
            </p:cNvPr>
            <p:cNvGrpSpPr/>
            <p:nvPr/>
          </p:nvGrpSpPr>
          <p:grpSpPr>
            <a:xfrm>
              <a:off x="5657031" y="2500340"/>
              <a:ext cx="3880693" cy="862591"/>
              <a:chOff x="3456682" y="2300581"/>
              <a:chExt cx="5174258" cy="1150121"/>
            </a:xfrm>
          </p:grpSpPr>
          <p:sp>
            <p:nvSpPr>
              <p:cNvPr id="312" name="Wave 311">
                <a:extLst>
                  <a:ext uri="{FF2B5EF4-FFF2-40B4-BE49-F238E27FC236}">
                    <a16:creationId xmlns:a16="http://schemas.microsoft.com/office/drawing/2014/main" id="{923C2848-14F5-4B64-987E-1BB76250E2BB}"/>
                  </a:ext>
                </a:extLst>
              </p:cNvPr>
              <p:cNvSpPr/>
              <p:nvPr/>
            </p:nvSpPr>
            <p:spPr>
              <a:xfrm>
                <a:off x="3456682" y="2300581"/>
                <a:ext cx="5174258" cy="1150121"/>
              </a:xfrm>
              <a:prstGeom prst="wav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86272"/>
                <a:endParaRPr lang="en-US" sz="2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文本框 6">
                <a:extLst>
                  <a:ext uri="{FF2B5EF4-FFF2-40B4-BE49-F238E27FC236}">
                    <a16:creationId xmlns:a16="http://schemas.microsoft.com/office/drawing/2014/main" id="{B988AE8A-7535-4853-8501-BBEA5C4F31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6805" y="2442770"/>
                <a:ext cx="4416114" cy="678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9pPr>
              </a:lstStyle>
              <a:p>
                <a:pPr algn="ctr" defTabSz="68285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4444" b="1" kern="0" dirty="0" err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Nối</a:t>
                </a:r>
                <a:r>
                  <a:rPr lang="en-GB" altLang="zh-CN" sz="4444" b="1" kern="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altLang="zh-CN" sz="4444" b="1" kern="0" dirty="0" err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tiếp</a:t>
                </a:r>
                <a:r>
                  <a:rPr lang="en-GB" altLang="zh-CN" sz="4444" b="1" kern="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altLang="zh-CN" sz="4444" b="1" kern="0" dirty="0" err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nhau</a:t>
                </a:r>
                <a:r>
                  <a:rPr lang="en-GB" altLang="zh-CN" sz="4444" b="1" kern="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altLang="zh-CN" sz="4444" b="1" kern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chia sẻ</a:t>
                </a:r>
                <a:endParaRPr lang="zh-CN" altLang="en-US" sz="4444" b="1" kern="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709101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637" y="228322"/>
            <a:ext cx="7319759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38" y="1188584"/>
            <a:ext cx="5420524" cy="3272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316" y="1004283"/>
            <a:ext cx="5560679" cy="3320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455275" y="4947774"/>
            <a:ext cx="5332564" cy="830997"/>
          </a:xfrm>
          <a:custGeom>
            <a:avLst/>
            <a:gdLst>
              <a:gd name="connsiteX0" fmla="*/ 0 w 5332564"/>
              <a:gd name="connsiteY0" fmla="*/ 0 h 830997"/>
              <a:gd name="connsiteX1" fmla="*/ 5332564 w 5332564"/>
              <a:gd name="connsiteY1" fmla="*/ 0 h 830997"/>
              <a:gd name="connsiteX2" fmla="*/ 5332564 w 5332564"/>
              <a:gd name="connsiteY2" fmla="*/ 830997 h 830997"/>
              <a:gd name="connsiteX3" fmla="*/ 0 w 5332564"/>
              <a:gd name="connsiteY3" fmla="*/ 830997 h 830997"/>
              <a:gd name="connsiteX4" fmla="*/ 0 w 5332564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564" h="830997" fill="none" extrusionOk="0">
                <a:moveTo>
                  <a:pt x="0" y="0"/>
                </a:moveTo>
                <a:cubicBezTo>
                  <a:pt x="2106532" y="5222"/>
                  <a:pt x="3604847" y="24918"/>
                  <a:pt x="5332564" y="0"/>
                </a:cubicBezTo>
                <a:cubicBezTo>
                  <a:pt x="5399298" y="288481"/>
                  <a:pt x="5319102" y="519308"/>
                  <a:pt x="5332564" y="830997"/>
                </a:cubicBezTo>
                <a:cubicBezTo>
                  <a:pt x="4267107" y="666236"/>
                  <a:pt x="566585" y="949147"/>
                  <a:pt x="0" y="830997"/>
                </a:cubicBezTo>
                <a:cubicBezTo>
                  <a:pt x="40680" y="496552"/>
                  <a:pt x="60630" y="94687"/>
                  <a:pt x="0" y="0"/>
                </a:cubicBezTo>
                <a:close/>
              </a:path>
              <a:path w="5332564" h="830997" stroke="0" extrusionOk="0">
                <a:moveTo>
                  <a:pt x="0" y="0"/>
                </a:moveTo>
                <a:cubicBezTo>
                  <a:pt x="1371012" y="11849"/>
                  <a:pt x="4347376" y="-161459"/>
                  <a:pt x="5332564" y="0"/>
                </a:cubicBezTo>
                <a:cubicBezTo>
                  <a:pt x="5373862" y="365209"/>
                  <a:pt x="5386466" y="657770"/>
                  <a:pt x="5332564" y="830997"/>
                </a:cubicBezTo>
                <a:cubicBezTo>
                  <a:pt x="2914897" y="685137"/>
                  <a:pt x="2300538" y="752673"/>
                  <a:pt x="0" y="830997"/>
                </a:cubicBezTo>
                <a:cubicBezTo>
                  <a:pt x="-37538" y="663941"/>
                  <a:pt x="-52553" y="30860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FAE9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ở thành thị quá nhiều phương tiện giao thông xả khói bụi.</a:t>
            </a:r>
            <a:endParaRPr lang="vi-VN" sz="2400" b="1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6489577" y="4800041"/>
            <a:ext cx="5332564" cy="1569660"/>
          </a:xfrm>
          <a:custGeom>
            <a:avLst/>
            <a:gdLst>
              <a:gd name="connsiteX0" fmla="*/ 0 w 5332564"/>
              <a:gd name="connsiteY0" fmla="*/ 0 h 1569660"/>
              <a:gd name="connsiteX1" fmla="*/ 5332564 w 5332564"/>
              <a:gd name="connsiteY1" fmla="*/ 0 h 1569660"/>
              <a:gd name="connsiteX2" fmla="*/ 5332564 w 5332564"/>
              <a:gd name="connsiteY2" fmla="*/ 1569660 h 1569660"/>
              <a:gd name="connsiteX3" fmla="*/ 0 w 5332564"/>
              <a:gd name="connsiteY3" fmla="*/ 1569660 h 1569660"/>
              <a:gd name="connsiteX4" fmla="*/ 0 w 5332564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564" h="1569660" fill="none" extrusionOk="0">
                <a:moveTo>
                  <a:pt x="0" y="0"/>
                </a:moveTo>
                <a:cubicBezTo>
                  <a:pt x="2106532" y="5222"/>
                  <a:pt x="3604847" y="24918"/>
                  <a:pt x="5332564" y="0"/>
                </a:cubicBezTo>
                <a:cubicBezTo>
                  <a:pt x="5430125" y="257633"/>
                  <a:pt x="5284173" y="890565"/>
                  <a:pt x="5332564" y="1569660"/>
                </a:cubicBezTo>
                <a:cubicBezTo>
                  <a:pt x="4267107" y="1404899"/>
                  <a:pt x="566585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332564" h="1569660" stroke="0" extrusionOk="0">
                <a:moveTo>
                  <a:pt x="0" y="0"/>
                </a:moveTo>
                <a:cubicBezTo>
                  <a:pt x="1371012" y="11849"/>
                  <a:pt x="4347376" y="-161459"/>
                  <a:pt x="5332564" y="0"/>
                </a:cubicBezTo>
                <a:cubicBezTo>
                  <a:pt x="5306676" y="662121"/>
                  <a:pt x="5401976" y="1402874"/>
                  <a:pt x="5332564" y="1569660"/>
                </a:cubicBezTo>
                <a:cubicBezTo>
                  <a:pt x="2914897" y="1423800"/>
                  <a:pt x="2300538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FAE9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 nhân chính gây ô nhiễm môi trường nước là xả nước thải, rác thải trực tiếp vào môi trường nước: sông, suối, hồ…</a:t>
            </a:r>
            <a:endParaRPr lang="vi-VN" sz="2400" b="1" dirty="0">
              <a:solidFill>
                <a:srgbClr val="3333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076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638" y="228322"/>
            <a:ext cx="7495124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1985" y="41839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dirty="0">
                <a:solidFill>
                  <a:srgbClr val="000000"/>
                </a:solidFill>
                <a:latin typeface="Roboto"/>
              </a:rPr>
              <a:t>1. </a:t>
            </a:r>
            <a:endParaRPr lang="vi-VN" dirty="0">
              <a:solidFill>
                <a:srgbClr val="333333"/>
              </a:solidFill>
              <a:latin typeface="Roboto"/>
            </a:endParaRPr>
          </a:p>
          <a:p>
            <a:pPr algn="just"/>
            <a:r>
              <a:rPr lang="vi-VN" dirty="0">
                <a:solidFill>
                  <a:srgbClr val="000000"/>
                </a:solidFill>
                <a:latin typeface="Roboto"/>
              </a:rPr>
              <a:t>2. 3. </a:t>
            </a:r>
            <a:endParaRPr lang="vi-VN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3" y="1143653"/>
            <a:ext cx="5340890" cy="3546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212" y="1208979"/>
            <a:ext cx="5361068" cy="3416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494914" y="4894314"/>
            <a:ext cx="5293327" cy="1200329"/>
          </a:xfrm>
          <a:custGeom>
            <a:avLst/>
            <a:gdLst>
              <a:gd name="connsiteX0" fmla="*/ 0 w 5293327"/>
              <a:gd name="connsiteY0" fmla="*/ 0 h 1200329"/>
              <a:gd name="connsiteX1" fmla="*/ 5293327 w 5293327"/>
              <a:gd name="connsiteY1" fmla="*/ 0 h 1200329"/>
              <a:gd name="connsiteX2" fmla="*/ 5293327 w 5293327"/>
              <a:gd name="connsiteY2" fmla="*/ 1200329 h 1200329"/>
              <a:gd name="connsiteX3" fmla="*/ 0 w 5293327"/>
              <a:gd name="connsiteY3" fmla="*/ 1200329 h 1200329"/>
              <a:gd name="connsiteX4" fmla="*/ 0 w 5293327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3327" h="1200329" fill="none" extrusionOk="0">
                <a:moveTo>
                  <a:pt x="0" y="0"/>
                </a:moveTo>
                <a:cubicBezTo>
                  <a:pt x="1813204" y="5222"/>
                  <a:pt x="3789694" y="24918"/>
                  <a:pt x="5293327" y="0"/>
                </a:cubicBezTo>
                <a:cubicBezTo>
                  <a:pt x="5360061" y="180425"/>
                  <a:pt x="5346344" y="1037242"/>
                  <a:pt x="5293327" y="1200329"/>
                </a:cubicBezTo>
                <a:cubicBezTo>
                  <a:pt x="4358385" y="1035568"/>
                  <a:pt x="2010548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293327" h="1200329" stroke="0" extrusionOk="0">
                <a:moveTo>
                  <a:pt x="0" y="0"/>
                </a:moveTo>
                <a:cubicBezTo>
                  <a:pt x="1195912" y="11849"/>
                  <a:pt x="2681703" y="-161459"/>
                  <a:pt x="5293327" y="0"/>
                </a:cubicBezTo>
                <a:cubicBezTo>
                  <a:pt x="5218285" y="255061"/>
                  <a:pt x="5363849" y="845340"/>
                  <a:pt x="5293327" y="1200329"/>
                </a:cubicBezTo>
                <a:cubicBezTo>
                  <a:pt x="3813940" y="1054469"/>
                  <a:pt x="206515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FAE9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 nhân chính gây ô nhiễm không khí là khói bụi từ nhà máy xả vào không khí.</a:t>
            </a:r>
            <a:endParaRPr lang="vi-VN" sz="2400" b="1" dirty="0">
              <a:solidFill>
                <a:srgbClr val="3333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6463871" y="4690590"/>
            <a:ext cx="5396696" cy="1569660"/>
          </a:xfrm>
          <a:custGeom>
            <a:avLst/>
            <a:gdLst>
              <a:gd name="connsiteX0" fmla="*/ 0 w 5396696"/>
              <a:gd name="connsiteY0" fmla="*/ 0 h 1569660"/>
              <a:gd name="connsiteX1" fmla="*/ 5396696 w 5396696"/>
              <a:gd name="connsiteY1" fmla="*/ 0 h 1569660"/>
              <a:gd name="connsiteX2" fmla="*/ 5396696 w 5396696"/>
              <a:gd name="connsiteY2" fmla="*/ 1569660 h 1569660"/>
              <a:gd name="connsiteX3" fmla="*/ 0 w 5396696"/>
              <a:gd name="connsiteY3" fmla="*/ 1569660 h 1569660"/>
              <a:gd name="connsiteX4" fmla="*/ 0 w 539669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6696" h="1569660" fill="none" extrusionOk="0">
                <a:moveTo>
                  <a:pt x="0" y="0"/>
                </a:moveTo>
                <a:cubicBezTo>
                  <a:pt x="1249695" y="5222"/>
                  <a:pt x="4090900" y="24918"/>
                  <a:pt x="5396696" y="0"/>
                </a:cubicBezTo>
                <a:cubicBezTo>
                  <a:pt x="5494257" y="257633"/>
                  <a:pt x="5348305" y="890565"/>
                  <a:pt x="5396696" y="1569660"/>
                </a:cubicBezTo>
                <a:cubicBezTo>
                  <a:pt x="4186360" y="1404899"/>
                  <a:pt x="2146838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396696" h="1569660" stroke="0" extrusionOk="0">
                <a:moveTo>
                  <a:pt x="0" y="0"/>
                </a:moveTo>
                <a:cubicBezTo>
                  <a:pt x="2513837" y="11849"/>
                  <a:pt x="4397332" y="-161459"/>
                  <a:pt x="5396696" y="0"/>
                </a:cubicBezTo>
                <a:cubicBezTo>
                  <a:pt x="5370808" y="662121"/>
                  <a:pt x="5466108" y="1402874"/>
                  <a:pt x="5396696" y="1569660"/>
                </a:cubicBezTo>
                <a:cubicBezTo>
                  <a:pt x="3638332" y="1423800"/>
                  <a:pt x="230828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FAE9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nhiễm nước và không khí gây ra những bệnh về đường hô hấp: ho, đau mắt, đau mũi… ảnh hưởng trực tiếp tới sức khỏe con người.</a:t>
            </a:r>
            <a:endParaRPr lang="vi-VN" sz="2400" b="1" dirty="0">
              <a:solidFill>
                <a:srgbClr val="3333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865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638" y="228322"/>
            <a:ext cx="637780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57" y="789451"/>
            <a:ext cx="9910165" cy="423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1585974" y="5170391"/>
            <a:ext cx="9377948" cy="1384995"/>
          </a:xfrm>
          <a:custGeom>
            <a:avLst/>
            <a:gdLst>
              <a:gd name="connsiteX0" fmla="*/ 0 w 9377948"/>
              <a:gd name="connsiteY0" fmla="*/ 0 h 1384995"/>
              <a:gd name="connsiteX1" fmla="*/ 9377948 w 9377948"/>
              <a:gd name="connsiteY1" fmla="*/ 0 h 1384995"/>
              <a:gd name="connsiteX2" fmla="*/ 9377948 w 9377948"/>
              <a:gd name="connsiteY2" fmla="*/ 1384995 h 1384995"/>
              <a:gd name="connsiteX3" fmla="*/ 0 w 9377948"/>
              <a:gd name="connsiteY3" fmla="*/ 1384995 h 1384995"/>
              <a:gd name="connsiteX4" fmla="*/ 0 w 9377948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948" h="1384995" fill="none" extrusionOk="0">
                <a:moveTo>
                  <a:pt x="0" y="0"/>
                </a:moveTo>
                <a:cubicBezTo>
                  <a:pt x="1704021" y="5222"/>
                  <a:pt x="6514009" y="24918"/>
                  <a:pt x="9377948" y="0"/>
                </a:cubicBezTo>
                <a:cubicBezTo>
                  <a:pt x="9444682" y="569048"/>
                  <a:pt x="9264766" y="908236"/>
                  <a:pt x="9377948" y="1384995"/>
                </a:cubicBezTo>
                <a:cubicBezTo>
                  <a:pt x="5918595" y="1220234"/>
                  <a:pt x="3837141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9377948" h="1384995" stroke="0" extrusionOk="0">
                <a:moveTo>
                  <a:pt x="0" y="0"/>
                </a:moveTo>
                <a:cubicBezTo>
                  <a:pt x="3688235" y="11849"/>
                  <a:pt x="6006188" y="-161459"/>
                  <a:pt x="9377948" y="0"/>
                </a:cubicBezTo>
                <a:cubicBezTo>
                  <a:pt x="9319526" y="421457"/>
                  <a:pt x="9332131" y="827745"/>
                  <a:pt x="9377948" y="1384995"/>
                </a:cubicBezTo>
                <a:cubicBezTo>
                  <a:pt x="7657453" y="1239135"/>
                  <a:pt x="2408060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FAE9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sz="28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Để giảm ô nhiễm, chúng ta cần đổ rác đúng nơi quy định, sử dụng phương tiện giao thông bảo vệ môi trường: xe đạp…</a:t>
            </a:r>
            <a:endParaRPr lang="vi-VN" sz="2800" b="1" dirty="0">
              <a:solidFill>
                <a:srgbClr val="3333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918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AB13664-C203-461A-B4EB-BEB0F95F6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85" y="4583798"/>
            <a:ext cx="2274201" cy="2274201"/>
          </a:xfrm>
          <a:prstGeom prst="rect">
            <a:avLst/>
          </a:prstGeom>
        </p:spPr>
      </p:pic>
      <p:pic>
        <p:nvPicPr>
          <p:cNvPr id="1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03" y="-539177"/>
            <a:ext cx="11302603" cy="7201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893512" y="2021304"/>
            <a:ext cx="7143629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đã và sẽ làm gì để góp phần giảm ô nhiễm môi trường?</a:t>
            </a: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65BB6644-F330-46E5-8B68-DE8B9CF8C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020" y="4925357"/>
            <a:ext cx="4493044" cy="2995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4835" y="4447694"/>
            <a:ext cx="7254751" cy="9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Thảo</a:t>
            </a:r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luận</a:t>
            </a:r>
            <a:r>
              <a:rPr lang="en-GB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 nhóm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433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72691" y="8484"/>
            <a:ext cx="1504240" cy="2124321"/>
          </a:xfrm>
          <a:prstGeom prst="rect">
            <a:avLst/>
          </a:prstGeom>
        </p:spPr>
      </p:pic>
      <p:pic>
        <p:nvPicPr>
          <p:cNvPr id="47" name="Picture 2" descr="air/are words for articulation | Baamboozle">
            <a:extLst>
              <a:ext uri="{FF2B5EF4-FFF2-40B4-BE49-F238E27FC236}">
                <a16:creationId xmlns:a16="http://schemas.microsoft.com/office/drawing/2014/main" id="{FC05B3D6-1617-4B4B-8C31-9FB1A3072B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0880" y="5410200"/>
            <a:ext cx="2817256" cy="2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461454" y="927297"/>
            <a:ext cx="3960474" cy="1443152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defTabSz="912114">
              <a:defRPr/>
            </a:pPr>
            <a:r>
              <a:rPr lang="en-US" sz="8778" spc="-150" dirty="0">
                <a:solidFill>
                  <a:srgbClr val="1B518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8778" spc="-150" dirty="0" err="1">
                <a:solidFill>
                  <a:srgbClr val="1B518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8778" spc="-150" dirty="0">
              <a:solidFill>
                <a:srgbClr val="1B518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32" y="2425650"/>
            <a:ext cx="2845254" cy="3648551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42438" y="2334436"/>
            <a:ext cx="2916386" cy="3739765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15069" y="1011834"/>
            <a:ext cx="4048900" cy="2658291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911811" y="1810530"/>
              <a:ext cx="2990138" cy="6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defRPr/>
              </a:pPr>
              <a:r>
                <a:rPr lang="en-US" sz="4389" b="1" dirty="0" err="1">
                  <a:solidFill>
                    <a:srgbClr val="F52D6B"/>
                  </a:solidFill>
                  <a:latin typeface="+mj-lt"/>
                  <a:cs typeface="Pattaya" panose="00000500000000000000" pitchFamily="2" charset="-34"/>
                </a:rPr>
                <a:t>Trình</a:t>
              </a:r>
              <a:r>
                <a:rPr lang="en-US" sz="4389" b="1" dirty="0">
                  <a:solidFill>
                    <a:srgbClr val="F52D6B"/>
                  </a:solidFill>
                  <a:latin typeface="+mj-lt"/>
                  <a:cs typeface="Pattaya" panose="00000500000000000000" pitchFamily="2" charset="-34"/>
                </a:rPr>
                <a:t> </a:t>
              </a:r>
              <a:r>
                <a:rPr lang="en-US" sz="4389" b="1" dirty="0" err="1">
                  <a:solidFill>
                    <a:srgbClr val="F52D6B"/>
                  </a:solidFill>
                  <a:latin typeface="+mj-lt"/>
                  <a:cs typeface="Pattaya" panose="00000500000000000000" pitchFamily="2" charset="-34"/>
                </a:rPr>
                <a:t>bày</a:t>
              </a:r>
              <a:endParaRPr lang="en-US" sz="4389" b="1" dirty="0">
                <a:solidFill>
                  <a:srgbClr val="F52D6B"/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7952975" y="917801"/>
            <a:ext cx="3707832" cy="2694461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771269" y="1488701"/>
              <a:ext cx="2209222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defRPr/>
              </a:pPr>
              <a:r>
                <a:rPr lang="en-US" sz="4389" b="1" dirty="0" err="1">
                  <a:solidFill>
                    <a:srgbClr val="7030A0"/>
                  </a:solidFill>
                  <a:latin typeface="+mj-lt"/>
                  <a:cs typeface="Pattaya" panose="00000500000000000000" pitchFamily="2" charset="-34"/>
                </a:rPr>
                <a:t>Nhận</a:t>
              </a:r>
              <a:r>
                <a:rPr lang="en-US" sz="4389" b="1" dirty="0">
                  <a:solidFill>
                    <a:srgbClr val="7030A0"/>
                  </a:solidFill>
                  <a:latin typeface="+mj-lt"/>
                  <a:cs typeface="Pattaya" panose="00000500000000000000" pitchFamily="2" charset="-34"/>
                </a:rPr>
                <a:t> </a:t>
              </a:r>
              <a:r>
                <a:rPr lang="en-US" sz="4389" b="1" dirty="0" err="1">
                  <a:solidFill>
                    <a:srgbClr val="7030A0"/>
                  </a:solidFill>
                  <a:latin typeface="+mj-lt"/>
                  <a:cs typeface="Pattaya" panose="00000500000000000000" pitchFamily="2" charset="-34"/>
                </a:rPr>
                <a:t>xét</a:t>
              </a:r>
              <a:endParaRPr lang="en-US" sz="4389" b="1" dirty="0">
                <a:solidFill>
                  <a:srgbClr val="7030A0"/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3534" y="2482"/>
            <a:ext cx="1504240" cy="2124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968008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AB13664-C203-461A-B4EB-BEB0F95F6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85" y="4583798"/>
            <a:ext cx="2274201" cy="2274201"/>
          </a:xfrm>
          <a:prstGeom prst="rect">
            <a:avLst/>
          </a:prstGeom>
        </p:spPr>
      </p:pic>
      <p:pic>
        <p:nvPicPr>
          <p:cNvPr id="1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69" y="-65868"/>
            <a:ext cx="11302603" cy="7201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27058" y="2767916"/>
            <a:ext cx="7868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đã vứt rác đúng nơi quy định, tham gia thu gom rác ở trường, tham gia kế hoạch nhỏ.</a:t>
            </a:r>
          </a:p>
          <a:p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sẽ tham gia trồng cây xanh, tuyên truyền mọi người nâng cao ý thức bảo vệ môi trường.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41820" y="2244696"/>
            <a:ext cx="6369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giảm ô nhiễm môi trường:</a:t>
            </a: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65BB6644-F330-46E5-8B68-DE8B9CF8C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354" y="4516985"/>
            <a:ext cx="4493044" cy="2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48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1090</TotalTime>
  <Words>353</Words>
  <Application>Microsoft Office PowerPoint</Application>
  <PresentationFormat>Widescreen</PresentationFormat>
  <Paragraphs>41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微软雅黑</vt:lpstr>
      <vt:lpstr>Arial</vt:lpstr>
      <vt:lpstr>Arial-Rounded</vt:lpstr>
      <vt:lpstr>Calibri</vt:lpstr>
      <vt:lpstr>Coiny</vt:lpstr>
      <vt:lpstr>iCiel Cadena</vt:lpstr>
      <vt:lpstr>Roboto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Hà Nguyễn Thị Thu</cp:lastModifiedBy>
  <cp:revision>169</cp:revision>
  <dcterms:created xsi:type="dcterms:W3CDTF">2017-08-18T03:02:00Z</dcterms:created>
  <dcterms:modified xsi:type="dcterms:W3CDTF">2023-03-12T14:39:11Z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