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5" r:id="rId2"/>
    <p:sldId id="263" r:id="rId3"/>
    <p:sldId id="265" r:id="rId4"/>
    <p:sldId id="259" r:id="rId5"/>
    <p:sldId id="268" r:id="rId6"/>
    <p:sldId id="257" r:id="rId7"/>
    <p:sldId id="261" r:id="rId8"/>
    <p:sldId id="266" r:id="rId9"/>
    <p:sldId id="267" r:id="rId10"/>
    <p:sldId id="258" r:id="rId11"/>
    <p:sldId id="270"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F6C9"/>
    <a:srgbClr val="31FFBF"/>
    <a:srgbClr val="35FBDA"/>
    <a:srgbClr val="FF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65" autoAdjust="0"/>
    <p:restoredTop sz="94660"/>
  </p:normalViewPr>
  <p:slideViewPr>
    <p:cSldViewPr snapToGrid="0">
      <p:cViewPr varScale="1">
        <p:scale>
          <a:sx n="59" d="100"/>
          <a:sy n="59" d="100"/>
        </p:scale>
        <p:origin x="7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8F5E-2406-4C18-9C7A-7BBB869A868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226235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8F5E-2406-4C18-9C7A-7BBB869A868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34939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1C8F5E-2406-4C18-9C7A-7BBB869A868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135548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1C8F5E-2406-4C18-9C7A-7BBB869A868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pic>
        <p:nvPicPr>
          <p:cNvPr id="1036" name="Picture 12" descr="Hình ảnh Nền Thư Viện, Thư Viện Vector Nền Và Tập Tin Tải về Miễn Phí |  Pngtre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0638"/>
            <a:ext cx="12192000" cy="683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1C8F5E-2406-4C18-9C7A-7BBB869A8682}"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EE308C-AF94-43C7-8394-5A354AF1168A}" type="slidenum">
              <a:rPr lang="en-US" smtClean="0"/>
              <a:t>‹#›</a:t>
            </a:fld>
            <a:endParaRPr lang="en-US"/>
          </a:p>
        </p:txBody>
      </p:sp>
      <p:pic>
        <p:nvPicPr>
          <p:cNvPr id="3074" name="Picture 2" descr="Hình nền Nền Hộp Thư, Hộp Thư, Gỗ, Giá Treo Cổ Background Vector để tải  xuống miễn phí - Pngtre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2075"/>
            <a:ext cx="12063845" cy="676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1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1C8F5E-2406-4C18-9C7A-7BBB869A8682}"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42954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1C8F5E-2406-4C18-9C7A-7BBB869A8682}"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28003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1C8F5E-2406-4C18-9C7A-7BBB869A8682}"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4165102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C8F5E-2406-4C18-9C7A-7BBB869A8682}"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072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1C8F5E-2406-4C18-9C7A-7BBB869A8682}"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101502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91C8F5E-2406-4C18-9C7A-7BBB869A8682}"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EE308C-AF94-43C7-8394-5A354AF1168A}" type="slidenum">
              <a:rPr lang="en-US" smtClean="0"/>
              <a:t>‹#›</a:t>
            </a:fld>
            <a:endParaRPr lang="en-US"/>
          </a:p>
        </p:txBody>
      </p:sp>
    </p:spTree>
    <p:extLst>
      <p:ext uri="{BB962C8B-B14F-4D97-AF65-F5344CB8AC3E}">
        <p14:creationId xmlns:p14="http://schemas.microsoft.com/office/powerpoint/2010/main" val="330393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C8F5E-2406-4C18-9C7A-7BBB869A8682}" type="datetimeFigureOut">
              <a:rPr lang="en-US" smtClean="0"/>
              <a:t>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E308C-AF94-43C7-8394-5A354AF1168A}" type="slidenum">
              <a:rPr lang="en-US" smtClean="0"/>
              <a:t>‹#›</a:t>
            </a:fld>
            <a:endParaRPr lang="en-US"/>
          </a:p>
        </p:txBody>
      </p:sp>
    </p:spTree>
    <p:extLst>
      <p:ext uri="{BB962C8B-B14F-4D97-AF65-F5344CB8AC3E}">
        <p14:creationId xmlns:p14="http://schemas.microsoft.com/office/powerpoint/2010/main" val="602211381"/>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5"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69"/>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8"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8"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446"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07208" y="4890721"/>
            <a:ext cx="5807932"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1">
            <a:extLst>
              <a:ext uri="{FF2B5EF4-FFF2-40B4-BE49-F238E27FC236}">
                <a16:creationId xmlns:a16="http://schemas.microsoft.com/office/drawing/2014/main" id="{874AFE0F-48F1-4B1C-ABB7-3D425E2FBA81}"/>
              </a:ext>
            </a:extLst>
          </p:cNvPr>
          <p:cNvSpPr txBox="1"/>
          <p:nvPr/>
        </p:nvSpPr>
        <p:spPr>
          <a:xfrm>
            <a:off x="3328763" y="1710087"/>
            <a:ext cx="5469565" cy="830997"/>
          </a:xfrm>
          <a:prstGeom prst="rect">
            <a:avLst/>
          </a:prstGeom>
          <a:noFill/>
        </p:spPr>
        <p:txBody>
          <a:bodyPr vert="horz" wrap="square" rtlCol="0">
            <a:spAutoFit/>
          </a:bodyPr>
          <a:lstStyle/>
          <a:p>
            <a:pPr defTabSz="457200"/>
            <a:r>
              <a:rPr lang="en-US" altLang="zh-CN" sz="4800" b="1" dirty="0">
                <a:ln w="12700">
                  <a:noFill/>
                </a:ln>
                <a:solidFill>
                  <a:srgbClr val="444242"/>
                </a:solidFill>
                <a:latin typeface="Tahoma" panose="020B0604030504040204" pitchFamily="34" charset="0"/>
                <a:ea typeface="Tahoma" panose="020B0604030504040204" pitchFamily="34" charset="0"/>
                <a:cs typeface="Tahoma" panose="020B0604030504040204" pitchFamily="34" charset="0"/>
              </a:rPr>
              <a:t>4. VẬN DỤNG</a:t>
            </a:r>
            <a:endParaRPr lang="zh-CN" altLang="en-US" sz="4800" b="1" dirty="0">
              <a:ln w="12700">
                <a:noFill/>
              </a:ln>
              <a:solidFill>
                <a:srgbClr val="444242"/>
              </a:solidFill>
              <a:latin typeface="Tahoma" panose="020B0604030504040204" pitchFamily="34" charset="0"/>
              <a:ea typeface="微软雅黑" panose="020B0503020204020204" pitchFamily="34" charset="-122"/>
              <a:cs typeface="Tahoma" panose="020B0604030504040204" pitchFamily="34" charset="0"/>
            </a:endParaRPr>
          </a:p>
        </p:txBody>
      </p:sp>
    </p:spTree>
    <p:extLst>
      <p:ext uri="{BB962C8B-B14F-4D97-AF65-F5344CB8AC3E}">
        <p14:creationId xmlns:p14="http://schemas.microsoft.com/office/powerpoint/2010/main" val="428654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80495" cy="6858000"/>
          </a:xfrm>
          <a:prstGeom prst="rect">
            <a:avLst/>
          </a:prstGeom>
        </p:spPr>
      </p:pic>
    </p:spTree>
    <p:extLst>
      <p:ext uri="{BB962C8B-B14F-4D97-AF65-F5344CB8AC3E}">
        <p14:creationId xmlns:p14="http://schemas.microsoft.com/office/powerpoint/2010/main" val="367987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5122" name="Picture 2" descr="50+ slide kết thúc bài thuyết trình ấn tượng đẹp, hài hước,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579" y="950496"/>
            <a:ext cx="7940842" cy="4439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78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1">
            <a:extLst>
              <a:ext uri="{FF2B5EF4-FFF2-40B4-BE49-F238E27FC236}">
                <a16:creationId xmlns:a16="http://schemas.microsoft.com/office/drawing/2014/main" id="{874AFE0F-48F1-4B1C-ABB7-3D425E2FBA81}"/>
              </a:ext>
            </a:extLst>
          </p:cNvPr>
          <p:cNvSpPr txBox="1"/>
          <p:nvPr/>
        </p:nvSpPr>
        <p:spPr>
          <a:xfrm>
            <a:off x="3361217" y="1626873"/>
            <a:ext cx="5469565" cy="830997"/>
          </a:xfrm>
          <a:prstGeom prst="rect">
            <a:avLst/>
          </a:prstGeom>
          <a:noFill/>
        </p:spPr>
        <p:txBody>
          <a:bodyPr vert="horz" wrap="square" rtlCol="0">
            <a:spAutoFit/>
          </a:bodyPr>
          <a:lstStyle/>
          <a:p>
            <a:pPr defTabSz="457200"/>
            <a:r>
              <a:rPr lang="en-US" altLang="zh-CN" sz="4800" b="1" dirty="0">
                <a:ln w="12700">
                  <a:noFill/>
                </a:ln>
                <a:solidFill>
                  <a:srgbClr val="444242"/>
                </a:solidFill>
                <a:latin typeface="Times New Roman" panose="02020603050405020304" pitchFamily="18" charset="0"/>
                <a:ea typeface="微软雅黑" panose="020B0503020204020204" pitchFamily="34" charset="-122"/>
                <a:cs typeface="Times New Roman" panose="02020603050405020304" pitchFamily="18" charset="0"/>
              </a:rPr>
              <a:t>1. KHỞI ĐỘNG</a:t>
            </a:r>
            <a:endParaRPr lang="zh-CN" altLang="en-US" sz="4800" b="1" dirty="0">
              <a:ln w="12700">
                <a:noFill/>
              </a:ln>
              <a:solidFill>
                <a:srgbClr val="444242"/>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7038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文本框 41">
            <a:extLst>
              <a:ext uri="{FF2B5EF4-FFF2-40B4-BE49-F238E27FC236}">
                <a16:creationId xmlns:a16="http://schemas.microsoft.com/office/drawing/2014/main" id="{874AFE0F-48F1-4B1C-ABB7-3D425E2FBA81}"/>
              </a:ext>
            </a:extLst>
          </p:cNvPr>
          <p:cNvSpPr txBox="1"/>
          <p:nvPr/>
        </p:nvSpPr>
        <p:spPr>
          <a:xfrm>
            <a:off x="3471861" y="1775961"/>
            <a:ext cx="5469565" cy="830997"/>
          </a:xfrm>
          <a:prstGeom prst="rect">
            <a:avLst/>
          </a:prstGeom>
          <a:noFill/>
        </p:spPr>
        <p:txBody>
          <a:bodyPr vert="horz" wrap="square" rtlCol="0">
            <a:spAutoFit/>
          </a:bodyPr>
          <a:lstStyle/>
          <a:p>
            <a:pPr defTabSz="457200"/>
            <a:r>
              <a:rPr lang="en-US" altLang="zh-CN" sz="4800" b="1" dirty="0">
                <a:ln w="12700">
                  <a:noFill/>
                </a:ln>
                <a:solidFill>
                  <a:srgbClr val="444242"/>
                </a:solidFill>
                <a:latin typeface="微软雅黑" panose="020B0503020204020204" pitchFamily="34" charset="-122"/>
                <a:ea typeface="微软雅黑" panose="020B0503020204020204" pitchFamily="34" charset="-122"/>
              </a:rPr>
              <a:t>2. KHÁM PHÁ.</a:t>
            </a:r>
            <a:endParaRPr lang="zh-CN" altLang="en-US" sz="48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468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Nền Lá Thư, Lá Thư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580" y="-902970"/>
            <a:ext cx="15249850" cy="8141699"/>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1"/>
          <p:cNvSpPr>
            <a:spLocks noGrp="1"/>
          </p:cNvSpPr>
          <p:nvPr>
            <p:ph type="subTitle" idx="1"/>
          </p:nvPr>
        </p:nvSpPr>
        <p:spPr/>
        <p:txBody>
          <a:bodyPr/>
          <a:lstStyle/>
          <a:p>
            <a:endParaRPr lang="en-US"/>
          </a:p>
        </p:txBody>
      </p:sp>
      <p:sp>
        <p:nvSpPr>
          <p:cNvPr id="3" name="TextBox 2"/>
          <p:cNvSpPr txBox="1"/>
          <p:nvPr/>
        </p:nvSpPr>
        <p:spPr>
          <a:xfrm>
            <a:off x="959004" y="747781"/>
            <a:ext cx="10273991" cy="2123658"/>
          </a:xfrm>
          <a:prstGeom prst="rect">
            <a:avLst/>
          </a:prstGeom>
          <a:noFill/>
        </p:spPr>
        <p:txBody>
          <a:bodyPr wrap="square" rtlCol="0">
            <a:spAutoFit/>
          </a:bodyPr>
          <a:lstStyle/>
          <a:p>
            <a:r>
              <a:rPr lang="vi-VN" sz="4400" dirty="0">
                <a:latin typeface="+mj-lt"/>
              </a:rPr>
              <a:t>1. Viết một bức thư gửi người thân ( ông, bà, cô, chú, bác, dì, cậu,...) theo một trong hai nội dung sau:</a:t>
            </a:r>
            <a:endParaRPr lang="en-US" sz="4400" dirty="0">
              <a:latin typeface="+mj-lt"/>
            </a:endParaRPr>
          </a:p>
        </p:txBody>
      </p:sp>
      <p:sp>
        <p:nvSpPr>
          <p:cNvPr id="4" name="Rounded Rectangle 3"/>
          <p:cNvSpPr/>
          <p:nvPr/>
        </p:nvSpPr>
        <p:spPr>
          <a:xfrm>
            <a:off x="724558" y="2871439"/>
            <a:ext cx="10805532" cy="3350940"/>
          </a:xfrm>
          <a:prstGeom prst="roundRect">
            <a:avLst/>
          </a:prstGeom>
          <a:solidFill>
            <a:srgbClr val="3AF6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LcParenR"/>
            </a:pPr>
            <a:r>
              <a:rPr lang="vi-VN" sz="3600" dirty="0">
                <a:solidFill>
                  <a:schemeClr val="tx1">
                    <a:lumMod val="95000"/>
                    <a:lumOff val="5000"/>
                  </a:schemeClr>
                </a:solidFill>
                <a:latin typeface="+mj-lt"/>
              </a:rPr>
              <a:t> Nêu cảm xúc của em về con người (hoặc cảnh vật) ở nông thôn sau một chuyến về thăm quê (hoặc một kì nghỉ ở nông thôn ). </a:t>
            </a:r>
          </a:p>
          <a:p>
            <a:pPr marL="342900" indent="-342900">
              <a:buAutoNum type="alphaLcParenR"/>
            </a:pPr>
            <a:r>
              <a:rPr lang="vi-VN" sz="3600" dirty="0">
                <a:solidFill>
                  <a:schemeClr val="tx1">
                    <a:lumMod val="95000"/>
                    <a:lumOff val="5000"/>
                  </a:schemeClr>
                </a:solidFill>
                <a:latin typeface="+mj-lt"/>
              </a:rPr>
              <a:t> Kể về những thay đổi tốt đẹp gần đây ở địa phương em</a:t>
            </a:r>
            <a:endParaRPr lang="en-US" sz="3600" dirty="0">
              <a:solidFill>
                <a:schemeClr val="tx1">
                  <a:lumMod val="95000"/>
                  <a:lumOff val="5000"/>
                </a:schemeClr>
              </a:solidFill>
              <a:latin typeface="+mj-lt"/>
            </a:endParaRPr>
          </a:p>
        </p:txBody>
      </p:sp>
    </p:spTree>
    <p:extLst>
      <p:ext uri="{BB962C8B-B14F-4D97-AF65-F5344CB8AC3E}">
        <p14:creationId xmlns:p14="http://schemas.microsoft.com/office/powerpoint/2010/main" val="3974763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ảnh Nền Lá Thư, Lá Thư Vector Nền Và Tập Tin Tải về Miễn Phí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90"/>
            <a:ext cx="12192000" cy="7296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3009" y="1074987"/>
            <a:ext cx="6364213" cy="769441"/>
          </a:xfrm>
          <a:prstGeom prst="rect">
            <a:avLst/>
          </a:prstGeom>
          <a:solidFill>
            <a:schemeClr val="bg1"/>
          </a:solidFill>
        </p:spPr>
        <p:txBody>
          <a:bodyPr wrap="square" rtlCol="0">
            <a:spAutoFit/>
          </a:bodyPr>
          <a:lstStyle/>
          <a:p>
            <a:r>
              <a:rPr lang="vi-VN" sz="4400" dirty="0">
                <a:solidFill>
                  <a:srgbClr val="7030A0"/>
                </a:solidFill>
                <a:latin typeface="Times New Roman" panose="02020603050405020304" pitchFamily="18" charset="0"/>
                <a:ea typeface="Times New Roman" panose="02020603050405020304" pitchFamily="18" charset="0"/>
              </a:rPr>
              <a:t>- </a:t>
            </a:r>
            <a:r>
              <a:rPr lang="nl-NL" sz="4400" dirty="0">
                <a:solidFill>
                  <a:srgbClr val="7030A0"/>
                </a:solidFill>
                <a:latin typeface="Times New Roman" panose="02020603050405020304" pitchFamily="18" charset="0"/>
                <a:ea typeface="Times New Roman" panose="02020603050405020304" pitchFamily="18" charset="0"/>
              </a:rPr>
              <a:t>Em sẽ viết thư gửi ai? </a:t>
            </a:r>
            <a:r>
              <a:rPr lang="vi-VN" sz="4400" dirty="0">
                <a:solidFill>
                  <a:srgbClr val="7030A0"/>
                </a:solidFill>
                <a:latin typeface="+mj-lt"/>
              </a:rPr>
              <a:t> </a:t>
            </a:r>
            <a:endParaRPr lang="en-US" sz="4400" dirty="0">
              <a:solidFill>
                <a:srgbClr val="7030A0"/>
              </a:solidFill>
              <a:latin typeface="+mj-lt"/>
            </a:endParaRPr>
          </a:p>
        </p:txBody>
      </p:sp>
      <p:sp>
        <p:nvSpPr>
          <p:cNvPr id="5" name="Rectangle 4"/>
          <p:cNvSpPr/>
          <p:nvPr/>
        </p:nvSpPr>
        <p:spPr>
          <a:xfrm>
            <a:off x="1053009" y="1929844"/>
            <a:ext cx="6872394" cy="646331"/>
          </a:xfrm>
          <a:prstGeom prst="rect">
            <a:avLst/>
          </a:prstGeom>
          <a:solidFill>
            <a:schemeClr val="bg1"/>
          </a:solidFill>
        </p:spPr>
        <p:txBody>
          <a:bodyPr wrap="none">
            <a:spAutoFit/>
          </a:bodyPr>
          <a:lstStyle/>
          <a:p>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Dòng đầu thư, em sẽ viết thế nào? </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53009" y="2717132"/>
            <a:ext cx="8448228" cy="1200329"/>
          </a:xfrm>
          <a:prstGeom prst="rect">
            <a:avLst/>
          </a:prstGeom>
        </p:spPr>
        <p:txBody>
          <a:bodyPr wrap="square">
            <a:spAutoFit/>
          </a:bodyPr>
          <a:lstStyle/>
          <a:p>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Em dùng cặp từ xưng hô nào để thể hiện sự kính trọng? </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40714" y="4058418"/>
            <a:ext cx="9143994" cy="1200329"/>
          </a:xfrm>
          <a:prstGeom prst="rect">
            <a:avLst/>
          </a:prstGeom>
          <a:solidFill>
            <a:schemeClr val="bg1"/>
          </a:solidFill>
        </p:spPr>
        <p:txBody>
          <a:bodyPr wrap="square">
            <a:spAutoFit/>
          </a:bodyPr>
          <a:lstStyle/>
          <a:p>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Trong phần nội dung, em sẽ hỏi thăm ông điều gì, kể cho ông nghe điều gì?</a:t>
            </a:r>
            <a:endParaRPr lang="en-US" sz="3600" dirty="0">
              <a:solidFill>
                <a:srgbClr val="7030A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053009" y="5472132"/>
            <a:ext cx="10313949" cy="699102"/>
          </a:xfrm>
          <a:prstGeom prst="rect">
            <a:avLst/>
          </a:prstGeom>
          <a:solidFill>
            <a:schemeClr val="bg1"/>
          </a:solidFill>
        </p:spPr>
        <p:txBody>
          <a:bodyPr wrap="square">
            <a:spAutoFit/>
          </a:bodyPr>
          <a:lstStyle/>
          <a:p>
            <a:pPr algn="just">
              <a:lnSpc>
                <a:spcPct val="120000"/>
              </a:lnSpc>
              <a:spcAft>
                <a:spcPts val="0"/>
              </a:spcAft>
            </a:pPr>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Phần cuối thư, em chúc ông điều gì, hứa hẹn điều gì? </a:t>
            </a:r>
            <a:endParaRPr lang="en-US"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1053009" y="6232782"/>
            <a:ext cx="6096000" cy="757130"/>
          </a:xfrm>
          <a:prstGeom prst="rect">
            <a:avLst/>
          </a:prstGeom>
          <a:solidFill>
            <a:schemeClr val="bg1"/>
          </a:solidFill>
        </p:spPr>
        <p:txBody>
          <a:bodyPr>
            <a:spAutoFit/>
          </a:bodyPr>
          <a:lstStyle/>
          <a:p>
            <a:pPr algn="just">
              <a:lnSpc>
                <a:spcPct val="120000"/>
              </a:lnSpc>
              <a:spcAft>
                <a:spcPts val="0"/>
              </a:spcAft>
            </a:pP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Kết thúc lá thư, em viết gì? </a:t>
            </a:r>
            <a:endParaRPr lang="en-US"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465714" y="-44743"/>
            <a:ext cx="3769402" cy="923330"/>
          </a:xfrm>
          <a:prstGeom prst="rect">
            <a:avLst/>
          </a:prstGeom>
          <a:solidFill>
            <a:schemeClr val="bg1"/>
          </a:solidFill>
        </p:spPr>
        <p:txBody>
          <a:bodyPr wrap="square" rtlCol="0">
            <a:spAutoFit/>
          </a:bodyPr>
          <a:lstStyle/>
          <a:p>
            <a:r>
              <a:rPr lang="vi-VN" sz="5400" b="1" dirty="0">
                <a:solidFill>
                  <a:srgbClr val="FF0000"/>
                </a:solidFill>
                <a:latin typeface="Times New Roman" panose="02020603050405020304" pitchFamily="18" charset="0"/>
                <a:ea typeface="Times New Roman" panose="02020603050405020304" pitchFamily="18" charset="0"/>
              </a:rPr>
              <a:t>Gợi ý:</a:t>
            </a:r>
            <a:endParaRPr lang="en-US" sz="5400" b="1" dirty="0">
              <a:solidFill>
                <a:srgbClr val="FF0000"/>
              </a:solidFill>
              <a:latin typeface="+mj-lt"/>
            </a:endParaRPr>
          </a:p>
        </p:txBody>
      </p:sp>
    </p:spTree>
    <p:extLst>
      <p:ext uri="{BB962C8B-B14F-4D97-AF65-F5344CB8AC3E}">
        <p14:creationId xmlns:p14="http://schemas.microsoft.com/office/powerpoint/2010/main" val="94843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968589"/>
            <a:ext cx="8478558" cy="996725"/>
          </a:xfrm>
        </p:spPr>
        <p:txBody>
          <a:bodyPr/>
          <a:lstStyle/>
          <a:p>
            <a:endParaRPr lang="en-US" dirty="0"/>
          </a:p>
        </p:txBody>
      </p:sp>
      <p:pic>
        <p:nvPicPr>
          <p:cNvPr id="3078" name="Picture 6" descr="Top 123+] Hình nền Powerpoint “ĐẸP NHỨC NÁ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0"/>
            <a:ext cx="12303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2115" y="280446"/>
            <a:ext cx="10053475" cy="6297108"/>
          </a:xfrm>
          <a:prstGeom prst="rect">
            <a:avLst/>
          </a:prstGeom>
        </p:spPr>
        <p:txBody>
          <a:bodyPr wrap="square">
            <a:spAutoFit/>
          </a:bodyPr>
          <a:lstStyle/>
          <a:p>
            <a:pPr>
              <a:lnSpc>
                <a:spcPct val="120000"/>
              </a:lnSpc>
            </a:pPr>
            <a:r>
              <a:rPr lang="vi-VN" sz="2800" b="1" dirty="0">
                <a:latin typeface="HP001 4 hàng" panose="020B0603050302020204" pitchFamily="34" charset="0"/>
              </a:rPr>
              <a:t>                    Hà Nội, ngày… tháng… năm 2022</a:t>
            </a:r>
          </a:p>
          <a:p>
            <a:pPr>
              <a:lnSpc>
                <a:spcPct val="120000"/>
              </a:lnSpc>
            </a:pPr>
            <a:r>
              <a:rPr lang="vi-VN" sz="2800" b="1" dirty="0">
                <a:latin typeface="HP001 4 hàng" panose="020B0603050302020204" pitchFamily="34" charset="0"/>
              </a:rPr>
              <a:t>Ông nội kính mến của cháu,</a:t>
            </a:r>
          </a:p>
          <a:p>
            <a:pPr>
              <a:lnSpc>
                <a:spcPct val="120000"/>
              </a:lnSpc>
            </a:pPr>
            <a:r>
              <a:rPr lang="vi-VN" sz="2800" b="1" dirty="0">
                <a:latin typeface="HP001 4 hàng" panose="020B0603050302020204" pitchFamily="34" charset="0"/>
              </a:rPr>
              <a:t>Đầu thư, cháu xin được gửi lời hỏi thăm sức khỏe đến ông bà và cô chú. Tết đã sắp đến rồi. Nhưng năm nay, do bố mẹ phải đi công tác nên cả gia đình cháu không thể về thăm ông bà được. Cháu cảm thấy rất buồn. Không biết ở quê lúc này, ông bà đã chuẩn bị xong hết chưa ạ? Cháu vẫn còn nhớ những món ăn ngày tết do bà nấu. Cũng như những lúc cùng ông đánh cờ, xem hài… Thật vui biết mấy. Năm nay cháu không về, ông bà đừng buồn nhé. Bố mẹ đã hứa qua Tết sẽ đưa cháu về thăm ông bà. Đến lúc đó, ông cháu mình lại cùng nhau đánh cờ nhé ạ? Cháu nhất định sẽ thắng ông!</a:t>
            </a:r>
          </a:p>
        </p:txBody>
      </p:sp>
      <p:pic>
        <p:nvPicPr>
          <p:cNvPr id="7" name="Picture 6"/>
          <p:cNvPicPr>
            <a:picLocks noChangeAspect="1"/>
          </p:cNvPicPr>
          <p:nvPr/>
        </p:nvPicPr>
        <p:blipFill>
          <a:blip r:embed="rId3"/>
          <a:stretch>
            <a:fillRect/>
          </a:stretch>
        </p:blipFill>
        <p:spPr>
          <a:xfrm>
            <a:off x="260330" y="280446"/>
            <a:ext cx="10388484" cy="6407451"/>
          </a:xfrm>
          <a:prstGeom prst="rect">
            <a:avLst/>
          </a:prstGeom>
        </p:spPr>
      </p:pic>
    </p:spTree>
    <p:extLst>
      <p:ext uri="{BB962C8B-B14F-4D97-AF65-F5344CB8AC3E}">
        <p14:creationId xmlns:p14="http://schemas.microsoft.com/office/powerpoint/2010/main" val="320089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60+ khung nền đẹp, miễn phí dành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10" y="-817694"/>
            <a:ext cx="14173200" cy="83843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82930" y="199489"/>
            <a:ext cx="11704320" cy="6555641"/>
          </a:xfrm>
          <a:prstGeom prst="rect">
            <a:avLst/>
          </a:prstGeom>
        </p:spPr>
        <p:txBody>
          <a:bodyPr wrap="square">
            <a:spAutoFit/>
          </a:bodyPr>
          <a:lstStyle/>
          <a:p>
            <a:pPr algn="r"/>
            <a:r>
              <a:rPr lang="vi-VN" sz="2800" b="1" dirty="0">
                <a:ln w="0"/>
                <a:solidFill>
                  <a:srgbClr val="FF0000"/>
                </a:solidFill>
                <a:latin typeface="HP001 4 hàng" panose="020B0603050302020204" pitchFamily="34" charset="0"/>
              </a:rPr>
              <a:t>Thành phố Hồ Chí Minh, ngày 12 tháng 1 năm 2022</a:t>
            </a:r>
          </a:p>
          <a:p>
            <a:r>
              <a:rPr lang="vi-VN" sz="2800" b="1" dirty="0">
                <a:ln w="0"/>
                <a:solidFill>
                  <a:srgbClr val="FF0000"/>
                </a:solidFill>
                <a:latin typeface="HP001 4 hàng" panose="020B0603050302020204" pitchFamily="34" charset="0"/>
              </a:rPr>
              <a:t>          Ông bà kính mến!</a:t>
            </a:r>
          </a:p>
          <a:p>
            <a:r>
              <a:rPr lang="vi-VN" sz="2800" b="1" dirty="0">
                <a:ln w="0"/>
                <a:solidFill>
                  <a:srgbClr val="FF0000"/>
                </a:solidFill>
                <a:latin typeface="HP001 4 hàng" panose="020B0603050302020204" pitchFamily="34" charset="0"/>
              </a:rPr>
              <a:t>Tình hình dịch bệnh dạo này phức tạp, gia đình cháu không về quê để thăm ông bà được.</a:t>
            </a:r>
          </a:p>
          <a:p>
            <a:r>
              <a:rPr lang="vi-VN" sz="2800" b="1" dirty="0">
                <a:ln w="0"/>
                <a:solidFill>
                  <a:srgbClr val="FF0000"/>
                </a:solidFill>
                <a:latin typeface="HP001 4 hàng" panose="020B0603050302020204" pitchFamily="34" charset="0"/>
              </a:rPr>
              <a:t>Bà và ông dạo này có khỏe không ạ? Ông bà có bị ảnh hưởng nhiều bởi dịch bệnh không ạ? Kể từ khi dịch bệnh bùng phát, bọn cháu đều phải học online tại nhà. Lâu lắm rồi cháu không được về quê thăm ông bà. Cháu rất muốn được về quê nhân dịp sinh nhật của bà, ông bà ạ! Chắc phải đợi hết dịch rồi cháu sẽ về! Cháu mong dịch bệnh sẽ sớm qua đi để cháu được về quê thăm ông bà và tặng quà sinh nhật bù cho bà nữa. Cháu sẽ cố gắng học tập thật giỏi để mang thật nhiều hoa điểm 10 về tặng ông bà.</a:t>
            </a:r>
          </a:p>
          <a:p>
            <a:r>
              <a:rPr lang="vi-VN" sz="2800" b="1" dirty="0">
                <a:ln w="0"/>
                <a:solidFill>
                  <a:srgbClr val="FF0000"/>
                </a:solidFill>
                <a:latin typeface="HP001 4 hàng" panose="020B0603050302020204" pitchFamily="34" charset="0"/>
              </a:rPr>
              <a:t>Cháu sẽ sớm về thăm ông bà ạ!</a:t>
            </a:r>
          </a:p>
          <a:p>
            <a:r>
              <a:rPr lang="vi-VN" sz="2800" b="1" dirty="0">
                <a:ln w="0"/>
                <a:solidFill>
                  <a:srgbClr val="FF0000"/>
                </a:solidFill>
                <a:latin typeface="HP001 4 hàng" panose="020B0603050302020204" pitchFamily="34" charset="0"/>
              </a:rPr>
              <a:t>                                            Cháu của bà</a:t>
            </a:r>
          </a:p>
          <a:p>
            <a:r>
              <a:rPr lang="vi-VN" sz="2800" b="1" dirty="0">
                <a:ln w="0"/>
                <a:solidFill>
                  <a:srgbClr val="FF0000"/>
                </a:solidFill>
                <a:latin typeface="HP001 4 hàng" panose="020B0603050302020204" pitchFamily="34" charset="0"/>
              </a:rPr>
              <a:t>                                              Hải Bình</a:t>
            </a:r>
          </a:p>
        </p:txBody>
      </p:sp>
      <p:pic>
        <p:nvPicPr>
          <p:cNvPr id="7" name="Picture 6"/>
          <p:cNvPicPr>
            <a:picLocks noChangeAspect="1"/>
          </p:cNvPicPr>
          <p:nvPr/>
        </p:nvPicPr>
        <p:blipFill>
          <a:blip r:embed="rId3"/>
          <a:stretch>
            <a:fillRect/>
          </a:stretch>
        </p:blipFill>
        <p:spPr>
          <a:xfrm>
            <a:off x="457444" y="127433"/>
            <a:ext cx="11955292" cy="6730567"/>
          </a:xfrm>
          <a:prstGeom prst="rect">
            <a:avLst/>
          </a:prstGeom>
        </p:spPr>
      </p:pic>
    </p:spTree>
    <p:extLst>
      <p:ext uri="{BB962C8B-B14F-4D97-AF65-F5344CB8AC3E}">
        <p14:creationId xmlns:p14="http://schemas.microsoft.com/office/powerpoint/2010/main" val="224050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6148" name="Picture 4" descr="Writing paper printable stationery, Printable paper patterns, Floral  station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1">
            <a:extLst>
              <a:ext uri="{FF2B5EF4-FFF2-40B4-BE49-F238E27FC236}">
                <a16:creationId xmlns:a16="http://schemas.microsoft.com/office/drawing/2014/main" id="{874AFE0F-48F1-4B1C-ABB7-3D425E2FBA81}"/>
              </a:ext>
            </a:extLst>
          </p:cNvPr>
          <p:cNvSpPr txBox="1"/>
          <p:nvPr/>
        </p:nvSpPr>
        <p:spPr>
          <a:xfrm>
            <a:off x="2927579" y="1251808"/>
            <a:ext cx="8371788" cy="830997"/>
          </a:xfrm>
          <a:prstGeom prst="rect">
            <a:avLst/>
          </a:prstGeom>
          <a:noFill/>
        </p:spPr>
        <p:txBody>
          <a:bodyPr vert="horz" wrap="square" rtlCol="0">
            <a:spAutoFit/>
          </a:bodyPr>
          <a:lstStyle/>
          <a:p>
            <a:pPr defTabSz="457200"/>
            <a:r>
              <a:rPr lang="en-US" altLang="zh-CN" sz="4800" b="1" dirty="0">
                <a:ln w="12700">
                  <a:noFill/>
                </a:ln>
                <a:solidFill>
                  <a:srgbClr val="FF0000"/>
                </a:solidFill>
                <a:latin typeface="Tahoma" panose="020B0604030504040204" pitchFamily="34" charset="0"/>
                <a:ea typeface="Tahoma" panose="020B0604030504040204" pitchFamily="34" charset="0"/>
                <a:cs typeface="Tahoma" panose="020B0604030504040204" pitchFamily="34" charset="0"/>
              </a:rPr>
              <a:t>3. LUYỆN TẬP</a:t>
            </a:r>
            <a:endParaRPr lang="zh-CN" altLang="en-US" sz="4800" b="1" dirty="0">
              <a:ln w="12700">
                <a:noFill/>
              </a:ln>
              <a:solidFill>
                <a:srgbClr val="FF0000"/>
              </a:solidFill>
              <a:latin typeface="Tahoma" panose="020B0604030504040204" pitchFamily="34" charset="0"/>
              <a:ea typeface="微软雅黑" panose="020B0503020204020204" pitchFamily="34" charset="-122"/>
              <a:cs typeface="Tahoma" panose="020B0604030504040204" pitchFamily="34" charset="0"/>
            </a:endParaRPr>
          </a:p>
        </p:txBody>
      </p:sp>
      <p:sp>
        <p:nvSpPr>
          <p:cNvPr id="3" name="TextBox 2"/>
          <p:cNvSpPr txBox="1"/>
          <p:nvPr/>
        </p:nvSpPr>
        <p:spPr>
          <a:xfrm>
            <a:off x="1808922" y="2940318"/>
            <a:ext cx="9084364" cy="1323439"/>
          </a:xfrm>
          <a:prstGeom prst="rect">
            <a:avLst/>
          </a:prstGeom>
          <a:noFill/>
        </p:spPr>
        <p:txBody>
          <a:bodyPr wrap="square" rtlCol="0">
            <a:spAutoFit/>
          </a:bodyPr>
          <a:lstStyle/>
          <a:p>
            <a:r>
              <a:rPr lang="vi-VN" sz="4000" dirty="0">
                <a:solidFill>
                  <a:schemeClr val="accent5">
                    <a:lumMod val="75000"/>
                  </a:schemeClr>
                </a:solidFill>
                <a:latin typeface="+mj-lt"/>
              </a:rPr>
              <a:t>2. Minh họa cho nội dung bức thư bằng tranh vẽ hoặc tranh ảnh sưu tầm.</a:t>
            </a:r>
            <a:endParaRPr lang="en-US" sz="4000" dirty="0">
              <a:solidFill>
                <a:schemeClr val="accent5">
                  <a:lumMod val="75000"/>
                </a:schemeClr>
              </a:solidFill>
              <a:latin typeface="+mj-lt"/>
            </a:endParaRPr>
          </a:p>
        </p:txBody>
      </p:sp>
    </p:spTree>
    <p:extLst>
      <p:ext uri="{BB962C8B-B14F-4D97-AF65-F5344CB8AC3E}">
        <p14:creationId xmlns:p14="http://schemas.microsoft.com/office/powerpoint/2010/main" val="3957741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413091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569</Words>
  <Application>Microsoft Office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微软雅黑</vt:lpstr>
      <vt:lpstr>Arial</vt:lpstr>
      <vt:lpstr>Calibri</vt:lpstr>
      <vt:lpstr>Calibri Light</vt:lpstr>
      <vt:lpstr>HP001 4 hàng</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Dung Nguyen</dc:creator>
  <cp:lastModifiedBy>Hà Nguyễn Thị Thu</cp:lastModifiedBy>
  <cp:revision>22</cp:revision>
  <dcterms:created xsi:type="dcterms:W3CDTF">2022-11-06T15:01:42Z</dcterms:created>
  <dcterms:modified xsi:type="dcterms:W3CDTF">2023-02-14T00:09:43Z</dcterms:modified>
</cp:coreProperties>
</file>