
<file path=[Content_Types].xml><?xml version="1.0" encoding="utf-8"?>
<Types xmlns="http://schemas.openxmlformats.org/package/2006/content-types">
  <Default Extension="emf" ContentType="image/x-emf"/>
  <Default Extension="gif" ContentType="image/gif"/>
  <Default Extension="jf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4.jfif" ContentType="image/jpe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sldIdLst>
    <p:sldId id="375" r:id="rId3"/>
    <p:sldId id="257" r:id="rId4"/>
    <p:sldId id="300" r:id="rId5"/>
    <p:sldId id="265" r:id="rId6"/>
    <p:sldId id="281" r:id="rId7"/>
    <p:sldId id="295" r:id="rId8"/>
    <p:sldId id="298" r:id="rId9"/>
    <p:sldId id="307" r:id="rId10"/>
    <p:sldId id="301" r:id="rId11"/>
    <p:sldId id="302" r:id="rId12"/>
    <p:sldId id="304" r:id="rId13"/>
    <p:sldId id="305" r:id="rId14"/>
    <p:sldId id="306" r:id="rId15"/>
    <p:sldId id="274" r:id="rId16"/>
    <p:sldId id="284" r:id="rId17"/>
    <p:sldId id="285" r:id="rId18"/>
    <p:sldId id="286" r:id="rId19"/>
    <p:sldId id="287" r:id="rId20"/>
    <p:sldId id="288" r:id="rId21"/>
    <p:sldId id="289" r:id="rId22"/>
    <p:sldId id="290" r:id="rId23"/>
    <p:sldId id="291" r:id="rId24"/>
    <p:sldId id="292" r:id="rId25"/>
    <p:sldId id="293" r:id="rId26"/>
    <p:sldId id="294"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94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D7F0B2-D060-46CC-9FB5-173985C0B844}" type="datetimeFigureOut">
              <a:rPr lang="en-US" smtClean="0"/>
              <a:t>2/14/2023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69D58B-98C5-48D0-BC42-00E622B0AEE2}" type="slidenum">
              <a:rPr lang="en-US" smtClean="0"/>
              <a:t>‹#›</a:t>
            </a:fld>
            <a:endParaRPr lang="en-US"/>
          </a:p>
        </p:txBody>
      </p:sp>
    </p:spTree>
    <p:extLst>
      <p:ext uri="{BB962C8B-B14F-4D97-AF65-F5344CB8AC3E}">
        <p14:creationId xmlns:p14="http://schemas.microsoft.com/office/powerpoint/2010/main" val="329135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E0304B-96AD-4C6F-A13E-E5F206C377D2}"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49957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0304B-96AD-4C6F-A13E-E5F206C377D2}"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99595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0304B-96AD-4C6F-A13E-E5F206C377D2}"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50352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12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E0304B-96AD-4C6F-A13E-E5F206C377D2}"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383268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E0304B-96AD-4C6F-A13E-E5F206C377D2}"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0900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E0304B-96AD-4C6F-A13E-E5F206C377D2}"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387043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E0304B-96AD-4C6F-A13E-E5F206C377D2}" type="datetimeFigureOut">
              <a:rPr lang="en-US" smtClean="0"/>
              <a:t>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74115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E0304B-96AD-4C6F-A13E-E5F206C377D2}" type="datetimeFigureOut">
              <a:rPr lang="en-US" smtClean="0"/>
              <a:t>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45229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0304B-96AD-4C6F-A13E-E5F206C377D2}" type="datetimeFigureOut">
              <a:rPr lang="en-US" smtClean="0"/>
              <a:t>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93674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02826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t>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67789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0304B-96AD-4C6F-A13E-E5F206C377D2}" type="datetimeFigureOut">
              <a:rPr lang="en-US" smtClean="0"/>
              <a:t>2/14/2023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2275F-6DA1-4570-B860-8F11BD803049}" type="slidenum">
              <a:rPr lang="en-US" smtClean="0"/>
              <a:t>‹#›</a:t>
            </a:fld>
            <a:endParaRPr lang="en-US"/>
          </a:p>
        </p:txBody>
      </p:sp>
    </p:spTree>
    <p:extLst>
      <p:ext uri="{BB962C8B-B14F-4D97-AF65-F5344CB8AC3E}">
        <p14:creationId xmlns:p14="http://schemas.microsoft.com/office/powerpoint/2010/main" val="155230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4FBE2-46D9-45FB-B1A3-FE883F072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2D8C6-8964-42AA-98A5-D1CA33F74B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C4EAB-3714-45F6-8333-835D13CC5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B5D637-BFBC-4724-B734-8E569CDA0465}" type="datetimeFigureOut">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2/14/2023</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20A2AA1-2D72-4F5D-B042-338F1CD8D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F15A4F6-7243-4217-AD7B-AB877583B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2723291-5C80-45AF-947C-DEE9EE620C3C}" type="slidenum">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55809546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gif"/><Relationship Id="rId3" Type="http://schemas.openxmlformats.org/officeDocument/2006/relationships/tags" Target="../tags/tag1.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slideLayout" Target="../slideLayouts/slideLayout13.xml"/><Relationship Id="rId9" Type="http://schemas.openxmlformats.org/officeDocument/2006/relationships/image" Target="../media/image21.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28.png"/><Relationship Id="rId3" Type="http://schemas.openxmlformats.org/officeDocument/2006/relationships/tags" Target="../tags/tag2.xml"/><Relationship Id="rId7" Type="http://schemas.openxmlformats.org/officeDocument/2006/relationships/image" Target="../media/image1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image" Target="../media/image35.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30.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18.png"/><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25.gif"/><Relationship Id="rId4" Type="http://schemas.openxmlformats.org/officeDocument/2006/relationships/slideLayout" Target="../slideLayouts/slideLayout13.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tags" Target="../tags/tag4.xml"/><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7.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30.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7.png"/><Relationship Id="rId3" Type="http://schemas.openxmlformats.org/officeDocument/2006/relationships/tags" Target="../tags/tag5.xml"/><Relationship Id="rId7" Type="http://schemas.openxmlformats.org/officeDocument/2006/relationships/image" Target="../media/image24.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slideLayout" Target="../slideLayouts/slideLayout13.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3" Type="http://schemas.openxmlformats.org/officeDocument/2006/relationships/tags" Target="../tags/tag6.xml"/><Relationship Id="rId7" Type="http://schemas.openxmlformats.org/officeDocument/2006/relationships/image" Target="../media/image17.png"/><Relationship Id="rId12" Type="http://schemas.openxmlformats.org/officeDocument/2006/relationships/image" Target="../media/image35.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1.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30.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1.png"/><Relationship Id="rId3" Type="http://schemas.openxmlformats.org/officeDocument/2006/relationships/tags" Target="../tags/tag7.xml"/><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slideLayout" Target="../slideLayouts/slideLayout13.xml"/><Relationship Id="rId9" Type="http://schemas.openxmlformats.org/officeDocument/2006/relationships/image" Target="../media/image26.png"/><Relationship Id="rId1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tags" Target="../tags/tag8.xml"/><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7.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30.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image" Target="../media/image22.png"/><Relationship Id="rId3" Type="http://schemas.openxmlformats.org/officeDocument/2006/relationships/tags" Target="../tags/tag9.xml"/><Relationship Id="rId7" Type="http://schemas.openxmlformats.org/officeDocument/2006/relationships/image" Target="../media/image24.png"/><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17.png"/><Relationship Id="rId10" Type="http://schemas.openxmlformats.org/officeDocument/2006/relationships/image" Target="../media/image28.png"/><Relationship Id="rId4" Type="http://schemas.openxmlformats.org/officeDocument/2006/relationships/slideLayout" Target="../slideLayouts/slideLayout13.xml"/><Relationship Id="rId9" Type="http://schemas.openxmlformats.org/officeDocument/2006/relationships/image" Target="../media/image26.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5.png"/><Relationship Id="rId3" Type="http://schemas.openxmlformats.org/officeDocument/2006/relationships/tags" Target="../tags/tag10.xml"/><Relationship Id="rId7" Type="http://schemas.openxmlformats.org/officeDocument/2006/relationships/image" Target="../media/image17.png"/><Relationship Id="rId12" Type="http://schemas.openxmlformats.org/officeDocument/2006/relationships/image" Target="../media/image34.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3.png"/><Relationship Id="rId5" Type="http://schemas.openxmlformats.org/officeDocument/2006/relationships/audio" Target="../media/audio2.wav"/><Relationship Id="rId15" Type="http://schemas.openxmlformats.org/officeDocument/2006/relationships/image" Target="../media/image37.png"/><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30.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png"/><Relationship Id="rId3" Type="http://schemas.openxmlformats.org/officeDocument/2006/relationships/tags" Target="../tags/tag11.xml"/><Relationship Id="rId7" Type="http://schemas.openxmlformats.org/officeDocument/2006/relationships/image" Target="../media/image18.png"/><Relationship Id="rId12" Type="http://schemas.openxmlformats.org/officeDocument/2006/relationships/image" Target="../media/image38.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6.png"/><Relationship Id="rId5" Type="http://schemas.openxmlformats.org/officeDocument/2006/relationships/audio" Target="../media/audio4.wav"/><Relationship Id="rId1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slideLayout" Target="../slideLayouts/slideLayout13.xml"/><Relationship Id="rId9" Type="http://schemas.openxmlformats.org/officeDocument/2006/relationships/image" Target="../media/image25.gif"/><Relationship Id="rId1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5"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69"/>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8"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8"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6"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07208" y="4890721"/>
            <a:ext cx="5807932"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991829" y="3730979"/>
              <a:ext cx="7086600"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Mùa xuân, khi mưa phùn và sương sớm lẫn vào nhau, cây gạo ngoài cổng chùa bật ra những đóa hoa làm sáng bừng một góc trời. Tiếng chim sáo về ríu rít. Nghe mà xốn xang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BĂNG SƠN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0" name="TextBox 19"/>
          <p:cNvSpPr txBox="1"/>
          <p:nvPr/>
        </p:nvSpPr>
        <p:spPr>
          <a:xfrm>
            <a:off x="1065571" y="56399"/>
            <a:ext cx="9908458" cy="1569660"/>
          </a:xfrm>
          <a:prstGeom prst="rect">
            <a:avLst/>
          </a:prstGeom>
          <a:noFill/>
        </p:spPr>
        <p:txBody>
          <a:bodyPr wrap="square" rtlCol="0">
            <a:spAutoFit/>
          </a:bodyPr>
          <a:lstStyle/>
          <a:p>
            <a:pPr lvl="0"/>
            <a:r>
              <a:rPr lang="vi-VN" sz="4800" b="1" dirty="0">
                <a:solidFill>
                  <a:srgbClr val="FFFF00"/>
                </a:solidFill>
                <a:latin typeface="Times New Roman" panose="02020603050405020304" pitchFamily="18" charset="0"/>
                <a:ea typeface="Times New Roman" panose="02020603050405020304" pitchFamily="18" charset="0"/>
              </a:rPr>
              <a:t>(</a:t>
            </a:r>
            <a:r>
              <a:rPr lang="nl-NL" sz="4800" b="1" dirty="0">
                <a:solidFill>
                  <a:srgbClr val="FFFF00"/>
                </a:solidFill>
                <a:latin typeface="Times New Roman" panose="02020603050405020304" pitchFamily="18" charset="0"/>
                <a:ea typeface="Times New Roman" panose="02020603050405020304" pitchFamily="18" charset="0"/>
              </a:rPr>
              <a:t>2</a:t>
            </a:r>
            <a:r>
              <a:rPr lang="vi-VN" sz="4800" b="1" dirty="0">
                <a:solidFill>
                  <a:srgbClr val="FFFF00"/>
                </a:solidFill>
                <a:latin typeface="Times New Roman" panose="02020603050405020304" pitchFamily="18" charset="0"/>
                <a:ea typeface="Times New Roman" panose="02020603050405020304" pitchFamily="18" charset="0"/>
              </a:rPr>
              <a:t>). </a:t>
            </a:r>
            <a:r>
              <a:rPr lang="nl-NL"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a:solidFill>
                  <a:srgbClr val="FFFF00"/>
                </a:solidFill>
                <a:latin typeface="Times New Roman" panose="02020603050405020304" pitchFamily="18" charset="0"/>
                <a:ea typeface="Times New Roman" panose="02020603050405020304" pitchFamily="18" charset="0"/>
              </a:rPr>
              <a:t>trống</a:t>
            </a:r>
            <a:r>
              <a:rPr lang="vi-VN" sz="4800" dirty="0">
                <a:solidFill>
                  <a:srgbClr val="FFFF00"/>
                </a:solidFill>
                <a:latin typeface="Times New Roman" panose="02020603050405020304" pitchFamily="18" charset="0"/>
                <a:ea typeface="Times New Roman" panose="02020603050405020304" pitchFamily="18" charset="0"/>
              </a:rPr>
              <a:t>:</a:t>
            </a:r>
          </a:p>
          <a:p>
            <a:pPr lvl="0"/>
            <a:r>
              <a:rPr lang="vi-VN" sz="4800" b="1" dirty="0">
                <a:solidFill>
                  <a:srgbClr val="FFFF00"/>
                </a:solidFill>
                <a:latin typeface="Times New Roman" panose="02020603050405020304" pitchFamily="18" charset="0"/>
                <a:ea typeface="Times New Roman" panose="02020603050405020304" pitchFamily="18" charset="0"/>
              </a:rPr>
              <a:t>     a) Chữ </a:t>
            </a:r>
            <a:r>
              <a:rPr lang="vi-VN" sz="4800" b="1" dirty="0">
                <a:solidFill>
                  <a:srgbClr val="FF0000"/>
                </a:solidFill>
                <a:latin typeface="Times New Roman" panose="02020603050405020304" pitchFamily="18" charset="0"/>
                <a:ea typeface="Times New Roman" panose="02020603050405020304" pitchFamily="18" charset="0"/>
              </a:rPr>
              <a:t>s</a:t>
            </a:r>
            <a:r>
              <a:rPr lang="vi-VN" sz="4800" b="1" dirty="0">
                <a:solidFill>
                  <a:srgbClr val="FFFF00"/>
                </a:solidFill>
                <a:latin typeface="Times New Roman" panose="02020603050405020304" pitchFamily="18" charset="0"/>
                <a:ea typeface="Times New Roman" panose="02020603050405020304" pitchFamily="18" charset="0"/>
              </a:rPr>
              <a:t> hay </a:t>
            </a:r>
            <a:r>
              <a:rPr lang="vi-VN" sz="4800" b="1" dirty="0">
                <a:solidFill>
                  <a:srgbClr val="FF0000"/>
                </a:solidFill>
                <a:latin typeface="Times New Roman" panose="02020603050405020304" pitchFamily="18" charset="0"/>
                <a:ea typeface="Times New Roman" panose="02020603050405020304" pitchFamily="18" charset="0"/>
              </a:rPr>
              <a:t>x</a:t>
            </a:r>
            <a:r>
              <a:rPr lang="en-US" sz="4800" b="1" dirty="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981200"/>
            <a:ext cx="4953000" cy="4114800"/>
          </a:xfrm>
          <a:prstGeom prst="rect">
            <a:avLst/>
          </a:prstGeom>
        </p:spPr>
      </p:pic>
    </p:spTree>
    <p:extLst>
      <p:ext uri="{BB962C8B-B14F-4D97-AF65-F5344CB8AC3E}">
        <p14:creationId xmlns:p14="http://schemas.microsoft.com/office/powerpoint/2010/main" val="359181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Bà</a:t>
              </a:r>
              <a:r>
                <a:rPr kumimoji="0" lang="vi-VN" sz="36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rPr>
                <a:t>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a:solidFill>
                    <a:srgbClr val="FF0000"/>
                  </a:solidFill>
                  <a:latin typeface="Times New Roman" panose="02020603050405020304" pitchFamily="18" charset="0"/>
                </a:rPr>
                <a:t>Xoa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a:solidFill>
                    <a:srgbClr val="FF0000"/>
                  </a:solidFill>
                  <a:latin typeface="Times New Roman" panose="02020603050405020304" pitchFamily="18" charset="0"/>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a:ln>
                    <a:noFill/>
                  </a:ln>
                  <a:solidFill>
                    <a:srgbClr val="FF0000"/>
                  </a:solidFill>
                  <a:effectLst/>
                  <a:uLnTx/>
                  <a:uFillTx/>
                  <a:latin typeface="Times New Roman" panose="02020603050405020304" pitchFamily="18" charset="0"/>
                </a:rPr>
                <a:t>Nhì</a:t>
              </a:r>
              <a:r>
                <a:rPr kumimoji="0" lang="vi-VN" sz="3600" b="0" i="0" u="none" strike="noStrike" kern="1200" cap="none" spc="0" normalizeH="0" dirty="0">
                  <a:ln>
                    <a:noFill/>
                  </a:ln>
                  <a:solidFill>
                    <a:srgbClr val="FF0000"/>
                  </a:solidFill>
                  <a:effectLst/>
                  <a:uLnTx/>
                  <a:uFillTx/>
                  <a:latin typeface="Times New Roman" panose="02020603050405020304" pitchFamily="18" charset="0"/>
                </a:rPr>
                <a:t>     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baseline="0" noProof="0" dirty="0">
                  <a:solidFill>
                    <a:srgbClr val="FF0000"/>
                  </a:solidFill>
                  <a:latin typeface="Times New Roman" panose="02020603050405020304" pitchFamily="18" charset="0"/>
                </a:rPr>
                <a:t>Lá</a:t>
              </a:r>
              <a:r>
                <a:rPr lang="vi-VN" sz="3600" noProof="0" dirty="0">
                  <a:solidFill>
                    <a:srgbClr val="FF0000"/>
                  </a:solidFill>
                  <a:latin typeface="Times New Roman" panose="02020603050405020304" pitchFamily="18" charset="0"/>
                </a:rPr>
                <a:t>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a:ln>
                    <a:noFill/>
                  </a:ln>
                  <a:solidFill>
                    <a:srgbClr val="FF0000"/>
                  </a:solidFill>
                  <a:effectLst/>
                  <a:uLnTx/>
                  <a:uFillTx/>
                  <a:latin typeface="Times New Roman" panose="02020603050405020304" pitchFamily="18" charset="0"/>
                </a:rPr>
                <a:t>Chờ ngày</a:t>
              </a:r>
              <a:r>
                <a:rPr kumimoji="0" lang="vi-VN" sz="3600" b="0" i="0" u="none" strike="noStrike" kern="1200" cap="none" spc="0" normalizeH="0" dirty="0">
                  <a:ln>
                    <a:noFill/>
                  </a:ln>
                  <a:solidFill>
                    <a:srgbClr val="FF0000"/>
                  </a:solidFill>
                  <a:effectLst/>
                  <a:uLnTx/>
                  <a:uFillTx/>
                  <a:latin typeface="Times New Roman" panose="02020603050405020304" pitchFamily="18" charset="0"/>
                </a:rPr>
                <a:t>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Times New Roman" panose="02020603050405020304" pitchFamily="18" charset="0"/>
                </a:rPr>
                <a:t>Đom đóm quê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Times New Roman" panose="02020603050405020304" pitchFamily="18" charset="0"/>
                </a:rPr>
                <a:t>Đêm thắp đè     chơi xuâ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noProof="0" dirty="0">
                  <a:ln>
                    <a:noFill/>
                  </a:ln>
                  <a:solidFill>
                    <a:srgbClr val="FF0000"/>
                  </a:solidFill>
                  <a:effectLst/>
                  <a:uLnTx/>
                  <a:uFillTx/>
                  <a:latin typeface="Times New Roman" panose="02020603050405020304" pitchFamily="18" charset="0"/>
                </a:rPr>
                <a: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rPr>
                <a:t>LÊ</a:t>
              </a:r>
              <a:r>
                <a:rPr kumimoji="0" lang="vi-VN" sz="2800" b="0" i="0" u="none" strike="noStrike" kern="1200" cap="none" spc="0" normalizeH="0" noProof="0" dirty="0">
                  <a:ln>
                    <a:noFill/>
                  </a:ln>
                  <a:solidFill>
                    <a:srgbClr val="C00000"/>
                  </a:solidFill>
                  <a:effectLst/>
                  <a:uLnTx/>
                  <a:uFillTx/>
                  <a:latin typeface="Times New Roman" panose="02020603050405020304" pitchFamily="18" charset="0"/>
                </a:rPr>
                <a:t> QUANG TRANG</a:t>
              </a:r>
              <a:endParaRPr kumimoji="0" lang="en-US" sz="2800" b="0" i="0" u="none" strike="noStrike" kern="1200" cap="none" spc="0" normalizeH="0" baseline="0" noProof="0" dirty="0">
                <a:ln>
                  <a:noFill/>
                </a:ln>
                <a:solidFill>
                  <a:srgbClr val="C00000"/>
                </a:solidFill>
                <a:effectLst/>
                <a:uLnTx/>
                <a:uFillTx/>
                <a:latin typeface="Calibri"/>
              </a:endParaRPr>
            </a:p>
          </p:txBody>
        </p:sp>
      </p:grpSp>
      <p:sp>
        <p:nvSpPr>
          <p:cNvPr id="5" name="Rectangle 4"/>
          <p:cNvSpPr/>
          <p:nvPr/>
        </p:nvSpPr>
        <p:spPr>
          <a:xfrm>
            <a:off x="2062625" y="3429870"/>
            <a:ext cx="44398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Rectangle 5"/>
          <p:cNvSpPr/>
          <p:nvPr/>
        </p:nvSpPr>
        <p:spPr>
          <a:xfrm>
            <a:off x="4020581" y="5150068"/>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Rectangle 6"/>
          <p:cNvSpPr/>
          <p:nvPr/>
        </p:nvSpPr>
        <p:spPr>
          <a:xfrm>
            <a:off x="1910225" y="1771314"/>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Rectangle 7"/>
          <p:cNvSpPr/>
          <p:nvPr/>
        </p:nvSpPr>
        <p:spPr>
          <a:xfrm>
            <a:off x="2144369" y="2340900"/>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Rectangle 8"/>
          <p:cNvSpPr/>
          <p:nvPr/>
        </p:nvSpPr>
        <p:spPr>
          <a:xfrm>
            <a:off x="5886055" y="5650065"/>
            <a:ext cx="42560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0" name="Rectangle 9"/>
          <p:cNvSpPr/>
          <p:nvPr/>
        </p:nvSpPr>
        <p:spPr>
          <a:xfrm>
            <a:off x="3743974" y="5618253"/>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1" name="Rectangle 10"/>
          <p:cNvSpPr/>
          <p:nvPr/>
        </p:nvSpPr>
        <p:spPr>
          <a:xfrm>
            <a:off x="1693954" y="1737677"/>
            <a:ext cx="904755"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ng</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2" name="Rectangle 11"/>
          <p:cNvSpPr/>
          <p:nvPr/>
        </p:nvSpPr>
        <p:spPr>
          <a:xfrm>
            <a:off x="2035216" y="2272052"/>
            <a:ext cx="479384"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3" name="Rectangle 12"/>
          <p:cNvSpPr/>
          <p:nvPr/>
        </p:nvSpPr>
        <p:spPr>
          <a:xfrm>
            <a:off x="1981200" y="3376535"/>
            <a:ext cx="457200" cy="53253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2" name="Rectangle 21"/>
          <p:cNvSpPr/>
          <p:nvPr/>
        </p:nvSpPr>
        <p:spPr>
          <a:xfrm>
            <a:off x="3886200" y="5031762"/>
            <a:ext cx="486748"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3" name="Rectangle 22"/>
          <p:cNvSpPr/>
          <p:nvPr/>
        </p:nvSpPr>
        <p:spPr>
          <a:xfrm>
            <a:off x="3623455"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4" name="Rectangle 23"/>
          <p:cNvSpPr/>
          <p:nvPr/>
        </p:nvSpPr>
        <p:spPr>
          <a:xfrm>
            <a:off x="5791200"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pic>
        <p:nvPicPr>
          <p:cNvPr id="25" name="Picture 2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val="0"/>
              </a:ext>
            </a:extLst>
          </a:blip>
          <a:srcRect l="21918" t="5069" r="5479"/>
          <a:stretch/>
        </p:blipFill>
        <p:spPr>
          <a:xfrm>
            <a:off x="6477000" y="1771314"/>
            <a:ext cx="5486400" cy="4343400"/>
          </a:xfrm>
          <a:prstGeom prst="rect">
            <a:avLst/>
          </a:prstGeom>
        </p:spPr>
      </p:pic>
    </p:spTree>
    <p:extLst>
      <p:ext uri="{BB962C8B-B14F-4D97-AF65-F5344CB8AC3E}">
        <p14:creationId xmlns:p14="http://schemas.microsoft.com/office/powerpoint/2010/main" val="8293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xit" presetSubtype="10" fill="hold" grpId="0" nodeType="withEffect">
                                  <p:stCondLst>
                                    <p:cond delay="0"/>
                                  </p:stCondLst>
                                  <p:childTnLst>
                                    <p:animEffect transition="out" filter="randombar(horizontal)">
                                      <p:cBhvr>
                                        <p:cTn id="17" dur="300"/>
                                        <p:tgtEl>
                                          <p:spTgt spid="8"/>
                                        </p:tgtEl>
                                      </p:cBhvr>
                                    </p:animEffect>
                                    <p:set>
                                      <p:cBhvr>
                                        <p:cTn id="18" dur="1" fill="hold">
                                          <p:stCondLst>
                                            <p:cond delay="2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xit" presetSubtype="10" fill="hold" grpId="0" nodeType="withEffect">
                                  <p:stCondLst>
                                    <p:cond delay="0"/>
                                  </p:stCondLst>
                                  <p:childTnLst>
                                    <p:animEffect transition="out" filter="randombar(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xit" presetSubtype="10" fill="hold" grpId="0" nodeType="withEffect">
                                  <p:stCondLst>
                                    <p:cond delay="0"/>
                                  </p:stCondLst>
                                  <p:childTnLst>
                                    <p:animEffect transition="out" filter="randombar(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1" animBg="1"/>
      <p:bldP spid="11" grpId="0"/>
      <p:bldP spid="12" grpId="0"/>
      <p:bldP spid="13"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Bàng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Xoan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Nhìn</a:t>
              </a:r>
              <a:r>
                <a:rPr kumimoji="0" lang="vi-VN" sz="36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Lá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Chờ ngày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Đom đóm quên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Đêm thắp đèn</a:t>
              </a:r>
              <a:r>
                <a:rPr kumimoji="0" lang="vi-VN" sz="3600" b="0"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chơi xuân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LÊ QUANG TRANG</a:t>
              </a: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val="0"/>
              </a:ext>
            </a:extLst>
          </a:blip>
          <a:srcRect l="21918" t="5069" r="5479"/>
          <a:stretch/>
        </p:blipFill>
        <p:spPr>
          <a:xfrm>
            <a:off x="6248400" y="1905000"/>
            <a:ext cx="5486400" cy="4343400"/>
          </a:xfrm>
          <a:prstGeom prst="rect">
            <a:avLst/>
          </a:prstGeom>
        </p:spPr>
      </p:pic>
    </p:spTree>
    <p:extLst>
      <p:ext uri="{BB962C8B-B14F-4D97-AF65-F5344CB8AC3E}">
        <p14:creationId xmlns:p14="http://schemas.microsoft.com/office/powerpoint/2010/main" val="56079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1595" y="-2602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(3). </a:t>
            </a:r>
            <a:r>
              <a:rPr kumimoji="0" lang="nl-NL"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vi-VN"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vi-VN" sz="4800" b="1" i="0" u="none" strike="noStrike" kern="1200" cap="none" spc="0" normalizeH="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tiếng trong ngoặc đơn phù hợp với ô trống:</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TextBox 4"/>
          <p:cNvSpPr txBox="1"/>
          <p:nvPr/>
        </p:nvSpPr>
        <p:spPr>
          <a:xfrm>
            <a:off x="1086015" y="2553123"/>
            <a:ext cx="2227819"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a) (sẻ, xẻ): </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50028" y="2263708"/>
            <a:ext cx="1295400"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chia </a:t>
            </a:r>
            <a:endParaRPr lang="en-US" sz="3600" dirty="0">
              <a:latin typeface="Times New Roman" panose="02020603050405020304" pitchFamily="18" charset="0"/>
              <a:cs typeface="Times New Roman" panose="02020603050405020304" pitchFamily="18" charset="0"/>
            </a:endParaRPr>
          </a:p>
        </p:txBody>
      </p:sp>
      <p:sp>
        <p:nvSpPr>
          <p:cNvPr id="11" name="Rectangle 10"/>
          <p:cNvSpPr/>
          <p:nvPr/>
        </p:nvSpPr>
        <p:spPr>
          <a:xfrm>
            <a:off x="5341242" y="2394206"/>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12" name="Rectangle 11"/>
          <p:cNvSpPr/>
          <p:nvPr/>
        </p:nvSpPr>
        <p:spPr>
          <a:xfrm>
            <a:off x="7921616" y="2464984"/>
            <a:ext cx="63393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13" name="Rectangle 12"/>
          <p:cNvSpPr/>
          <p:nvPr/>
        </p:nvSpPr>
        <p:spPr>
          <a:xfrm>
            <a:off x="7871988" y="3063534"/>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15" name="Rectangle 14"/>
          <p:cNvSpPr/>
          <p:nvPr/>
        </p:nvSpPr>
        <p:spPr>
          <a:xfrm>
            <a:off x="5428800" y="3095739"/>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16" name="TextBox 15"/>
          <p:cNvSpPr txBox="1"/>
          <p:nvPr/>
        </p:nvSpPr>
        <p:spPr>
          <a:xfrm>
            <a:off x="7052872" y="2265734"/>
            <a:ext cx="1038983"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cưa </a:t>
            </a:r>
            <a:endParaRPr lang="en-US" sz="3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61602" y="2949469"/>
            <a:ext cx="1295400"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suôn </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037922" y="2876288"/>
            <a:ext cx="1053933"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san </a:t>
            </a:r>
            <a:endParaRPr lang="en-US" sz="3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36959" y="3989113"/>
            <a:ext cx="3219034"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b) (bản, bảng): </a:t>
            </a:r>
            <a:endParaRPr lang="en-US" sz="3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131808" y="3976451"/>
            <a:ext cx="838363"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lớp </a:t>
            </a:r>
            <a:endParaRPr lang="en-US" sz="3600" dirty="0">
              <a:latin typeface="Times New Roman" panose="02020603050405020304" pitchFamily="18" charset="0"/>
              <a:cs typeface="Times New Roman" panose="02020603050405020304" pitchFamily="18" charset="0"/>
            </a:endParaRPr>
          </a:p>
        </p:txBody>
      </p:sp>
      <p:sp>
        <p:nvSpPr>
          <p:cNvPr id="26" name="Rectangle 25"/>
          <p:cNvSpPr/>
          <p:nvPr/>
        </p:nvSpPr>
        <p:spPr>
          <a:xfrm>
            <a:off x="4523935" y="4099313"/>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27" name="Rectangle 26"/>
          <p:cNvSpPr/>
          <p:nvPr/>
        </p:nvSpPr>
        <p:spPr>
          <a:xfrm>
            <a:off x="7084467" y="4153666"/>
            <a:ext cx="68373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28" name="Rectangle 27"/>
          <p:cNvSpPr/>
          <p:nvPr/>
        </p:nvSpPr>
        <p:spPr>
          <a:xfrm>
            <a:off x="7077423" y="4883953"/>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29" name="Rectangle 28"/>
          <p:cNvSpPr/>
          <p:nvPr/>
        </p:nvSpPr>
        <p:spPr>
          <a:xfrm>
            <a:off x="4505266" y="4819026"/>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30" name="TextBox 29"/>
          <p:cNvSpPr txBox="1"/>
          <p:nvPr/>
        </p:nvSpPr>
        <p:spPr>
          <a:xfrm>
            <a:off x="7941099" y="4003151"/>
            <a:ext cx="1026699"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làng </a:t>
            </a:r>
            <a:endParaRPr lang="en-US" sz="3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131808" y="4680267"/>
            <a:ext cx="1937491"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báo cáo </a:t>
            </a:r>
            <a:endParaRPr lang="en-US" sz="36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926077" y="4680267"/>
            <a:ext cx="2570714" cy="646331"/>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vàng thi đua </a:t>
            </a:r>
            <a:endParaRPr lang="en-US" sz="36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260415" y="2249269"/>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858018" y="2221662"/>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xẻ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342868" y="2940724"/>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786168" y="2891680"/>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150708" y="3922772"/>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7159048" y="3986562"/>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bản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150708" y="4632893"/>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bảng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924663" y="4677247"/>
            <a:ext cx="1295400" cy="646331"/>
          </a:xfrm>
          <a:prstGeom prst="rect">
            <a:avLst/>
          </a:prstGeom>
          <a:noFill/>
        </p:spPr>
        <p:txBody>
          <a:bodyPr wrap="square" rtlCol="0">
            <a:spAutoFit/>
          </a:bodyPr>
          <a:lstStyle/>
          <a:p>
            <a:r>
              <a:rPr lang="vi-VN" sz="3600" dirty="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1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500"/>
                                        <p:tgtEl>
                                          <p:spTgt spid="3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randombar(horizontal)">
                                      <p:cBhvr>
                                        <p:cTn id="68" dur="500"/>
                                        <p:tgtEl>
                                          <p:spTgt spid="37"/>
                                        </p:tgtEl>
                                      </p:cBhvr>
                                    </p:animEffect>
                                  </p:childTnLst>
                                </p:cTn>
                              </p:par>
                              <p:par>
                                <p:cTn id="69" presetID="14" presetClass="exit" presetSubtype="10" fill="hold" grpId="1" nodeType="withEffect">
                                  <p:stCondLst>
                                    <p:cond delay="0"/>
                                  </p:stCondLst>
                                  <p:childTnLst>
                                    <p:animEffect transition="out" filter="randombar(horizontal)">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randombar(horizont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xit" presetSubtype="10" fill="hold" grpId="1" nodeType="clickEffect">
                                  <p:stCondLst>
                                    <p:cond delay="0"/>
                                  </p:stCondLst>
                                  <p:childTnLst>
                                    <p:animEffect transition="out" filter="randombar(horizontal)">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14"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xit" presetSubtype="10" fill="hold" grpId="1" nodeType="clickEffect">
                                  <p:stCondLst>
                                    <p:cond delay="0"/>
                                  </p:stCondLst>
                                  <p:childTnLst>
                                    <p:animEffect transition="out" filter="randombar(horizont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4"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randombar(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23" grpId="0"/>
      <p:bldP spid="24" grpId="0"/>
      <p:bldP spid="26" grpId="0" animBg="1"/>
      <p:bldP spid="26" grpId="1" animBg="1"/>
      <p:bldP spid="27" grpId="0" animBg="1"/>
      <p:bldP spid="27" grpId="1" animBg="1"/>
      <p:bldP spid="28" grpId="0" animBg="1"/>
      <p:bldP spid="28" grpId="1" animBg="1"/>
      <p:bldP spid="29" grpId="0" animBg="1"/>
      <p:bldP spid="29" grpId="1" animBg="1"/>
      <p:bldP spid="30" grpId="0"/>
      <p:bldP spid="31" grpId="0"/>
      <p:bldP spid="32" grpId="0"/>
      <p:bldP spid="33" grpId="0"/>
      <p:bldP spid="34" grpId="0"/>
      <p:bldP spid="35" grpId="0"/>
      <p:bldP spid="36" grpId="0"/>
      <p:bldP spid="37" grpId="0"/>
      <p:bldP spid="38" grpId="0"/>
      <p:bldP spid="39"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12191999" cy="6847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1" y="304801"/>
            <a:ext cx="6248399"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VẬN DỤNG</a:t>
            </a:r>
          </a:p>
        </p:txBody>
      </p:sp>
      <p:sp>
        <p:nvSpPr>
          <p:cNvPr id="2" name="Cloud Callout 1"/>
          <p:cNvSpPr/>
          <p:nvPr/>
        </p:nvSpPr>
        <p:spPr>
          <a:xfrm>
            <a:off x="1752602" y="2286000"/>
            <a:ext cx="3276599" cy="2325831"/>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2874178"/>
            <a:ext cx="2895600" cy="923330"/>
          </a:xfrm>
          <a:prstGeom prst="rect">
            <a:avLst/>
          </a:prstGeom>
          <a:noFill/>
        </p:spPr>
        <p:txBody>
          <a:bodyPr wrap="square" rtlCol="0">
            <a:spAutoFit/>
          </a:bodyPr>
          <a:lstStyle/>
          <a:p>
            <a:pPr algn="ctr"/>
            <a:r>
              <a:rPr lang="en-US" sz="5400" b="1" dirty="0" err="1">
                <a:solidFill>
                  <a:schemeClr val="accent6"/>
                </a:solidFill>
              </a:rPr>
              <a:t>Trò</a:t>
            </a:r>
            <a:r>
              <a:rPr lang="en-US" sz="5400" b="1" dirty="0">
                <a:solidFill>
                  <a:schemeClr val="accent6"/>
                </a:solidFill>
              </a:rPr>
              <a:t> </a:t>
            </a:r>
            <a:r>
              <a:rPr lang="en-US" sz="5400" b="1" dirty="0" err="1">
                <a:solidFill>
                  <a:schemeClr val="accent6"/>
                </a:solidFill>
              </a:rPr>
              <a:t>chơi</a:t>
            </a:r>
            <a:r>
              <a:rPr lang="vi-VN" sz="5400" b="1" dirty="0">
                <a:solidFill>
                  <a:schemeClr val="accent6"/>
                </a:solidFill>
              </a:rPr>
              <a:t>:</a:t>
            </a:r>
            <a:endParaRPr lang="en-US" sz="5400" b="1" dirty="0">
              <a:solidFill>
                <a:schemeClr val="accent6"/>
              </a:solidFill>
            </a:endParaRPr>
          </a:p>
        </p:txBody>
      </p:sp>
      <p:sp>
        <p:nvSpPr>
          <p:cNvPr id="12" name="Rectangle 11">
            <a:extLst>
              <a:ext uri="{FF2B5EF4-FFF2-40B4-BE49-F238E27FC236}">
                <a16:creationId xmlns:a16="http://schemas.microsoft.com/office/drawing/2014/main" id="{9B319D77-5C71-4D94-A35E-D635C6D430E6}"/>
              </a:ext>
            </a:extLst>
          </p:cNvPr>
          <p:cNvSpPr/>
          <p:nvPr/>
        </p:nvSpPr>
        <p:spPr>
          <a:xfrm>
            <a:off x="5029201" y="1985744"/>
            <a:ext cx="6664884" cy="2615201"/>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Cùng</a:t>
            </a:r>
            <a:r>
              <a:rPr kumimoji="0" lang="en-US" sz="3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nhím</a:t>
            </a:r>
            <a:r>
              <a:rPr kumimoji="0" lang="en-US" sz="3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con </a:t>
            </a:r>
            <a:r>
              <a:rPr kumimoji="0" lang="en-US" sz="36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hái</a:t>
            </a:r>
            <a:r>
              <a:rPr kumimoji="0" lang="en-US" sz="3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nấm</a:t>
            </a:r>
            <a:r>
              <a:rPr kumimoji="0" lang="en-US" sz="3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rừng</a:t>
            </a:r>
            <a:endParaRPr kumimoji="0" lang="en-US" sz="36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34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78" name="NAM">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2694" y="4148919"/>
            <a:ext cx="909489" cy="838248"/>
          </a:xfrm>
          <a:prstGeom prst="rect">
            <a:avLst/>
          </a:prstGeom>
        </p:spPr>
      </p:pic>
      <p:pic>
        <p:nvPicPr>
          <p:cNvPr id="79" name="N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6380" y="2030570"/>
            <a:ext cx="348581" cy="321276"/>
          </a:xfrm>
          <a:prstGeom prst="rect">
            <a:avLst/>
          </a:prstGeom>
        </p:spPr>
      </p:pic>
      <p:pic>
        <p:nvPicPr>
          <p:cNvPr id="75" name="NAM">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6256" y="2682806"/>
            <a:ext cx="628495" cy="579265"/>
          </a:xfrm>
          <a:prstGeom prst="rect">
            <a:avLst/>
          </a:prstGeom>
        </p:spPr>
      </p:pic>
      <p:pic>
        <p:nvPicPr>
          <p:cNvPr id="76" name="NAM">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4861" y="3211837"/>
            <a:ext cx="757812" cy="698452"/>
          </a:xfrm>
          <a:prstGeom prst="rect">
            <a:avLst/>
          </a:prstGeom>
        </p:spPr>
      </p:pic>
      <p:pic>
        <p:nvPicPr>
          <p:cNvPr id="77" name="NAM">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838" y="3262071"/>
            <a:ext cx="610956" cy="555692"/>
          </a:xfrm>
          <a:prstGeom prst="rect">
            <a:avLst/>
          </a:prstGeom>
        </p:spPr>
      </p:pic>
      <p:pic>
        <p:nvPicPr>
          <p:cNvPr id="142" name="HUYENHANGRAO"/>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4"/>
          <a:srcRect l="17453" t="12970" r="17974" b="19709"/>
          <a:stretch/>
        </p:blipFill>
        <p:spPr>
          <a:xfrm>
            <a:off x="6477457" y="3968945"/>
            <a:ext cx="1901427" cy="214243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5"/>
          <a:stretch>
            <a:fillRect/>
          </a:stretch>
        </p:blipFill>
        <p:spPr>
          <a:xfrm>
            <a:off x="6476400" y="3970368"/>
            <a:ext cx="1896844" cy="2139585"/>
          </a:xfrm>
          <a:prstGeom prst="rect">
            <a:avLst/>
          </a:prstGeom>
        </p:spPr>
      </p:pic>
      <p:sp>
        <p:nvSpPr>
          <p:cNvPr id="19" name="Rectangle 18">
            <a:extLst>
              <a:ext uri="{FF2B5EF4-FFF2-40B4-BE49-F238E27FC236}">
                <a16:creationId xmlns:a16="http://schemas.microsoft.com/office/drawing/2014/main" id="{9B319D77-5C71-4D94-A35E-D635C6D430E6}"/>
              </a:ext>
            </a:extLst>
          </p:cNvPr>
          <p:cNvSpPr/>
          <p:nvPr/>
        </p:nvSpPr>
        <p:spPr>
          <a:xfrm>
            <a:off x="2500670" y="2094241"/>
            <a:ext cx="6664884" cy="261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Cùng</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nhím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con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hái</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nấm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rừng</a:t>
            </a: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p:txBody>
      </p:sp>
      <p:pic>
        <p:nvPicPr>
          <p:cNvPr id="44" name="PA_59afa2ffbebc8">
            <a:hlinkClick r:id="" action="ppaction://media"/>
            <a:extLst>
              <a:ext uri="{FF2B5EF4-FFF2-40B4-BE49-F238E27FC236}">
                <a16:creationId xmlns:a16="http://schemas.microsoft.com/office/drawing/2014/main" id="{BD512EAE-F4E9-46F4-B4A4-766D81B64AC4}"/>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6214" y="3962556"/>
            <a:ext cx="609600" cy="609600"/>
          </a:xfrm>
          <a:prstGeom prst="rect">
            <a:avLst/>
          </a:prstGeom>
        </p:spPr>
      </p:pic>
    </p:spTree>
    <p:extLst>
      <p:ext uri="{BB962C8B-B14F-4D97-AF65-F5344CB8AC3E}">
        <p14:creationId xmlns:p14="http://schemas.microsoft.com/office/powerpoint/2010/main" val="239499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7"/>
          <a:stretch>
            <a:fillRect/>
          </a:stretch>
        </p:blipFill>
        <p:spPr>
          <a:xfrm>
            <a:off x="-3378" y="-26610"/>
            <a:ext cx="12193057" cy="6858594"/>
          </a:xfrm>
          <a:prstGeom prst="rect">
            <a:avLst/>
          </a:prstGeom>
        </p:spPr>
      </p:pic>
      <p:pic>
        <p:nvPicPr>
          <p:cNvPr id="39"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40"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1"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a:t>
            </a:r>
          </a:p>
        </p:txBody>
      </p:sp>
      <p:sp>
        <p:nvSpPr>
          <p:cNvPr id="42"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a:t>
            </a:r>
          </a:p>
        </p:txBody>
      </p:sp>
      <p:sp>
        <p:nvSpPr>
          <p:cNvPr id="53"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3</a:t>
            </a:r>
          </a:p>
        </p:txBody>
      </p:sp>
      <p:sp>
        <p:nvSpPr>
          <p:cNvPr id="56"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4</a:t>
            </a:r>
          </a:p>
        </p:txBody>
      </p:sp>
      <p:sp>
        <p:nvSpPr>
          <p:cNvPr id="57"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5</a:t>
            </a:r>
          </a:p>
        </p:txBody>
      </p:sp>
      <p:sp>
        <p:nvSpPr>
          <p:cNvPr id="58"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6</a:t>
            </a:r>
          </a:p>
        </p:txBody>
      </p:sp>
      <p:sp>
        <p:nvSpPr>
          <p:cNvPr id="59"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7</a:t>
            </a:r>
          </a:p>
        </p:txBody>
      </p:sp>
      <p:sp>
        <p:nvSpPr>
          <p:cNvPr id="60"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8</a:t>
            </a:r>
          </a:p>
        </p:txBody>
      </p:sp>
      <p:sp>
        <p:nvSpPr>
          <p:cNvPr id="61"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9</a:t>
            </a:r>
          </a:p>
        </p:txBody>
      </p:sp>
      <p:sp>
        <p:nvSpPr>
          <p:cNvPr id="62"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10</a:t>
            </a:r>
          </a:p>
        </p:txBody>
      </p:sp>
      <p:sp>
        <p:nvSpPr>
          <p:cNvPr id="63"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panose="020B0604020202020204" pitchFamily="34" charset="0"/>
                <a:ea typeface="+mn-ea"/>
                <a:cs typeface="Arial" panose="020B0604020202020204" pitchFamily="34" charset="0"/>
                <a:sym typeface="Arial"/>
              </a:rPr>
              <a:t>Time’s up</a:t>
            </a:r>
          </a:p>
        </p:txBody>
      </p:sp>
      <p:pic>
        <p:nvPicPr>
          <p:cNvPr id="64"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2" name="Group 1">
            <a:extLst>
              <a:ext uri="{FF2B5EF4-FFF2-40B4-BE49-F238E27FC236}">
                <a16:creationId xmlns:a16="http://schemas.microsoft.com/office/drawing/2014/main" id="{E6B5E1E9-3AA0-407B-9FB4-DC4E6642C639}"/>
              </a:ext>
            </a:extLst>
          </p:cNvPr>
          <p:cNvGrpSpPr/>
          <p:nvPr/>
        </p:nvGrpSpPr>
        <p:grpSpPr>
          <a:xfrm>
            <a:off x="10457570" y="4998206"/>
            <a:ext cx="1407434" cy="1601964"/>
            <a:chOff x="10457570" y="4998206"/>
            <a:chExt cx="1407434" cy="1601964"/>
          </a:xfrm>
        </p:grpSpPr>
        <p:pic>
          <p:nvPicPr>
            <p:cNvPr id="65" name="NAM">
              <a:hlinkClick r:id="" action="ppaction://hlinkshowjump?jump=next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66" name="10">
              <a:hlinkClick r:id="" action="ppaction://hlinkshowjump?jump=nextslide"/>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rPr>
                <a:t>Next</a:t>
              </a:r>
              <a:endParaRPr kumimoji="0" lang="en-US" sz="20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grpSp>
      <p:grpSp>
        <p:nvGrpSpPr>
          <p:cNvPr id="68" name="A"/>
          <p:cNvGrpSpPr/>
          <p:nvPr/>
        </p:nvGrpSpPr>
        <p:grpSpPr>
          <a:xfrm>
            <a:off x="1914796" y="7982314"/>
            <a:ext cx="3949883" cy="1281117"/>
            <a:chOff x="2252108" y="3867153"/>
            <a:chExt cx="4026442" cy="1305948"/>
          </a:xfrm>
        </p:grpSpPr>
        <p:sp>
          <p:nvSpPr>
            <p:cNvPr id="69" name="Rounded Rectangle 68"/>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p>
          </p:txBody>
        </p:sp>
        <p:pic>
          <p:nvPicPr>
            <p:cNvPr id="70"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1" name="B"/>
          <p:cNvGrpSpPr/>
          <p:nvPr/>
        </p:nvGrpSpPr>
        <p:grpSpPr>
          <a:xfrm>
            <a:off x="818159" y="5346657"/>
            <a:ext cx="3108960" cy="1005840"/>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lang="vi-VN" sz="2400" b="1" kern="0" noProof="0" dirty="0">
                  <a:solidFill>
                    <a:srgbClr val="002060"/>
                  </a:solidFill>
                  <a:latin typeface="Arial" panose="020B0604020202020204" pitchFamily="34" charset="0"/>
                  <a:cs typeface="Arial" panose="020B0604020202020204" pitchFamily="34" charset="0"/>
                  <a:sym typeface="Arial"/>
                </a:rPr>
                <a:t>Ồn ào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3"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4" name="C"/>
          <p:cNvGrpSpPr/>
          <p:nvPr/>
        </p:nvGrpSpPr>
        <p:grpSpPr>
          <a:xfrm>
            <a:off x="7318456" y="5346657"/>
            <a:ext cx="3108960" cy="1005840"/>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im lặng</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6" name="NAM"/>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7" name="D"/>
          <p:cNvGrpSpPr/>
          <p:nvPr/>
        </p:nvGrpSpPr>
        <p:grpSpPr>
          <a:xfrm>
            <a:off x="4068308" y="5346657"/>
            <a:ext cx="3108960" cy="1005840"/>
            <a:chOff x="2252108" y="3867153"/>
            <a:chExt cx="4030708" cy="1305948"/>
          </a:xfrm>
        </p:grpSpPr>
        <p:sp>
          <p:nvSpPr>
            <p:cNvPr id="78" name="Rounded Rectangle 7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Lụp</a:t>
              </a:r>
              <a:r>
                <a:rPr kumimoji="0" lang="vi-VN" sz="24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xụp</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9" name="NAM"/>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006" y="5280784"/>
            <a:ext cx="1028627" cy="1166946"/>
          </a:xfrm>
          <a:prstGeom prst="rect">
            <a:avLst/>
          </a:prstGeom>
        </p:spPr>
      </p:pic>
      <p:pic>
        <p:nvPicPr>
          <p:cNvPr id="81" name="Picture 8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78395" y="5760888"/>
            <a:ext cx="666750" cy="666750"/>
          </a:xfrm>
          <a:prstGeom prst="rect">
            <a:avLst/>
          </a:prstGeom>
        </p:spPr>
      </p:pic>
      <p:pic>
        <p:nvPicPr>
          <p:cNvPr id="82" name="Picture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49463" y="5760888"/>
            <a:ext cx="666750" cy="666750"/>
          </a:xfrm>
          <a:prstGeom prst="rect">
            <a:avLst/>
          </a:prstGeom>
        </p:spPr>
      </p:pic>
      <p:pic>
        <p:nvPicPr>
          <p:cNvPr id="83"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2527" y="8468403"/>
            <a:ext cx="666750" cy="666750"/>
          </a:xfrm>
          <a:prstGeom prst="rect">
            <a:avLst/>
          </a:prstGeom>
        </p:spPr>
      </p:pic>
      <p:pic>
        <p:nvPicPr>
          <p:cNvPr id="37" name="PA_59afa2ffbebc8">
            <a:hlinkClick r:id="" action="ppaction://media"/>
            <a:extLst>
              <a:ext uri="{FF2B5EF4-FFF2-40B4-BE49-F238E27FC236}">
                <a16:creationId xmlns:a16="http://schemas.microsoft.com/office/drawing/2014/main" id="{2B7DF240-1A6C-450F-9F0B-FE10469857F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sp>
        <p:nvSpPr>
          <p:cNvPr id="3" name="Rectangle 2">
            <a:extLst>
              <a:ext uri="{FF2B5EF4-FFF2-40B4-BE49-F238E27FC236}">
                <a16:creationId xmlns:a16="http://schemas.microsoft.com/office/drawing/2014/main" id="{3E2E4BD9-16CC-48BD-94A3-4F7689874304}"/>
              </a:ext>
            </a:extLst>
          </p:cNvPr>
          <p:cNvSpPr/>
          <p:nvPr/>
        </p:nvSpPr>
        <p:spPr>
          <a:xfrm>
            <a:off x="661513" y="1847720"/>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Từ</a:t>
            </a:r>
            <a:r>
              <a:rPr kumimoji="0" lang="vi-VN" sz="4000" b="0" i="0" u="none" strike="noStrike" kern="1200" cap="none" spc="0" normalizeH="0" noProof="0" dirty="0">
                <a:ln>
                  <a:noFill/>
                </a:ln>
                <a:solidFill>
                  <a:prstClr val="black"/>
                </a:solidFill>
                <a:effectLst/>
                <a:uLnTx/>
                <a:uFillTx/>
                <a:latin typeface="+mj-lt"/>
                <a:ea typeface="+mn-ea"/>
                <a:cs typeface="Arial" panose="020B0604020202020204" pitchFamily="34" charset="0"/>
              </a:rPr>
              <a:t> nào </a:t>
            </a:r>
            <a:r>
              <a:rPr kumimoji="0" lang="vi-VN" sz="4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trái</a:t>
            </a:r>
            <a:r>
              <a:rPr kumimoji="0" lang="vi-VN" sz="4000" b="0" i="0" u="none" strike="noStrike" kern="1200" cap="none" spc="0" normalizeH="0" noProof="0" dirty="0">
                <a:ln>
                  <a:noFill/>
                </a:ln>
                <a:solidFill>
                  <a:prstClr val="black"/>
                </a:solidFill>
                <a:effectLst/>
                <a:uLnTx/>
                <a:uFillTx/>
                <a:latin typeface="+mj-lt"/>
                <a:ea typeface="+mn-ea"/>
                <a:cs typeface="Arial" panose="020B0604020202020204" pitchFamily="34" charset="0"/>
              </a:rPr>
              <a:t> ngược với “lặng lẽ”</a:t>
            </a:r>
            <a:endParaRPr kumimoji="0" lang="en-US" sz="4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82297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7"/>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62"/>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1"/>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0"/>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60"/>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59"/>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8"/>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58"/>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7"/>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56"/>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3"/>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2"/>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1"/>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1"/>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anim calcmode="lin" valueType="num">
                                      <p:cBhvr>
                                        <p:cTn id="65" dur="500" fill="hold"/>
                                        <p:tgtEl>
                                          <p:spTgt spid="83"/>
                                        </p:tgtEl>
                                        <p:attrNameLst>
                                          <p:attrName>ppt_x</p:attrName>
                                        </p:attrNameLst>
                                      </p:cBhvr>
                                      <p:tavLst>
                                        <p:tav tm="0">
                                          <p:val>
                                            <p:strVal val="#ppt_x"/>
                                          </p:val>
                                        </p:tav>
                                        <p:tav tm="100000">
                                          <p:val>
                                            <p:strVal val="#ppt_x"/>
                                          </p:val>
                                        </p:tav>
                                      </p:tavLst>
                                    </p:anim>
                                    <p:anim calcmode="lin" valueType="num">
                                      <p:cBhvr>
                                        <p:cTn id="66"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68"/>
                                        </p:tgtEl>
                                      </p:cBhvr>
                                    </p:animEffect>
                                    <p:animScale>
                                      <p:cBhvr>
                                        <p:cTn id="69"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70" restart="whenNotActive" fill="hold" evtFilter="cancelBubble" nodeType="interactiveSeq">
                <p:stCondLst>
                  <p:cond evt="onClick" delay="0">
                    <p:tgtEl>
                      <p:spTgt spid="77"/>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anim calcmode="lin" valueType="num">
                                      <p:cBhvr>
                                        <p:cTn id="76" dur="500" fill="hold"/>
                                        <p:tgtEl>
                                          <p:spTgt spid="81"/>
                                        </p:tgtEl>
                                        <p:attrNameLst>
                                          <p:attrName>ppt_x</p:attrName>
                                        </p:attrNameLst>
                                      </p:cBhvr>
                                      <p:tavLst>
                                        <p:tav tm="0">
                                          <p:val>
                                            <p:strVal val="#ppt_x"/>
                                          </p:val>
                                        </p:tav>
                                        <p:tav tm="100000">
                                          <p:val>
                                            <p:strVal val="#ppt_x"/>
                                          </p:val>
                                        </p:tav>
                                      </p:tavLst>
                                    </p:anim>
                                    <p:anim calcmode="lin" valueType="num">
                                      <p:cBhvr>
                                        <p:cTn id="77"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7"/>
                                        </p:tgtEl>
                                      </p:cBhvr>
                                    </p:animEffect>
                                    <p:animScale>
                                      <p:cBhvr>
                                        <p:cTn id="80" dur="250" autoRev="1" fill="hold"/>
                                        <p:tgtEl>
                                          <p:spTgt spid="77"/>
                                        </p:tgtEl>
                                      </p:cBhvr>
                                      <p:by x="105000" y="105000"/>
                                    </p:animScale>
                                  </p:childTnLst>
                                </p:cTn>
                              </p:par>
                            </p:childTnLst>
                          </p:cTn>
                        </p:par>
                      </p:childTnLst>
                    </p:cTn>
                  </p:par>
                </p:childTnLst>
              </p:cTn>
              <p:nextCondLst>
                <p:cond evt="onClick" delay="0">
                  <p:tgtEl>
                    <p:spTgt spid="77"/>
                  </p:tgtEl>
                </p:cond>
              </p:nextCondLst>
            </p:seq>
            <p:seq concurrent="1" nextAc="seek">
              <p:cTn id="81" restart="whenNotActive" fill="hold" evtFilter="cancelBubble" nodeType="interactiveSeq">
                <p:stCondLst>
                  <p:cond evt="onClick" delay="0">
                    <p:tgtEl>
                      <p:spTgt spid="74"/>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500"/>
                                        <p:tgtEl>
                                          <p:spTgt spid="82"/>
                                        </p:tgtEl>
                                      </p:cBhvr>
                                    </p:animEffect>
                                    <p:anim calcmode="lin" valueType="num">
                                      <p:cBhvr>
                                        <p:cTn id="87" dur="500" fill="hold"/>
                                        <p:tgtEl>
                                          <p:spTgt spid="82"/>
                                        </p:tgtEl>
                                        <p:attrNameLst>
                                          <p:attrName>ppt_x</p:attrName>
                                        </p:attrNameLst>
                                      </p:cBhvr>
                                      <p:tavLst>
                                        <p:tav tm="0">
                                          <p:val>
                                            <p:strVal val="#ppt_x"/>
                                          </p:val>
                                        </p:tav>
                                        <p:tav tm="100000">
                                          <p:val>
                                            <p:strVal val="#ppt_x"/>
                                          </p:val>
                                        </p:tav>
                                      </p:tavLst>
                                    </p:anim>
                                    <p:anim calcmode="lin" valueType="num">
                                      <p:cBhvr>
                                        <p:cTn id="88"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sai-3.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4"/>
                                        </p:tgtEl>
                                      </p:cBhvr>
                                    </p:animEffect>
                                    <p:animScale>
                                      <p:cBhvr>
                                        <p:cTn id="91"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92" restart="whenNotActive" fill="hold" evtFilter="cancelBubble" nodeType="interactiveSeq">
                <p:stCondLst>
                  <p:cond evt="onClick" delay="0">
                    <p:tgtEl>
                      <p:spTgt spid="71"/>
                    </p:tgtEl>
                  </p:cond>
                </p:stCondLst>
                <p:endSync evt="end" delay="0">
                  <p:rtn val="all"/>
                </p:endSync>
                <p:childTnLst>
                  <p:par>
                    <p:cTn id="93" fill="hold">
                      <p:stCondLst>
                        <p:cond delay="0"/>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fade">
                                      <p:cBhvr>
                                        <p:cTn id="97" dur="500"/>
                                        <p:tgtEl>
                                          <p:spTgt spid="80"/>
                                        </p:tgtEl>
                                      </p:cBhvr>
                                    </p:animEffect>
                                    <p:anim calcmode="lin" valueType="num">
                                      <p:cBhvr>
                                        <p:cTn id="98" dur="500" fill="hold"/>
                                        <p:tgtEl>
                                          <p:spTgt spid="80"/>
                                        </p:tgtEl>
                                        <p:attrNameLst>
                                          <p:attrName>ppt_x</p:attrName>
                                        </p:attrNameLst>
                                      </p:cBhvr>
                                      <p:tavLst>
                                        <p:tav tm="0">
                                          <p:val>
                                            <p:strVal val="#ppt_x"/>
                                          </p:val>
                                        </p:tav>
                                        <p:tav tm="100000">
                                          <p:val>
                                            <p:strVal val="#ppt_x"/>
                                          </p:val>
                                        </p:tav>
                                      </p:tavLst>
                                    </p:anim>
                                    <p:anim calcmode="lin" valueType="num">
                                      <p:cBhvr>
                                        <p:cTn id="99"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6" name="chimes.wav"/>
                                        </p:tgtEl>
                                      </p:cMediaNode>
                                    </p:audio>
                                  </p:subTnLst>
                                </p:cTn>
                              </p:par>
                              <p:par>
                                <p:cTn id="100" presetID="26" presetClass="emph" presetSubtype="0" fill="hold" nodeType="withEffect">
                                  <p:stCondLst>
                                    <p:cond delay="0"/>
                                  </p:stCondLst>
                                  <p:childTnLst>
                                    <p:animEffect transition="out" filter="fade">
                                      <p:cBhvr>
                                        <p:cTn id="101" dur="500" tmFilter="0, 0; .2, .5; .8, .5; 1, 0"/>
                                        <p:tgtEl>
                                          <p:spTgt spid="71"/>
                                        </p:tgtEl>
                                      </p:cBhvr>
                                    </p:animEffect>
                                    <p:animScale>
                                      <p:cBhvr>
                                        <p:cTn id="102" dur="250" autoRev="1" fill="hold"/>
                                        <p:tgtEl>
                                          <p:spTgt spid="71"/>
                                        </p:tgtEl>
                                      </p:cBhvr>
                                      <p:by x="105000" y="105000"/>
                                    </p:animScale>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childTnLst>
                          </p:cTn>
                        </p:par>
                      </p:childTnLst>
                    </p:cTn>
                  </p:par>
                </p:childTnLst>
              </p:cTn>
              <p:nextCondLst>
                <p:cond evt="onClick" delay="0">
                  <p:tgtEl>
                    <p:spTgt spid="71"/>
                  </p:tgtEl>
                </p:cond>
              </p:nextCondLst>
            </p:seq>
            <p:audio>
              <p:cMediaNode vol="9091" showWhenStopped="0">
                <p:cTn id="107" repeatCount="indefinite" fill="hold" display="0">
                  <p:stCondLst>
                    <p:cond delay="indefinite"/>
                  </p:stCondLst>
                  <p:endCondLst>
                    <p:cond evt="onStopAudio" delay="0">
                      <p:tgtEl>
                        <p:sldTgt/>
                      </p:tgtEl>
                    </p:cond>
                  </p:endCondLst>
                </p:cTn>
                <p:tgtEl>
                  <p:spTgt spid="37"/>
                </p:tgtEl>
              </p:cMediaNode>
            </p:audio>
          </p:childTnLst>
        </p:cTn>
      </p:par>
    </p:tnLst>
    <p:bldLst>
      <p:bldP spid="41" grpId="0"/>
      <p:bldP spid="41" grpId="1"/>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5"/>
          <a:stretch>
            <a:fillRect/>
          </a:stretch>
        </p:blipFill>
        <p:spPr>
          <a:xfrm>
            <a:off x="6476400" y="3970368"/>
            <a:ext cx="1896844" cy="2139585"/>
          </a:xfrm>
          <a:prstGeom prst="rect">
            <a:avLst/>
          </a:prstGeom>
        </p:spPr>
      </p:pic>
      <p:pic>
        <p:nvPicPr>
          <p:cNvPr id="4" name="Picture 3">
            <a:hlinkClick r:id="" action="ppaction://hlinkshowjump?jump=nextslide"/>
          </p:cNvPr>
          <p:cNvPicPr>
            <a:picLocks noChangeAspect="1"/>
          </p:cNvPicPr>
          <p:nvPr/>
        </p:nvPicPr>
        <p:blipFill>
          <a:blip r:embed="rId6"/>
          <a:stretch>
            <a:fillRect/>
          </a:stretch>
        </p:blipFill>
        <p:spPr>
          <a:xfrm>
            <a:off x="0" y="-594"/>
            <a:ext cx="12193057" cy="6858594"/>
          </a:xfrm>
          <a:prstGeom prst="rect">
            <a:avLst/>
          </a:prstGeom>
        </p:spPr>
      </p:pic>
      <p:pic>
        <p:nvPicPr>
          <p:cNvPr id="121" name="Picture 120"/>
          <p:cNvPicPr>
            <a:picLocks noChangeAspect="1"/>
          </p:cNvPicPr>
          <p:nvPr/>
        </p:nvPicPr>
        <p:blipFill>
          <a:blip r:embed="rId7"/>
          <a:stretch>
            <a:fillRect/>
          </a:stretch>
        </p:blipFill>
        <p:spPr>
          <a:xfrm>
            <a:off x="5962071" y="4490559"/>
            <a:ext cx="363107" cy="336010"/>
          </a:xfrm>
          <a:prstGeom prst="rect">
            <a:avLst/>
          </a:prstGeom>
        </p:spPr>
      </p:pic>
      <p:pic>
        <p:nvPicPr>
          <p:cNvPr id="60" name="Picture 59"/>
          <p:cNvPicPr>
            <a:picLocks noChangeAspect="1"/>
          </p:cNvPicPr>
          <p:nvPr/>
        </p:nvPicPr>
        <p:blipFill>
          <a:blip r:embed="rId7"/>
          <a:stretch>
            <a:fillRect/>
          </a:stretch>
        </p:blipFill>
        <p:spPr>
          <a:xfrm>
            <a:off x="5895089" y="4490559"/>
            <a:ext cx="363107" cy="336010"/>
          </a:xfrm>
          <a:prstGeom prst="rect">
            <a:avLst/>
          </a:prstGeom>
        </p:spPr>
      </p:pic>
      <p:pic>
        <p:nvPicPr>
          <p:cNvPr id="74" name="Picture 73"/>
          <p:cNvPicPr>
            <a:picLocks noChangeAspect="1"/>
          </p:cNvPicPr>
          <p:nvPr/>
        </p:nvPicPr>
        <p:blipFill>
          <a:blip r:embed="rId7"/>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1196214" y="3962556"/>
            <a:ext cx="609600" cy="609600"/>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1"/>
          <a:srcRect l="17453" t="12970" r="17974" b="19709"/>
          <a:stretch/>
        </p:blipFill>
        <p:spPr>
          <a:xfrm>
            <a:off x="6276927" y="4027209"/>
            <a:ext cx="1901427" cy="2142432"/>
          </a:xfrm>
          <a:prstGeom prst="rect">
            <a:avLst/>
          </a:prstGeom>
        </p:spPr>
      </p:pic>
      <p:pic>
        <p:nvPicPr>
          <p:cNvPr id="79"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9518" y="2039908"/>
            <a:ext cx="542420" cy="499932"/>
          </a:xfrm>
          <a:prstGeom prst="rect">
            <a:avLst/>
          </a:prstGeom>
        </p:spPr>
      </p:pic>
      <p:pic>
        <p:nvPicPr>
          <p:cNvPr id="33" name="Picture 32">
            <a:extLst>
              <a:ext uri="{FF2B5EF4-FFF2-40B4-BE49-F238E27FC236}">
                <a16:creationId xmlns:a16="http://schemas.microsoft.com/office/drawing/2014/main" id="{7B9DF63E-E533-4F96-868C-C2A89AA6813A}"/>
              </a:ext>
            </a:extLst>
          </p:cNvPr>
          <p:cNvPicPr>
            <a:picLocks noChangeAspect="1"/>
          </p:cNvPicPr>
          <p:nvPr/>
        </p:nvPicPr>
        <p:blipFill>
          <a:blip r:embed="rId5"/>
          <a:stretch>
            <a:fillRect/>
          </a:stretch>
        </p:blipFill>
        <p:spPr>
          <a:xfrm>
            <a:off x="6270730" y="4022646"/>
            <a:ext cx="1896844" cy="2139585"/>
          </a:xfrm>
          <a:prstGeom prst="rect">
            <a:avLst/>
          </a:prstGeom>
        </p:spPr>
      </p:pic>
    </p:spTree>
    <p:extLst>
      <p:ext uri="{BB962C8B-B14F-4D97-AF65-F5344CB8AC3E}">
        <p14:creationId xmlns:p14="http://schemas.microsoft.com/office/powerpoint/2010/main" val="1443206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85"/>
                                        </p:tgtEl>
                                      </p:cBhvr>
                                    </p:cmd>
                                  </p:childTnLst>
                                </p:cTn>
                              </p:par>
                              <p:par>
                                <p:cTn id="7" presetID="44" presetClass="path" presetSubtype="0" accel="50000" decel="50000" fill="hold" nodeType="withEffect">
                                  <p:stCondLst>
                                    <p:cond delay="0"/>
                                  </p:stCondLst>
                                  <p:childTnLst>
                                    <p:animMotion origin="layout" path="M -1.45833E-6 -0.00047 L 0.06693 -0.04051 C 0.08099 -0.04977 0.09375 -0.06598 0.12383 -0.0544 C 0.15365 -0.04283 0.21745 -0.01181 0.24701 0.02916 C 0.2836 0.12083 0.34649 0.45856 0.36901 0.47199 " pathEditMode="relative" rAng="0" ptsTypes="AAAAA">
                                      <p:cBhvr>
                                        <p:cTn id="8" dur="2000" fill="hold"/>
                                        <p:tgtEl>
                                          <p:spTgt spid="79"/>
                                        </p:tgtEl>
                                        <p:attrNameLst>
                                          <p:attrName>ppt_x</p:attrName>
                                          <p:attrName>ppt_y</p:attrName>
                                        </p:attrNameLst>
                                      </p:cBhvr>
                                      <p:rCtr x="18451" y="20718"/>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8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86"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105" name="B"/>
          <p:cNvGrpSpPr/>
          <p:nvPr/>
        </p:nvGrpSpPr>
        <p:grpSpPr>
          <a:xfrm>
            <a:off x="4052637" y="536684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08" name="C"/>
          <p:cNvGrpSpPr/>
          <p:nvPr/>
        </p:nvGrpSpPr>
        <p:grpSpPr>
          <a:xfrm>
            <a:off x="7318456" y="5346657"/>
            <a:ext cx="3108960" cy="1005840"/>
            <a:chOff x="2252108" y="3867155"/>
            <a:chExt cx="4055914" cy="1305946"/>
          </a:xfrm>
        </p:grpSpPr>
        <p:sp>
          <p:nvSpPr>
            <p:cNvPr id="109" name="Rounded Rectangle 108"/>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Tuốt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0"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716275" y="536684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t>
              </a:r>
              <a:r>
                <a:rPr kumimoji="0" lang="vi-VN" sz="24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Buộc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3"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2324" y="5453416"/>
            <a:ext cx="1028627" cy="1166946"/>
          </a:xfrm>
          <a:prstGeom prst="rect">
            <a:avLst/>
          </a:prstGeom>
        </p:spPr>
      </p:pic>
      <p:pic>
        <p:nvPicPr>
          <p:cNvPr id="115" name="Picture 1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62" y="5781080"/>
            <a:ext cx="666750" cy="666750"/>
          </a:xfrm>
          <a:prstGeom prst="rect">
            <a:avLst/>
          </a:prstGeom>
        </p:spPr>
      </p:pic>
      <p:pic>
        <p:nvPicPr>
          <p:cNvPr id="116" name="Picture 1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9463" y="5760888"/>
            <a:ext cx="666750" cy="666750"/>
          </a:xfrm>
          <a:prstGeom prst="rect">
            <a:avLst/>
          </a:prstGeom>
        </p:spPr>
      </p:pic>
      <p:grpSp>
        <p:nvGrpSpPr>
          <p:cNvPr id="39" name="Group 38">
            <a:extLst>
              <a:ext uri="{FF2B5EF4-FFF2-40B4-BE49-F238E27FC236}">
                <a16:creationId xmlns:a16="http://schemas.microsoft.com/office/drawing/2014/main" id="{04C067DF-577E-4AA2-A54A-FE4BC88F5A09}"/>
              </a:ext>
            </a:extLst>
          </p:cNvPr>
          <p:cNvGrpSpPr/>
          <p:nvPr/>
        </p:nvGrpSpPr>
        <p:grpSpPr>
          <a:xfrm>
            <a:off x="10790081" y="5626656"/>
            <a:ext cx="1407434" cy="1601964"/>
            <a:chOff x="10457570" y="4998206"/>
            <a:chExt cx="1407434" cy="1601964"/>
          </a:xfrm>
        </p:grpSpPr>
        <p:pic>
          <p:nvPicPr>
            <p:cNvPr id="40" name="NAM">
              <a:hlinkClick r:id="" action="ppaction://hlinkshowjump?jump=nextslide"/>
              <a:extLst>
                <a:ext uri="{FF2B5EF4-FFF2-40B4-BE49-F238E27FC236}">
                  <a16:creationId xmlns:a16="http://schemas.microsoft.com/office/drawing/2014/main" id="{2C29BFDC-D922-4303-9B59-188FB346E9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1" name="10">
              <a:hlinkClick r:id="" action="ppaction://hlinkshowjump?jump=nextslide"/>
              <a:extLst>
                <a:ext uri="{FF2B5EF4-FFF2-40B4-BE49-F238E27FC236}">
                  <a16:creationId xmlns:a16="http://schemas.microsoft.com/office/drawing/2014/main" id="{B4034747-F739-4551-8180-67FE81BEC40F}"/>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2" name="PA_59afa2ffbebc8">
            <a:hlinkClick r:id="" action="ppaction://media"/>
            <a:extLst>
              <a:ext uri="{FF2B5EF4-FFF2-40B4-BE49-F238E27FC236}">
                <a16:creationId xmlns:a16="http://schemas.microsoft.com/office/drawing/2014/main" id="{256F4842-6055-4FC6-B55E-D269D7F432F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3" name="Rectangle 42">
            <a:extLst>
              <a:ext uri="{FF2B5EF4-FFF2-40B4-BE49-F238E27FC236}">
                <a16:creationId xmlns:a16="http://schemas.microsoft.com/office/drawing/2014/main" id="{9236891C-A223-493C-91A3-D4F4B06357B6}"/>
              </a:ext>
            </a:extLst>
          </p:cNvPr>
          <p:cNvSpPr/>
          <p:nvPr/>
        </p:nvSpPr>
        <p:spPr>
          <a:xfrm>
            <a:off x="1227509" y="2784630"/>
            <a:ext cx="9199907"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vi-VN" sz="3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các tiếng bắt đầu bằng “uốt” hoặc “uốc” có nghĩa như sau:</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Có</a:t>
            </a:r>
            <a:r>
              <a:rPr kumimoji="0" lang="vi-VN" sz="44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cảm giác đau nhói hoặc rất rét.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9202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2"/>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70" restart="whenNotActive" fill="hold" evtFilter="cancelBubble" nodeType="interactiveSeq">
                <p:stCondLst>
                  <p:cond evt="onClick" delay="0">
                    <p:tgtEl>
                      <p:spTgt spid="108"/>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500"/>
                                        <p:tgtEl>
                                          <p:spTgt spid="116"/>
                                        </p:tgtEl>
                                      </p:cBhvr>
                                    </p:animEffect>
                                    <p:anim calcmode="lin" valueType="num">
                                      <p:cBhvr>
                                        <p:cTn id="76" dur="500" fill="hold"/>
                                        <p:tgtEl>
                                          <p:spTgt spid="116"/>
                                        </p:tgtEl>
                                        <p:attrNameLst>
                                          <p:attrName>ppt_x</p:attrName>
                                        </p:attrNameLst>
                                      </p:cBhvr>
                                      <p:tavLst>
                                        <p:tav tm="0">
                                          <p:val>
                                            <p:strVal val="#ppt_x"/>
                                          </p:val>
                                        </p:tav>
                                        <p:tav tm="100000">
                                          <p:val>
                                            <p:strVal val="#ppt_x"/>
                                          </p:val>
                                        </p:tav>
                                      </p:tavLst>
                                    </p:anim>
                                    <p:anim calcmode="lin" valueType="num">
                                      <p:cBhvr>
                                        <p:cTn id="77" dur="500" fill="hold"/>
                                        <p:tgtEl>
                                          <p:spTgt spid="1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108"/>
                                        </p:tgtEl>
                                      </p:cBhvr>
                                    </p:animEffect>
                                    <p:animScale>
                                      <p:cBhvr>
                                        <p:cTn id="80" dur="250" autoRev="1" fill="hold"/>
                                        <p:tgtEl>
                                          <p:spTgt spid="108"/>
                                        </p:tgtEl>
                                      </p:cBhvr>
                                      <p:by x="105000" y="105000"/>
                                    </p:animScale>
                                  </p:childTnLst>
                                </p:cTn>
                              </p:par>
                            </p:childTnLst>
                          </p:cTn>
                        </p:par>
                      </p:childTnLst>
                    </p:cTn>
                  </p:par>
                </p:childTnLst>
              </p:cTn>
              <p:nextCondLst>
                <p:cond evt="onClick" delay="0">
                  <p:tgtEl>
                    <p:spTgt spid="108"/>
                  </p:tgtEl>
                </p:cond>
              </p:nextCondLst>
            </p:seq>
            <p:seq concurrent="1" nextAc="seek">
              <p:cTn id="81" restart="whenNotActive" fill="hold" evtFilter="cancelBubble" nodeType="interactiveSeq">
                <p:stCondLst>
                  <p:cond evt="onClick" delay="0">
                    <p:tgtEl>
                      <p:spTgt spid="105"/>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fade">
                                      <p:cBhvr>
                                        <p:cTn id="86" dur="500"/>
                                        <p:tgtEl>
                                          <p:spTgt spid="114"/>
                                        </p:tgtEl>
                                      </p:cBhvr>
                                    </p:animEffect>
                                    <p:anim calcmode="lin" valueType="num">
                                      <p:cBhvr>
                                        <p:cTn id="87" dur="500" fill="hold"/>
                                        <p:tgtEl>
                                          <p:spTgt spid="114"/>
                                        </p:tgtEl>
                                        <p:attrNameLst>
                                          <p:attrName>ppt_x</p:attrName>
                                        </p:attrNameLst>
                                      </p:cBhvr>
                                      <p:tavLst>
                                        <p:tav tm="0">
                                          <p:val>
                                            <p:strVal val="#ppt_x"/>
                                          </p:val>
                                        </p:tav>
                                        <p:tav tm="100000">
                                          <p:val>
                                            <p:strVal val="#ppt_x"/>
                                          </p:val>
                                        </p:tav>
                                      </p:tavLst>
                                    </p:anim>
                                    <p:anim calcmode="lin" valueType="num">
                                      <p:cBhvr>
                                        <p:cTn id="88"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105"/>
                                        </p:tgtEl>
                                      </p:cBhvr>
                                    </p:animEffect>
                                    <p:animScale>
                                      <p:cBhvr>
                                        <p:cTn id="91"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92" repeatCount="indefinite" fill="hold" display="0">
                  <p:stCondLst>
                    <p:cond delay="indefinite"/>
                  </p:stCondLst>
                  <p:endCondLst>
                    <p:cond evt="onStopAudio" delay="0">
                      <p:tgtEl>
                        <p:sldTgt/>
                      </p:tgtEl>
                    </p:cond>
                  </p:endCondLst>
                </p:cTn>
                <p:tgtEl>
                  <p:spTgt spid="42"/>
                </p:tgtEl>
              </p:cMediaNode>
            </p:audi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33" name="PA_59afa2ffbebc8">
            <a:hlinkClick r:id="" action="ppaction://media"/>
            <a:extLst>
              <a:ext uri="{FF2B5EF4-FFF2-40B4-BE49-F238E27FC236}">
                <a16:creationId xmlns:a16="http://schemas.microsoft.com/office/drawing/2014/main" id="{490D1697-DA95-4290-92D0-9A9049D50179}"/>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34" name="NAM">
            <a:extLst>
              <a:ext uri="{FF2B5EF4-FFF2-40B4-BE49-F238E27FC236}">
                <a16:creationId xmlns:a16="http://schemas.microsoft.com/office/drawing/2014/main" id="{970F968A-FDBE-4E6C-8B2D-AFAACDC7AB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77" name="NAM">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838" y="3262071"/>
            <a:ext cx="610956" cy="55569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3"/>
          <a:stretch>
            <a:fillRect/>
          </a:stretch>
        </p:blipFill>
        <p:spPr>
          <a:xfrm>
            <a:off x="6476400" y="3968945"/>
            <a:ext cx="1896844" cy="2139585"/>
          </a:xfrm>
          <a:prstGeom prst="rect">
            <a:avLst/>
          </a:prstGeom>
        </p:spPr>
      </p:pic>
    </p:spTree>
    <p:extLst>
      <p:ext uri="{BB962C8B-B14F-4D97-AF65-F5344CB8AC3E}">
        <p14:creationId xmlns:p14="http://schemas.microsoft.com/office/powerpoint/2010/main" val="2529318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3"/>
                                        </p:tgtEl>
                                      </p:cBhvr>
                                    </p:cmd>
                                  </p:childTnLst>
                                </p:cTn>
                              </p:par>
                              <p:par>
                                <p:cTn id="7" presetID="44" presetClass="path" presetSubtype="0" accel="50000" decel="50000" fill="hold" nodeType="withEffect">
                                  <p:stCondLst>
                                    <p:cond delay="0"/>
                                  </p:stCondLst>
                                  <p:childTnLst>
                                    <p:animMotion origin="layout" path="M -4.16667E-7 3.7037E-6 L 0.0668 -0.03982 C 0.08099 -0.04931 0.10664 -0.07084 0.12982 -0.07686 C 0.15273 -0.08264 0.19141 -0.08519 0.20534 -0.07593 C 0.22904 -0.05695 0.34219 0.03217 0.38229 0.0831 C 0.42383 0.13356 0.43815 0.19699 0.44414 0.26157 " pathEditMode="relative" rAng="0" ptsTypes="AAAAAA">
                                      <p:cBhvr>
                                        <p:cTn id="8" dur="2000" fill="hold"/>
                                        <p:tgtEl>
                                          <p:spTgt spid="77"/>
                                        </p:tgtEl>
                                        <p:attrNameLst>
                                          <p:attrName>ppt_x</p:attrName>
                                          <p:attrName>ppt_y</p:attrName>
                                        </p:attrNameLst>
                                      </p:cBhvr>
                                      <p:rCtr x="22201" y="898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stretch>
            <a:fillRect/>
          </a:stretch>
        </p:blipFill>
        <p:spPr>
          <a:xfrm>
            <a:off x="1295400" y="1412777"/>
            <a:ext cx="9982200" cy="4073623"/>
          </a:xfrm>
          <a:prstGeom prst="rect">
            <a:avLst/>
          </a:prstGeom>
        </p:spPr>
      </p:pic>
      <p:pic>
        <p:nvPicPr>
          <p:cNvPr id="6" name="图片 3"/>
          <p:cNvPicPr>
            <a:picLocks noChangeAspect="1"/>
          </p:cNvPicPr>
          <p:nvPr/>
        </p:nvPicPr>
        <p:blipFill>
          <a:blip r:embed="rId3"/>
          <a:stretch>
            <a:fillRect/>
          </a:stretch>
        </p:blipFill>
        <p:spPr>
          <a:xfrm>
            <a:off x="3701221" y="898428"/>
            <a:ext cx="1199842" cy="1726683"/>
          </a:xfrm>
          <a:prstGeom prst="rect">
            <a:avLst/>
          </a:prstGeom>
        </p:spPr>
      </p:pic>
      <p:pic>
        <p:nvPicPr>
          <p:cNvPr id="7" name="图片 4"/>
          <p:cNvPicPr>
            <a:picLocks noChangeAspect="1"/>
          </p:cNvPicPr>
          <p:nvPr/>
        </p:nvPicPr>
        <p:blipFill>
          <a:blip r:embed="rId4"/>
          <a:stretch>
            <a:fillRect/>
          </a:stretch>
        </p:blipFill>
        <p:spPr>
          <a:xfrm>
            <a:off x="9906000" y="406473"/>
            <a:ext cx="930785" cy="1532672"/>
          </a:xfrm>
          <a:prstGeom prst="rect">
            <a:avLst/>
          </a:prstGeom>
        </p:spPr>
      </p:pic>
      <p:pic>
        <p:nvPicPr>
          <p:cNvPr id="8" name="图片 5"/>
          <p:cNvPicPr>
            <a:picLocks noChangeAspect="1"/>
          </p:cNvPicPr>
          <p:nvPr/>
        </p:nvPicPr>
        <p:blipFill>
          <a:blip r:embed="rId5"/>
          <a:stretch>
            <a:fillRect/>
          </a:stretch>
        </p:blipFill>
        <p:spPr>
          <a:xfrm>
            <a:off x="1892673" y="4294853"/>
            <a:ext cx="8944112" cy="1953547"/>
          </a:xfrm>
          <a:prstGeom prst="rect">
            <a:avLst/>
          </a:prstGeom>
        </p:spPr>
      </p:pic>
      <p:grpSp>
        <p:nvGrpSpPr>
          <p:cNvPr id="9" name="组合 10"/>
          <p:cNvGrpSpPr/>
          <p:nvPr/>
        </p:nvGrpSpPr>
        <p:grpSpPr>
          <a:xfrm rot="6329695" flipH="1">
            <a:off x="8303033" y="2774929"/>
            <a:ext cx="876175" cy="543473"/>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grpSp>
      <p:sp>
        <p:nvSpPr>
          <p:cNvPr id="20" name="文本框 32"/>
          <p:cNvSpPr txBox="1"/>
          <p:nvPr/>
        </p:nvSpPr>
        <p:spPr>
          <a:xfrm>
            <a:off x="3687102" y="3006420"/>
            <a:ext cx="4966302" cy="142192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7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Oval 1"/>
          <p:cNvSpPr/>
          <p:nvPr/>
        </p:nvSpPr>
        <p:spPr>
          <a:xfrm>
            <a:off x="110319" y="22123"/>
            <a:ext cx="807474" cy="928177"/>
          </a:xfrm>
          <a:prstGeom prst="ellipse">
            <a:avLst/>
          </a:prstGeom>
          <a:solidFill>
            <a:srgbClr val="EA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6"/>
          <a:stretch>
            <a:fillRect/>
          </a:stretch>
        </p:blipFill>
        <p:spPr>
          <a:xfrm>
            <a:off x="2743200" y="2406831"/>
            <a:ext cx="1133644" cy="1789203"/>
          </a:xfrm>
          <a:prstGeom prst="rect">
            <a:avLst/>
          </a:prstGeom>
        </p:spPr>
      </p:pic>
    </p:spTree>
    <p:extLst>
      <p:ext uri="{BB962C8B-B14F-4D97-AF65-F5344CB8AC3E}">
        <p14:creationId xmlns:p14="http://schemas.microsoft.com/office/powerpoint/2010/main" val="1865592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31" y="683023"/>
            <a:ext cx="10943115" cy="5764262"/>
          </a:xfrm>
          <a:prstGeom prst="rect">
            <a:avLst/>
          </a:prstGeom>
        </p:spPr>
      </p:pic>
      <p:pic>
        <p:nvPicPr>
          <p:cNvPr id="86"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105" name="B"/>
          <p:cNvGrpSpPr/>
          <p:nvPr/>
        </p:nvGrpSpPr>
        <p:grpSpPr>
          <a:xfrm>
            <a:off x="6299206" y="528262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B</a:t>
              </a:r>
              <a:r>
                <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lang="vi-VN" sz="4400" b="1" kern="0" noProof="0" dirty="0">
                  <a:solidFill>
                    <a:srgbClr val="002060"/>
                  </a:solidFill>
                  <a:latin typeface="Arial" panose="020B0604020202020204" pitchFamily="34" charset="0"/>
                  <a:cs typeface="Arial" panose="020B0604020202020204" pitchFamily="34" charset="0"/>
                  <a:sym typeface="Arial"/>
                </a:rPr>
                <a:t>s</a:t>
              </a:r>
              <a:r>
                <a:rPr lang="vi-VN" sz="4400" b="1" kern="0" dirty="0">
                  <a:solidFill>
                    <a:srgbClr val="002060"/>
                  </a:solidFill>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1929425" y="528262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A. </a:t>
              </a:r>
              <a:r>
                <a:rPr lang="vi-VN" sz="4400" b="1" kern="0" dirty="0">
                  <a:solidFill>
                    <a:srgbClr val="002060"/>
                  </a:solidFill>
                  <a:latin typeface="Arial" panose="020B0604020202020204" pitchFamily="34" charset="0"/>
                  <a:cs typeface="Arial" panose="020B0604020202020204" pitchFamily="34" charset="0"/>
                  <a:sym typeface="Arial"/>
                </a:rPr>
                <a:t>x</a:t>
              </a:r>
              <a:r>
                <a:rPr kumimoji="0" lang="vi-VN"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9206" y="5332434"/>
            <a:ext cx="1028627" cy="1166946"/>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9512" y="5696860"/>
            <a:ext cx="666750" cy="666750"/>
          </a:xfrm>
          <a:prstGeom prst="rect">
            <a:avLst/>
          </a:prstGeom>
        </p:spPr>
      </p:pic>
      <p:grpSp>
        <p:nvGrpSpPr>
          <p:cNvPr id="36" name="Group 35">
            <a:extLst>
              <a:ext uri="{FF2B5EF4-FFF2-40B4-BE49-F238E27FC236}">
                <a16:creationId xmlns:a16="http://schemas.microsoft.com/office/drawing/2014/main" id="{92916544-B14D-48B5-B1F0-1E1A0955270F}"/>
              </a:ext>
            </a:extLst>
          </p:cNvPr>
          <p:cNvGrpSpPr/>
          <p:nvPr/>
        </p:nvGrpSpPr>
        <p:grpSpPr>
          <a:xfrm>
            <a:off x="10740215" y="5576461"/>
            <a:ext cx="1407434" cy="1601964"/>
            <a:chOff x="10457570" y="4998206"/>
            <a:chExt cx="1407434" cy="1601964"/>
          </a:xfrm>
        </p:grpSpPr>
        <p:pic>
          <p:nvPicPr>
            <p:cNvPr id="37" name="NAM">
              <a:hlinkClick r:id="" action="ppaction://hlinkshowjump?jump=nextslide"/>
              <a:extLst>
                <a:ext uri="{FF2B5EF4-FFF2-40B4-BE49-F238E27FC236}">
                  <a16:creationId xmlns:a16="http://schemas.microsoft.com/office/drawing/2014/main" id="{A0E2A859-ED0A-4B8F-AD0C-559B864538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39" name="PA_59afa2ffbebc8">
            <a:hlinkClick r:id="" action="ppaction://media"/>
            <a:extLst>
              <a:ext uri="{FF2B5EF4-FFF2-40B4-BE49-F238E27FC236}">
                <a16:creationId xmlns:a16="http://schemas.microsoft.com/office/drawing/2014/main" id="{D89CB86A-6E65-4B61-8A82-34046931794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6214" y="3962556"/>
            <a:ext cx="609600" cy="609600"/>
          </a:xfrm>
          <a:prstGeom prst="rect">
            <a:avLst/>
          </a:prstGeom>
        </p:spPr>
      </p:pic>
      <p:sp>
        <p:nvSpPr>
          <p:cNvPr id="40" name="Rectangle 39">
            <a:extLst>
              <a:ext uri="{FF2B5EF4-FFF2-40B4-BE49-F238E27FC236}">
                <a16:creationId xmlns:a16="http://schemas.microsoft.com/office/drawing/2014/main" id="{0544F962-2FF0-4B21-B21D-643802A59EDD}"/>
              </a:ext>
            </a:extLst>
          </p:cNvPr>
          <p:cNvSpPr/>
          <p:nvPr/>
        </p:nvSpPr>
        <p:spPr>
          <a:xfrm>
            <a:off x="858493" y="2533548"/>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Arial" panose="020B0604020202020204" pitchFamily="34" charset="0"/>
                <a:cs typeface="Arial" panose="020B0604020202020204" pitchFamily="34" charset="0"/>
              </a:rPr>
              <a:t>Điền từ phù hợp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Suôn</a:t>
            </a:r>
            <a:r>
              <a:rPr kumimoji="0" lang="vi-VN" sz="40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p:cNvSpPr/>
          <p:nvPr/>
        </p:nvSpPr>
        <p:spPr>
          <a:xfrm>
            <a:off x="6813519" y="3821423"/>
            <a:ext cx="835857" cy="481851"/>
          </a:xfrm>
          <a:prstGeom prst="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FFFF00"/>
                </a:solidFill>
                <a:effectLst/>
                <a:uLnTx/>
                <a:uFillTx/>
                <a:latin typeface="Arial" panose="020B0604020202020204" pitchFamily="34" charset="0"/>
                <a:ea typeface="+mn-ea"/>
                <a:cs typeface="+mn-cs"/>
              </a:rPr>
              <a:t>?</a:t>
            </a:r>
            <a:endParaRPr kumimoji="0" lang="en-US" sz="2400" b="1" i="0" u="none" strike="noStrike" kern="0" cap="none" spc="0" normalizeH="0" baseline="0" noProof="0" dirty="0">
              <a:ln>
                <a:noFill/>
              </a:ln>
              <a:solidFill>
                <a:srgbClr val="FFFF00"/>
              </a:solidFill>
              <a:effectLst/>
              <a:uLnTx/>
              <a:uFillTx/>
              <a:latin typeface="Calibri"/>
              <a:ea typeface="+mn-ea"/>
              <a:cs typeface="+mn-cs"/>
            </a:endParaRPr>
          </a:p>
        </p:txBody>
      </p:sp>
      <p:sp>
        <p:nvSpPr>
          <p:cNvPr id="2" name="TextBox 1"/>
          <p:cNvSpPr txBox="1"/>
          <p:nvPr/>
        </p:nvSpPr>
        <p:spPr>
          <a:xfrm>
            <a:off x="6783697" y="3615513"/>
            <a:ext cx="2284103" cy="830997"/>
          </a:xfrm>
          <a:prstGeom prst="rect">
            <a:avLst/>
          </a:prstGeom>
          <a:noFill/>
        </p:spPr>
        <p:txBody>
          <a:bodyPr wrap="square" rtlCol="0">
            <a:spAutoFit/>
          </a:bodyPr>
          <a:lstStyle/>
          <a:p>
            <a:r>
              <a:rPr lang="vi-VN" sz="4800" dirty="0">
                <a:solidFill>
                  <a:srgbClr val="C00000"/>
                </a:solidFill>
                <a:latin typeface="+mj-lt"/>
              </a:rPr>
              <a:t>sẻ</a:t>
            </a:r>
            <a:endParaRPr lang="en-US" sz="4800" dirty="0">
              <a:solidFill>
                <a:srgbClr val="C00000"/>
              </a:solidFill>
              <a:latin typeface="+mj-lt"/>
            </a:endParaRPr>
          </a:p>
        </p:txBody>
      </p:sp>
    </p:spTree>
    <p:extLst>
      <p:ext uri="{BB962C8B-B14F-4D97-AF65-F5344CB8AC3E}">
        <p14:creationId xmlns:p14="http://schemas.microsoft.com/office/powerpoint/2010/main" val="417975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9"/>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par>
                                <p:cTn id="70" presetID="14" presetClass="entr" presetSubtype="10"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randombar(horizontal)">
                                      <p:cBhvr>
                                        <p:cTn id="72" dur="500"/>
                                        <p:tgtEl>
                                          <p:spTgt spid="2"/>
                                        </p:tgtEl>
                                      </p:cBhvr>
                                    </p:animEffect>
                                  </p:childTnLst>
                                </p:cTn>
                              </p:par>
                              <p:par>
                                <p:cTn id="73" presetID="14" presetClass="exit" presetSubtype="10" fill="hold" grpId="0" nodeType="withEffect">
                                  <p:stCondLst>
                                    <p:cond delay="0"/>
                                  </p:stCondLst>
                                  <p:childTnLst>
                                    <p:animEffect transition="out" filter="randombar(horizontal)">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76" restart="whenNotActive" fill="hold" evtFilter="cancelBubble" nodeType="interactiveSeq">
                <p:stCondLst>
                  <p:cond evt="onClick" delay="0">
                    <p:tgtEl>
                      <p:spTgt spid="105"/>
                    </p:tgtEl>
                  </p:cond>
                </p:stCondLst>
                <p:endSync evt="end" delay="0">
                  <p:rtn val="all"/>
                </p:endSync>
                <p:childTnLst>
                  <p:par>
                    <p:cTn id="77" fill="hold">
                      <p:stCondLst>
                        <p:cond delay="0"/>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anim calcmode="lin" valueType="num">
                                      <p:cBhvr>
                                        <p:cTn id="82" dur="500" fill="hold"/>
                                        <p:tgtEl>
                                          <p:spTgt spid="114"/>
                                        </p:tgtEl>
                                        <p:attrNameLst>
                                          <p:attrName>ppt_x</p:attrName>
                                        </p:attrNameLst>
                                      </p:cBhvr>
                                      <p:tavLst>
                                        <p:tav tm="0">
                                          <p:val>
                                            <p:strVal val="#ppt_x"/>
                                          </p:val>
                                        </p:tav>
                                        <p:tav tm="100000">
                                          <p:val>
                                            <p:strVal val="#ppt_x"/>
                                          </p:val>
                                        </p:tav>
                                      </p:tavLst>
                                    </p:anim>
                                    <p:anim calcmode="lin" valueType="num">
                                      <p:cBhvr>
                                        <p:cTn id="83"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par>
                                <p:cTn id="84" presetID="26" presetClass="emph" presetSubtype="0" fill="hold" nodeType="withEffect">
                                  <p:stCondLst>
                                    <p:cond delay="0"/>
                                  </p:stCondLst>
                                  <p:childTnLst>
                                    <p:animEffect transition="out" filter="fade">
                                      <p:cBhvr>
                                        <p:cTn id="85" dur="500" tmFilter="0, 0; .2, .5; .8, .5; 1, 0"/>
                                        <p:tgtEl>
                                          <p:spTgt spid="105"/>
                                        </p:tgtEl>
                                      </p:cBhvr>
                                    </p:animEffect>
                                    <p:animScale>
                                      <p:cBhvr>
                                        <p:cTn id="86"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87" repeatCount="indefinite" fill="hold" display="0">
                  <p:stCondLst>
                    <p:cond delay="indefinite"/>
                  </p:stCondLst>
                  <p:endCondLst>
                    <p:cond evt="onStopAudio" delay="0">
                      <p:tgtEl>
                        <p:sldTgt/>
                      </p:tgtEl>
                    </p:cond>
                  </p:endCondLst>
                </p:cTn>
                <p:tgtEl>
                  <p:spTgt spid="39"/>
                </p:tgtEl>
              </p:cMediaNode>
            </p:audi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P spid="30"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a16="http://schemas.microsoft.com/office/drawing/2014/main" id="{443F0F8F-E538-4965-80AF-247B518CEF1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4" name="NAM">
            <a:extLst>
              <a:ext uri="{FF2B5EF4-FFF2-40B4-BE49-F238E27FC236}">
                <a16:creationId xmlns:a16="http://schemas.microsoft.com/office/drawing/2014/main" id="{964B6B6F-A2C7-4834-8AB3-4D8CAAF8A3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CB7E337C-58C3-47C3-B209-BB7FB05FBA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75" name="NAM">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5178" y="2161219"/>
            <a:ext cx="628495" cy="579265"/>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4"/>
          <a:stretch>
            <a:fillRect/>
          </a:stretch>
        </p:blipFill>
        <p:spPr>
          <a:xfrm>
            <a:off x="6476400" y="3970368"/>
            <a:ext cx="1896844" cy="2139585"/>
          </a:xfrm>
          <a:prstGeom prst="rect">
            <a:avLst/>
          </a:prstGeom>
        </p:spPr>
      </p:pic>
    </p:spTree>
    <p:extLst>
      <p:ext uri="{BB962C8B-B14F-4D97-AF65-F5344CB8AC3E}">
        <p14:creationId xmlns:p14="http://schemas.microsoft.com/office/powerpoint/2010/main" val="240657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1.25E-6 4.07407E-6 L 0.06745 0.45463 " pathEditMode="relative" rAng="0" ptsTypes="AA">
                                      <p:cBhvr>
                                        <p:cTn id="8" dur="2000" fill="hold"/>
                                        <p:tgtEl>
                                          <p:spTgt spid="75"/>
                                        </p:tgtEl>
                                        <p:attrNameLst>
                                          <p:attrName>ppt_x</p:attrName>
                                          <p:attrName>ppt_y</p:attrName>
                                        </p:attrNameLst>
                                      </p:cBhvr>
                                      <p:rCtr x="3372" y="2273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7"/>
          <a:stretch>
            <a:fillRect/>
          </a:stretch>
        </p:blipFill>
        <p:spPr>
          <a:xfrm>
            <a:off x="-3378" y="-26610"/>
            <a:ext cx="12193057" cy="6858594"/>
          </a:xfrm>
          <a:prstGeom prst="rect">
            <a:avLst/>
          </a:prstGeom>
        </p:spPr>
      </p:pic>
      <p:pic>
        <p:nvPicPr>
          <p:cNvPr id="40"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41"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2"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53"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56"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57"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8"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5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6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6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6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6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6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65"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72" name="B"/>
          <p:cNvGrpSpPr/>
          <p:nvPr/>
        </p:nvGrpSpPr>
        <p:grpSpPr>
          <a:xfrm>
            <a:off x="7309445" y="5346657"/>
            <a:ext cx="3108960" cy="1005840"/>
            <a:chOff x="2252108" y="3867153"/>
            <a:chExt cx="4007022" cy="1305948"/>
          </a:xfrm>
        </p:grpSpPr>
        <p:sp>
          <p:nvSpPr>
            <p:cNvPr id="73" name="Rounded Rectangle 72"/>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Cây</a:t>
              </a:r>
              <a:r>
                <a:rPr kumimoji="0" lang="vi-VN" sz="24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gạo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4"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5" name="C"/>
          <p:cNvGrpSpPr/>
          <p:nvPr/>
        </p:nvGrpSpPr>
        <p:grpSpPr>
          <a:xfrm>
            <a:off x="760870" y="5396462"/>
            <a:ext cx="3108960" cy="1005840"/>
            <a:chOff x="2252108" y="3867155"/>
            <a:chExt cx="4055914" cy="1305946"/>
          </a:xfrm>
        </p:grpSpPr>
        <p:sp>
          <p:nvSpPr>
            <p:cNvPr id="76" name="Rounded Rectangle 75"/>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đọc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7"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8" name="D"/>
          <p:cNvGrpSpPr/>
          <p:nvPr/>
        </p:nvGrpSpPr>
        <p:grpSpPr>
          <a:xfrm>
            <a:off x="4068308" y="5346657"/>
            <a:ext cx="3108960" cy="1005840"/>
            <a:chOff x="2252108" y="3867153"/>
            <a:chExt cx="4030708" cy="1305948"/>
          </a:xfrm>
        </p:grpSpPr>
        <p:sp>
          <p:nvSpPr>
            <p:cNvPr id="79" name="Rounded Rectangle 78"/>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tìm</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80"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132" y="5433224"/>
            <a:ext cx="1028627" cy="1166946"/>
          </a:xfrm>
          <a:prstGeom prst="rect">
            <a:avLst/>
          </a:prstGeom>
        </p:spPr>
      </p:pic>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78395" y="5760888"/>
            <a:ext cx="666750" cy="666750"/>
          </a:xfrm>
          <a:prstGeom prst="rect">
            <a:avLst/>
          </a:prstGeom>
        </p:spPr>
      </p:pic>
      <p:pic>
        <p:nvPicPr>
          <p:cNvPr id="83" name="Picture 8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877" y="5810693"/>
            <a:ext cx="666750" cy="666750"/>
          </a:xfrm>
          <a:prstGeom prst="rect">
            <a:avLst/>
          </a:prstGeom>
        </p:spPr>
      </p:pic>
      <p:grpSp>
        <p:nvGrpSpPr>
          <p:cNvPr id="36" name="Group 35">
            <a:extLst>
              <a:ext uri="{FF2B5EF4-FFF2-40B4-BE49-F238E27FC236}">
                <a16:creationId xmlns:a16="http://schemas.microsoft.com/office/drawing/2014/main" id="{6A6ACDDC-2C5C-4E9B-B4D4-21344DD1385D}"/>
              </a:ext>
            </a:extLst>
          </p:cNvPr>
          <p:cNvGrpSpPr/>
          <p:nvPr/>
        </p:nvGrpSpPr>
        <p:grpSpPr>
          <a:xfrm>
            <a:off x="10775201" y="5599009"/>
            <a:ext cx="1407434" cy="1601964"/>
            <a:chOff x="10457570" y="4998206"/>
            <a:chExt cx="1407434" cy="1601964"/>
          </a:xfrm>
        </p:grpSpPr>
        <p:pic>
          <p:nvPicPr>
            <p:cNvPr id="37" name="NAM">
              <a:hlinkClick r:id="" action="ppaction://hlinkshowjump?jump=nextslide"/>
              <a:extLst>
                <a:ext uri="{FF2B5EF4-FFF2-40B4-BE49-F238E27FC236}">
                  <a16:creationId xmlns:a16="http://schemas.microsoft.com/office/drawing/2014/main" id="{1B69F805-466E-4703-A0D1-96D0975693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3" name="PA_59afa2ffbebc8">
            <a:hlinkClick r:id="" action="ppaction://media"/>
            <a:extLst>
              <a:ext uri="{FF2B5EF4-FFF2-40B4-BE49-F238E27FC236}">
                <a16:creationId xmlns:a16="http://schemas.microsoft.com/office/drawing/2014/main" id="{BED37348-979F-4E41-A266-0144B2A12CD6}"/>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5" name="Rectangle 44">
            <a:extLst>
              <a:ext uri="{FF2B5EF4-FFF2-40B4-BE49-F238E27FC236}">
                <a16:creationId xmlns:a16="http://schemas.microsoft.com/office/drawing/2014/main" id="{48D9FC91-522A-4877-9AFA-9B4434B27648}"/>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9035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6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2"/>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6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1"/>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6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9"/>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5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57"/>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6"/>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56"/>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53"/>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53"/>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2"/>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2"/>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anim calcmode="lin" valueType="num">
                                      <p:cBhvr>
                                        <p:cTn id="65" dur="500" fill="hold"/>
                                        <p:tgtEl>
                                          <p:spTgt spid="82"/>
                                        </p:tgtEl>
                                        <p:attrNameLst>
                                          <p:attrName>ppt_x</p:attrName>
                                        </p:attrNameLst>
                                      </p:cBhvr>
                                      <p:tavLst>
                                        <p:tav tm="0">
                                          <p:val>
                                            <p:strVal val="#ppt_x"/>
                                          </p:val>
                                        </p:tav>
                                        <p:tav tm="100000">
                                          <p:val>
                                            <p:strVal val="#ppt_x"/>
                                          </p:val>
                                        </p:tav>
                                      </p:tavLst>
                                    </p:anim>
                                    <p:anim calcmode="lin" valueType="num">
                                      <p:cBhvr>
                                        <p:cTn id="66"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78"/>
                                        </p:tgtEl>
                                      </p:cBhvr>
                                    </p:animEffect>
                                    <p:animScale>
                                      <p:cBhvr>
                                        <p:cTn id="69" dur="250" autoRev="1" fill="hold"/>
                                        <p:tgtEl>
                                          <p:spTgt spid="78"/>
                                        </p:tgtEl>
                                      </p:cBhvr>
                                      <p:by x="105000" y="105000"/>
                                    </p:animScale>
                                  </p:childTnLst>
                                </p:cTn>
                              </p:par>
                            </p:childTnLst>
                          </p:cTn>
                        </p:par>
                      </p:childTnLst>
                    </p:cTn>
                  </p:par>
                </p:childTnLst>
              </p:cTn>
              <p:nextCondLst>
                <p:cond evt="onClick" delay="0">
                  <p:tgtEl>
                    <p:spTgt spid="78"/>
                  </p:tgtEl>
                </p:cond>
              </p:nextCondLst>
            </p:seq>
            <p:seq concurrent="1" nextAc="seek">
              <p:cTn id="70" restart="whenNotActive" fill="hold" evtFilter="cancelBubble" nodeType="interactiveSeq">
                <p:stCondLst>
                  <p:cond evt="onClick" delay="0">
                    <p:tgtEl>
                      <p:spTgt spid="75"/>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anim calcmode="lin" valueType="num">
                                      <p:cBhvr>
                                        <p:cTn id="76" dur="500" fill="hold"/>
                                        <p:tgtEl>
                                          <p:spTgt spid="83"/>
                                        </p:tgtEl>
                                        <p:attrNameLst>
                                          <p:attrName>ppt_x</p:attrName>
                                        </p:attrNameLst>
                                      </p:cBhvr>
                                      <p:tavLst>
                                        <p:tav tm="0">
                                          <p:val>
                                            <p:strVal val="#ppt_x"/>
                                          </p:val>
                                        </p:tav>
                                        <p:tav tm="100000">
                                          <p:val>
                                            <p:strVal val="#ppt_x"/>
                                          </p:val>
                                        </p:tav>
                                      </p:tavLst>
                                    </p:anim>
                                    <p:anim calcmode="lin" valueType="num">
                                      <p:cBhvr>
                                        <p:cTn id="77"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5"/>
                                        </p:tgtEl>
                                      </p:cBhvr>
                                    </p:animEffect>
                                    <p:animScale>
                                      <p:cBhvr>
                                        <p:cTn id="80" dur="250" autoRev="1" fill="hold"/>
                                        <p:tgtEl>
                                          <p:spTgt spid="75"/>
                                        </p:tgtEl>
                                      </p:cBhvr>
                                      <p:by x="105000" y="105000"/>
                                    </p:animScale>
                                  </p:childTnLst>
                                </p:cTn>
                              </p:par>
                            </p:childTnLst>
                          </p:cTn>
                        </p:par>
                      </p:childTnLst>
                    </p:cTn>
                  </p:par>
                </p:childTnLst>
              </p:cTn>
              <p:nextCondLst>
                <p:cond evt="onClick" delay="0">
                  <p:tgtEl>
                    <p:spTgt spid="75"/>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500"/>
                                        <p:tgtEl>
                                          <p:spTgt spid="81"/>
                                        </p:tgtEl>
                                      </p:cBhvr>
                                    </p:animEffect>
                                    <p:anim calcmode="lin" valueType="num">
                                      <p:cBhvr>
                                        <p:cTn id="87" dur="500" fill="hold"/>
                                        <p:tgtEl>
                                          <p:spTgt spid="81"/>
                                        </p:tgtEl>
                                        <p:attrNameLst>
                                          <p:attrName>ppt_x</p:attrName>
                                        </p:attrNameLst>
                                      </p:cBhvr>
                                      <p:tavLst>
                                        <p:tav tm="0">
                                          <p:val>
                                            <p:strVal val="#ppt_x"/>
                                          </p:val>
                                        </p:tav>
                                        <p:tav tm="100000">
                                          <p:val>
                                            <p:strVal val="#ppt_x"/>
                                          </p:val>
                                        </p:tav>
                                      </p:tavLst>
                                    </p:anim>
                                    <p:anim calcmode="lin" valueType="num">
                                      <p:cBhvr>
                                        <p:cTn id="88"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2"/>
                                        </p:tgtEl>
                                      </p:cBhvr>
                                    </p:animEffect>
                                    <p:animScale>
                                      <p:cBhvr>
                                        <p:cTn id="91" dur="250" autoRev="1" fill="hold"/>
                                        <p:tgtEl>
                                          <p:spTgt spid="72"/>
                                        </p:tgtEl>
                                      </p:cBhvr>
                                      <p:by x="105000" y="105000"/>
                                    </p:animScale>
                                  </p:childTnLst>
                                </p:cTn>
                              </p:par>
                            </p:childTnLst>
                          </p:cTn>
                        </p:par>
                      </p:childTnLst>
                    </p:cTn>
                  </p:par>
                </p:childTnLst>
              </p:cTn>
              <p:nextCondLst>
                <p:cond evt="onClick" delay="0">
                  <p:tgtEl>
                    <p:spTgt spid="72"/>
                  </p:tgtEl>
                </p:cond>
              </p:nextCondLst>
            </p:seq>
            <p:audio>
              <p:cMediaNode vol="9091" showWhenStopped="0">
                <p:cTn id="92" repeatCount="indefinite" fill="hold" display="0">
                  <p:stCondLst>
                    <p:cond delay="indefinite"/>
                  </p:stCondLst>
                  <p:endCondLst>
                    <p:cond evt="onStopAudio" delay="0">
                      <p:tgtEl>
                        <p:sldTgt/>
                      </p:tgtEl>
                    </p:cond>
                  </p:endCondLst>
                </p:cTn>
                <p:tgtEl>
                  <p:spTgt spid="43"/>
                </p:tgtEl>
              </p:cMediaNode>
            </p:audio>
          </p:childTnLst>
        </p:cTn>
      </p:par>
    </p:tnLst>
    <p:bldLst>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7047921" y="45286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a16="http://schemas.microsoft.com/office/drawing/2014/main" id="{7FAD6A34-C9EF-434C-877A-1B13CF548D6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4" name="NAM">
            <a:extLst>
              <a:ext uri="{FF2B5EF4-FFF2-40B4-BE49-F238E27FC236}">
                <a16:creationId xmlns:a16="http://schemas.microsoft.com/office/drawing/2014/main" id="{27E3443D-D15D-42DF-91AE-670234F40A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3D2B6CA3-F687-4016-A022-F0C3D47DF5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26" name="NAM">
            <a:extLst>
              <a:ext uri="{FF2B5EF4-FFF2-40B4-BE49-F238E27FC236}">
                <a16:creationId xmlns:a16="http://schemas.microsoft.com/office/drawing/2014/main" id="{0D0CB706-CDDA-4105-A58F-A33C4272B1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475" y="5001102"/>
            <a:ext cx="542420" cy="499933"/>
          </a:xfrm>
          <a:prstGeom prst="rect">
            <a:avLst/>
          </a:prstGeom>
        </p:spPr>
      </p:pic>
      <p:pic>
        <p:nvPicPr>
          <p:cNvPr id="76" name="NAM">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24861" y="3211837"/>
            <a:ext cx="757812" cy="69845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4"/>
          <a:stretch>
            <a:fillRect/>
          </a:stretch>
        </p:blipFill>
        <p:spPr>
          <a:xfrm>
            <a:off x="6476400" y="3970368"/>
            <a:ext cx="1896844" cy="2139585"/>
          </a:xfrm>
          <a:prstGeom prst="rect">
            <a:avLst/>
          </a:prstGeom>
        </p:spPr>
      </p:pic>
    </p:spTree>
    <p:extLst>
      <p:ext uri="{BB962C8B-B14F-4D97-AF65-F5344CB8AC3E}">
        <p14:creationId xmlns:p14="http://schemas.microsoft.com/office/powerpoint/2010/main" val="1775502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2.29167E-6 -2.96296E-6 L -0.14258 0.28287 " pathEditMode="relative" rAng="0" ptsTypes="AA">
                                      <p:cBhvr>
                                        <p:cTn id="8" dur="2000" fill="hold"/>
                                        <p:tgtEl>
                                          <p:spTgt spid="76"/>
                                        </p:tgtEl>
                                        <p:attrNameLst>
                                          <p:attrName>ppt_x</p:attrName>
                                          <p:attrName>ppt_y</p:attrName>
                                        </p:attrNameLst>
                                      </p:cBhvr>
                                      <p:rCtr x="-7135" y="14144"/>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a:stretch>
            <a:fillRect/>
          </a:stretch>
        </p:blipFill>
        <p:spPr>
          <a:xfrm>
            <a:off x="-3378" y="-26610"/>
            <a:ext cx="12193057" cy="6858594"/>
          </a:xfrm>
          <a:prstGeom prst="rect">
            <a:avLst/>
          </a:prstGeom>
        </p:spPr>
      </p:pic>
      <p:pic>
        <p:nvPicPr>
          <p:cNvPr id="38"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592" y="491315"/>
            <a:ext cx="10943115" cy="5764262"/>
          </a:xfrm>
          <a:prstGeom prst="rect">
            <a:avLst/>
          </a:prstGeom>
        </p:spPr>
      </p:pic>
      <p:pic>
        <p:nvPicPr>
          <p:cNvPr id="39"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0"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41"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42"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43"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2"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7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8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8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8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8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8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85" name="HUYENHANGRAO">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26" y="5830820"/>
            <a:ext cx="12192000" cy="1014172"/>
          </a:xfrm>
          <a:prstGeom prst="rect">
            <a:avLst/>
          </a:prstGeom>
        </p:spPr>
      </p:pic>
      <p:grpSp>
        <p:nvGrpSpPr>
          <p:cNvPr id="91" name="B"/>
          <p:cNvGrpSpPr/>
          <p:nvPr/>
        </p:nvGrpSpPr>
        <p:grpSpPr>
          <a:xfrm>
            <a:off x="4052637" y="5366849"/>
            <a:ext cx="3248636" cy="1005840"/>
            <a:chOff x="2252108" y="3867153"/>
            <a:chExt cx="4187045" cy="1305948"/>
          </a:xfrm>
        </p:grpSpPr>
        <p:sp>
          <p:nvSpPr>
            <p:cNvPr id="92" name="Rounded Rectangle 91"/>
            <p:cNvSpPr/>
            <p:nvPr/>
          </p:nvSpPr>
          <p:spPr>
            <a:xfrm>
              <a:off x="2876550" y="3867153"/>
              <a:ext cx="3562603"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bát</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94" name="C"/>
          <p:cNvGrpSpPr/>
          <p:nvPr/>
        </p:nvGrpSpPr>
        <p:grpSpPr>
          <a:xfrm>
            <a:off x="7252669" y="5276431"/>
            <a:ext cx="3893475" cy="964602"/>
            <a:chOff x="2510533" y="3893369"/>
            <a:chExt cx="4177881" cy="1252404"/>
          </a:xfrm>
        </p:grpSpPr>
        <p:sp>
          <p:nvSpPr>
            <p:cNvPr id="95" name="Rounded Rectangle 94"/>
            <p:cNvSpPr/>
            <p:nvPr/>
          </p:nvSpPr>
          <p:spPr>
            <a:xfrm>
              <a:off x="3256942" y="3893369"/>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lang="vi-VN" sz="3200" b="1" kern="0" noProof="0" dirty="0">
                  <a:solidFill>
                    <a:srgbClr val="002060"/>
                  </a:solidFill>
                  <a:latin typeface="Arial" panose="020B0604020202020204" pitchFamily="34" charset="0"/>
                  <a:cs typeface="Arial" panose="020B0604020202020204" pitchFamily="34" charset="0"/>
                  <a:sym typeface="Arial"/>
                </a:rPr>
                <a:t>Sinh hoạt </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6"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0533" y="4355729"/>
              <a:ext cx="857189" cy="790044"/>
            </a:xfrm>
            <a:prstGeom prst="rect">
              <a:avLst/>
            </a:prstGeom>
          </p:spPr>
        </p:pic>
      </p:grpSp>
      <p:grpSp>
        <p:nvGrpSpPr>
          <p:cNvPr id="97" name="D"/>
          <p:cNvGrpSpPr/>
          <p:nvPr/>
        </p:nvGrpSpPr>
        <p:grpSpPr>
          <a:xfrm>
            <a:off x="716275" y="5366849"/>
            <a:ext cx="3345724" cy="1005840"/>
            <a:chOff x="2252108" y="3867153"/>
            <a:chExt cx="4337668" cy="1305948"/>
          </a:xfrm>
        </p:grpSpPr>
        <p:sp>
          <p:nvSpPr>
            <p:cNvPr id="98" name="Rounded Rectangle 97"/>
            <p:cNvSpPr/>
            <p:nvPr/>
          </p:nvSpPr>
          <p:spPr>
            <a:xfrm>
              <a:off x="2876549" y="3867153"/>
              <a:ext cx="3713227"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 động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9"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00" name="Picture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2324" y="5453416"/>
            <a:ext cx="1028627" cy="1166946"/>
          </a:xfrm>
          <a:prstGeom prst="rect">
            <a:avLst/>
          </a:prstGeom>
        </p:spPr>
      </p:pic>
      <p:pic>
        <p:nvPicPr>
          <p:cNvPr id="101" name="Picture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62" y="5781080"/>
            <a:ext cx="666750" cy="666750"/>
          </a:xfrm>
          <a:prstGeom prst="rect">
            <a:avLst/>
          </a:prstGeom>
        </p:spPr>
      </p:pic>
      <p:pic>
        <p:nvPicPr>
          <p:cNvPr id="102" name="Picture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7347" y="5599076"/>
            <a:ext cx="666750" cy="666750"/>
          </a:xfrm>
          <a:prstGeom prst="rect">
            <a:avLst/>
          </a:prstGeom>
        </p:spPr>
      </p:pic>
      <p:grpSp>
        <p:nvGrpSpPr>
          <p:cNvPr id="36" name="Group 35">
            <a:extLst>
              <a:ext uri="{FF2B5EF4-FFF2-40B4-BE49-F238E27FC236}">
                <a16:creationId xmlns:a16="http://schemas.microsoft.com/office/drawing/2014/main" id="{F4474767-6D21-4D1A-8130-AAD26028921F}"/>
              </a:ext>
            </a:extLst>
          </p:cNvPr>
          <p:cNvGrpSpPr/>
          <p:nvPr/>
        </p:nvGrpSpPr>
        <p:grpSpPr>
          <a:xfrm>
            <a:off x="10761921" y="5512466"/>
            <a:ext cx="1407434" cy="1601964"/>
            <a:chOff x="10457570" y="4998206"/>
            <a:chExt cx="1407434" cy="1601964"/>
          </a:xfrm>
        </p:grpSpPr>
        <p:pic>
          <p:nvPicPr>
            <p:cNvPr id="44" name="NAM">
              <a:hlinkClick r:id="" action="ppaction://hlinkshowjump?jump=nextslide"/>
              <a:extLst>
                <a:ext uri="{FF2B5EF4-FFF2-40B4-BE49-F238E27FC236}">
                  <a16:creationId xmlns:a16="http://schemas.microsoft.com/office/drawing/2014/main" id="{315E27A7-4715-4E9F-9627-454A5875AB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6" name="PA_59afa2ffbebc8">
            <a:hlinkClick r:id="" action="ppaction://media"/>
            <a:extLst>
              <a:ext uri="{FF2B5EF4-FFF2-40B4-BE49-F238E27FC236}">
                <a16:creationId xmlns:a16="http://schemas.microsoft.com/office/drawing/2014/main" id="{BC9FAEBE-EBFE-489E-8B17-3CA3D3E3947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7" name="Rectangle 46">
            <a:extLst>
              <a:ext uri="{FF2B5EF4-FFF2-40B4-BE49-F238E27FC236}">
                <a16:creationId xmlns:a16="http://schemas.microsoft.com/office/drawing/2014/main" id="{7EFCC45A-1309-4087-917B-57C67A53B4C4}"/>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400" dirty="0">
                <a:solidFill>
                  <a:prstClr val="black"/>
                </a:solidFill>
                <a:latin typeface="Arial" panose="020B0604020202020204" pitchFamily="34" charset="0"/>
                <a:cs typeface="Arial" panose="020B0604020202020204" pitchFamily="34" charset="0"/>
              </a:rPr>
              <a:t>đặc điểm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436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6"/>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8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82"/>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8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81"/>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8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80"/>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8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79"/>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7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2"/>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43"/>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42"/>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41"/>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0"/>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9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anim calcmode="lin" valueType="num">
                                      <p:cBhvr>
                                        <p:cTn id="65" dur="500" fill="hold"/>
                                        <p:tgtEl>
                                          <p:spTgt spid="101"/>
                                        </p:tgtEl>
                                        <p:attrNameLst>
                                          <p:attrName>ppt_x</p:attrName>
                                        </p:attrNameLst>
                                      </p:cBhvr>
                                      <p:tavLst>
                                        <p:tav tm="0">
                                          <p:val>
                                            <p:strVal val="#ppt_x"/>
                                          </p:val>
                                        </p:tav>
                                        <p:tav tm="100000">
                                          <p:val>
                                            <p:strVal val="#ppt_x"/>
                                          </p:val>
                                        </p:tav>
                                      </p:tavLst>
                                    </p:anim>
                                    <p:anim calcmode="lin" valueType="num">
                                      <p:cBhvr>
                                        <p:cTn id="66" dur="500" fill="hold"/>
                                        <p:tgtEl>
                                          <p:spTgt spid="10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97"/>
                                        </p:tgtEl>
                                      </p:cBhvr>
                                    </p:animEffect>
                                    <p:animScale>
                                      <p:cBhvr>
                                        <p:cTn id="69" dur="250" autoRev="1" fill="hold"/>
                                        <p:tgtEl>
                                          <p:spTgt spid="97"/>
                                        </p:tgtEl>
                                      </p:cBhvr>
                                      <p:by x="105000" y="105000"/>
                                    </p:animScale>
                                  </p:childTnLst>
                                </p:cTn>
                              </p:par>
                            </p:childTnLst>
                          </p:cTn>
                        </p:par>
                      </p:childTnLst>
                    </p:cTn>
                  </p:par>
                </p:childTnLst>
              </p:cTn>
              <p:nextCondLst>
                <p:cond evt="onClick" delay="0">
                  <p:tgtEl>
                    <p:spTgt spid="97"/>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anim calcmode="lin" valueType="num">
                                      <p:cBhvr>
                                        <p:cTn id="76" dur="500" fill="hold"/>
                                        <p:tgtEl>
                                          <p:spTgt spid="102"/>
                                        </p:tgtEl>
                                        <p:attrNameLst>
                                          <p:attrName>ppt_x</p:attrName>
                                        </p:attrNameLst>
                                      </p:cBhvr>
                                      <p:tavLst>
                                        <p:tav tm="0">
                                          <p:val>
                                            <p:strVal val="#ppt_x"/>
                                          </p:val>
                                        </p:tav>
                                        <p:tav tm="100000">
                                          <p:val>
                                            <p:strVal val="#ppt_x"/>
                                          </p:val>
                                        </p:tav>
                                      </p:tavLst>
                                    </p:anim>
                                    <p:anim calcmode="lin" valueType="num">
                                      <p:cBhvr>
                                        <p:cTn id="77" dur="500" fill="hold"/>
                                        <p:tgtEl>
                                          <p:spTgt spid="10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94"/>
                                        </p:tgtEl>
                                      </p:cBhvr>
                                    </p:animEffect>
                                    <p:animScale>
                                      <p:cBhvr>
                                        <p:cTn id="80" dur="250" autoRev="1" fill="hold"/>
                                        <p:tgtEl>
                                          <p:spTgt spid="94"/>
                                        </p:tgtEl>
                                      </p:cBhvr>
                                      <p:by x="105000" y="105000"/>
                                    </p:animScale>
                                  </p:childTnLst>
                                </p:cTn>
                              </p:par>
                            </p:childTnLst>
                          </p:cTn>
                        </p:par>
                      </p:childTnLst>
                    </p:cTn>
                  </p:par>
                </p:childTnLst>
              </p:cTn>
              <p:nextCondLst>
                <p:cond evt="onClick" delay="0">
                  <p:tgtEl>
                    <p:spTgt spid="94"/>
                  </p:tgtEl>
                </p:cond>
              </p:nextCondLst>
            </p:seq>
            <p:seq concurrent="1" nextAc="seek">
              <p:cTn id="81" restart="whenNotActive" fill="hold" evtFilter="cancelBubble" nodeType="interactiveSeq">
                <p:stCondLst>
                  <p:cond evt="onClick" delay="0">
                    <p:tgtEl>
                      <p:spTgt spid="91"/>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anim calcmode="lin" valueType="num">
                                      <p:cBhvr>
                                        <p:cTn id="87" dur="500" fill="hold"/>
                                        <p:tgtEl>
                                          <p:spTgt spid="100"/>
                                        </p:tgtEl>
                                        <p:attrNameLst>
                                          <p:attrName>ppt_x</p:attrName>
                                        </p:attrNameLst>
                                      </p:cBhvr>
                                      <p:tavLst>
                                        <p:tav tm="0">
                                          <p:val>
                                            <p:strVal val="#ppt_x"/>
                                          </p:val>
                                        </p:tav>
                                        <p:tav tm="100000">
                                          <p:val>
                                            <p:strVal val="#ppt_x"/>
                                          </p:val>
                                        </p:tav>
                                      </p:tavLst>
                                    </p:anim>
                                    <p:anim calcmode="lin" valueType="num">
                                      <p:cBhvr>
                                        <p:cTn id="88" dur="500" fill="hold"/>
                                        <p:tgtEl>
                                          <p:spTgt spid="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91"/>
                                        </p:tgtEl>
                                      </p:cBhvr>
                                    </p:animEffect>
                                    <p:animScale>
                                      <p:cBhvr>
                                        <p:cTn id="91" dur="250" autoRev="1" fill="hold"/>
                                        <p:tgtEl>
                                          <p:spTgt spid="91"/>
                                        </p:tgtEl>
                                      </p:cBhvr>
                                      <p:by x="105000" y="105000"/>
                                    </p:animScale>
                                  </p:childTnLst>
                                </p:cTn>
                              </p:par>
                            </p:childTnLst>
                          </p:cTn>
                        </p:par>
                      </p:childTnLst>
                    </p:cTn>
                  </p:par>
                </p:childTnLst>
              </p:cTn>
              <p:nextCondLst>
                <p:cond evt="onClick" delay="0">
                  <p:tgtEl>
                    <p:spTgt spid="91"/>
                  </p:tgtEl>
                </p:cond>
              </p:nextCondLst>
            </p:seq>
            <p:audio>
              <p:cMediaNode vol="9091" showWhenStopped="0">
                <p:cTn id="92" repeatCount="indefinite" fill="hold" display="0">
                  <p:stCondLst>
                    <p:cond delay="indefinite"/>
                  </p:stCondLst>
                  <p:endCondLst>
                    <p:cond evt="onStopAudio" delay="0">
                      <p:tgtEl>
                        <p:sldTgt/>
                      </p:tgtEl>
                    </p:cond>
                  </p:endCondLst>
                </p:cTn>
                <p:tgtEl>
                  <p:spTgt spid="46"/>
                </p:tgtEl>
              </p:cMediaNode>
            </p:audio>
          </p:childTnLst>
        </p:cTn>
      </p:par>
    </p:tnLst>
    <p:bldLst>
      <p:bldP spid="40" grpId="0"/>
      <p:bldP spid="40" grpId="1"/>
      <p:bldP spid="41" grpId="0"/>
      <p:bldP spid="41" grpId="1"/>
      <p:bldP spid="42" grpId="0"/>
      <p:bldP spid="42" grpId="1"/>
      <p:bldP spid="43" grpId="0"/>
      <p:bldP spid="43" grpId="1"/>
      <p:bldP spid="52" grpId="0"/>
      <p:bldP spid="52" grpId="1"/>
      <p:bldP spid="79" grpId="0"/>
      <p:bldP spid="79" grpId="1"/>
      <p:bldP spid="80" grpId="0"/>
      <p:bldP spid="80" grpId="1"/>
      <p:bldP spid="81" grpId="0"/>
      <p:bldP spid="81" grpId="1"/>
      <p:bldP spid="82" grpId="0"/>
      <p:bldP spid="82" grpId="1"/>
      <p:bldP spid="83" grpId="0"/>
      <p:bldP spid="8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6"/>
          <a:stretch>
            <a:fillRect/>
          </a:stretch>
        </p:blipFill>
        <p:spPr>
          <a:xfrm>
            <a:off x="0" y="-594"/>
            <a:ext cx="12193057" cy="6858594"/>
          </a:xfrm>
          <a:prstGeom prst="rect">
            <a:avLst/>
          </a:prstGeom>
        </p:spPr>
      </p:pic>
      <p:pic>
        <p:nvPicPr>
          <p:cNvPr id="121" name="Picture 120"/>
          <p:cNvPicPr>
            <a:picLocks noChangeAspect="1"/>
          </p:cNvPicPr>
          <p:nvPr/>
        </p:nvPicPr>
        <p:blipFill>
          <a:blip r:embed="rId7"/>
          <a:stretch>
            <a:fillRect/>
          </a:stretch>
        </p:blipFill>
        <p:spPr>
          <a:xfrm>
            <a:off x="5962071" y="4490559"/>
            <a:ext cx="363107" cy="336010"/>
          </a:xfrm>
          <a:prstGeom prst="rect">
            <a:avLst/>
          </a:prstGeom>
        </p:spPr>
      </p:pic>
      <p:pic>
        <p:nvPicPr>
          <p:cNvPr id="60" name="Picture 59"/>
          <p:cNvPicPr>
            <a:picLocks noChangeAspect="1"/>
          </p:cNvPicPr>
          <p:nvPr/>
        </p:nvPicPr>
        <p:blipFill>
          <a:blip r:embed="rId7"/>
          <a:stretch>
            <a:fillRect/>
          </a:stretch>
        </p:blipFill>
        <p:spPr>
          <a:xfrm>
            <a:off x="5895089" y="4490559"/>
            <a:ext cx="363107" cy="336010"/>
          </a:xfrm>
          <a:prstGeom prst="rect">
            <a:avLst/>
          </a:prstGeom>
        </p:spPr>
      </p:pic>
      <p:pic>
        <p:nvPicPr>
          <p:cNvPr id="74" name="Picture 73"/>
          <p:cNvPicPr>
            <a:picLocks noChangeAspect="1"/>
          </p:cNvPicPr>
          <p:nvPr/>
        </p:nvPicPr>
        <p:blipFill>
          <a:blip r:embed="rId7"/>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20" name="PA_59afa2ffbebc8">
            <a:hlinkClick r:id="" action="ppaction://media"/>
            <a:extLst>
              <a:ext uri="{FF2B5EF4-FFF2-40B4-BE49-F238E27FC236}">
                <a16:creationId xmlns:a16="http://schemas.microsoft.com/office/drawing/2014/main" id="{0CCEFFC7-21AB-4799-8612-68038115D7D7}"/>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1" name="Picture 20">
            <a:extLst>
              <a:ext uri="{FF2B5EF4-FFF2-40B4-BE49-F238E27FC236}">
                <a16:creationId xmlns:a16="http://schemas.microsoft.com/office/drawing/2014/main" id="{19C97ED2-9152-43CD-8204-8373478D244C}"/>
              </a:ext>
            </a:extLst>
          </p:cNvPr>
          <p:cNvPicPr>
            <a:picLocks noChangeAspect="1"/>
          </p:cNvPicPr>
          <p:nvPr/>
        </p:nvPicPr>
        <p:blipFill>
          <a:blip r:embed="rId7"/>
          <a:stretch>
            <a:fillRect/>
          </a:stretch>
        </p:blipFill>
        <p:spPr>
          <a:xfrm>
            <a:off x="7047921" y="4528659"/>
            <a:ext cx="363107" cy="336010"/>
          </a:xfrm>
          <a:prstGeom prst="rect">
            <a:avLst/>
          </a:prstGeom>
        </p:spPr>
      </p:pic>
      <p:pic>
        <p:nvPicPr>
          <p:cNvPr id="22" name="Picture 21">
            <a:extLst>
              <a:ext uri="{FF2B5EF4-FFF2-40B4-BE49-F238E27FC236}">
                <a16:creationId xmlns:a16="http://schemas.microsoft.com/office/drawing/2014/main" id="{E32FD1CB-026F-468A-B65A-85787576E466}"/>
              </a:ext>
            </a:extLst>
          </p:cNvPr>
          <p:cNvPicPr>
            <a:picLocks noChangeAspect="1"/>
          </p:cNvPicPr>
          <p:nvPr/>
        </p:nvPicPr>
        <p:blipFill>
          <a:blip r:embed="rId7"/>
          <a:stretch>
            <a:fillRect/>
          </a:stretch>
        </p:blipFill>
        <p:spPr>
          <a:xfrm>
            <a:off x="5895089" y="4490559"/>
            <a:ext cx="363107" cy="336010"/>
          </a:xfrm>
          <a:prstGeom prst="rect">
            <a:avLst/>
          </a:prstGeom>
        </p:spPr>
      </p:pic>
      <p:pic>
        <p:nvPicPr>
          <p:cNvPr id="23" name="Picture 22">
            <a:extLst>
              <a:ext uri="{FF2B5EF4-FFF2-40B4-BE49-F238E27FC236}">
                <a16:creationId xmlns:a16="http://schemas.microsoft.com/office/drawing/2014/main" id="{866AD15F-EB78-4114-80F3-56C0AC32B877}"/>
              </a:ext>
            </a:extLst>
          </p:cNvPr>
          <p:cNvPicPr>
            <a:picLocks noChangeAspect="1"/>
          </p:cNvPicPr>
          <p:nvPr/>
        </p:nvPicPr>
        <p:blipFill rotWithShape="1">
          <a:blip r:embed="rId11"/>
          <a:srcRect l="17453" t="12970" r="17974" b="19709"/>
          <a:stretch/>
        </p:blipFill>
        <p:spPr>
          <a:xfrm>
            <a:off x="6477457" y="3968945"/>
            <a:ext cx="1901427" cy="2142432"/>
          </a:xfrm>
          <a:prstGeom prst="rect">
            <a:avLst/>
          </a:prstGeom>
        </p:spPr>
      </p:pic>
      <p:pic>
        <p:nvPicPr>
          <p:cNvPr id="24" name="NAM">
            <a:extLst>
              <a:ext uri="{FF2B5EF4-FFF2-40B4-BE49-F238E27FC236}">
                <a16:creationId xmlns:a16="http://schemas.microsoft.com/office/drawing/2014/main" id="{B7C8B53F-0539-4CD5-90AD-BEC2F88834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443F7E2B-F67C-434B-8BD6-894341819F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26" name="NAM">
            <a:extLst>
              <a:ext uri="{FF2B5EF4-FFF2-40B4-BE49-F238E27FC236}">
                <a16:creationId xmlns:a16="http://schemas.microsoft.com/office/drawing/2014/main" id="{70EB32AC-1B0F-4870-833E-660E367A17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475" y="5001102"/>
            <a:ext cx="542420" cy="499933"/>
          </a:xfrm>
          <a:prstGeom prst="rect">
            <a:avLst/>
          </a:prstGeom>
        </p:spPr>
      </p:pic>
      <p:pic>
        <p:nvPicPr>
          <p:cNvPr id="28" name="NAM">
            <a:hlinkClick r:id="" action="ppaction://noaction"/>
            <a:extLst>
              <a:ext uri="{FF2B5EF4-FFF2-40B4-BE49-F238E27FC236}">
                <a16:creationId xmlns:a16="http://schemas.microsoft.com/office/drawing/2014/main" id="{703A35E4-3099-47F5-AD63-31C8021C64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0077" y="5005580"/>
            <a:ext cx="909489" cy="838248"/>
          </a:xfrm>
          <a:prstGeom prst="rect">
            <a:avLst/>
          </a:prstGeom>
        </p:spPr>
      </p:pic>
      <p:pic>
        <p:nvPicPr>
          <p:cNvPr id="78" name="NAM">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02694" y="4272719"/>
            <a:ext cx="775167" cy="714448"/>
          </a:xfrm>
          <a:prstGeom prst="rect">
            <a:avLst/>
          </a:prstGeom>
        </p:spPr>
      </p:pic>
      <p:pic>
        <p:nvPicPr>
          <p:cNvPr id="27" name="Picture 26">
            <a:extLst>
              <a:ext uri="{FF2B5EF4-FFF2-40B4-BE49-F238E27FC236}">
                <a16:creationId xmlns:a16="http://schemas.microsoft.com/office/drawing/2014/main" id="{DD7F93B9-FC4B-4388-A7AD-88B5FE43C933}"/>
              </a:ext>
            </a:extLst>
          </p:cNvPr>
          <p:cNvPicPr>
            <a:picLocks noChangeAspect="1"/>
          </p:cNvPicPr>
          <p:nvPr/>
        </p:nvPicPr>
        <p:blipFill>
          <a:blip r:embed="rId16"/>
          <a:stretch>
            <a:fillRect/>
          </a:stretch>
        </p:blipFill>
        <p:spPr>
          <a:xfrm>
            <a:off x="6476400" y="3970368"/>
            <a:ext cx="1896844" cy="2139585"/>
          </a:xfrm>
          <a:prstGeom prst="rect">
            <a:avLst/>
          </a:prstGeom>
        </p:spPr>
      </p:pic>
      <p:sp>
        <p:nvSpPr>
          <p:cNvPr id="18" name="Thought Bubble: Cloud 17">
            <a:extLst>
              <a:ext uri="{FF2B5EF4-FFF2-40B4-BE49-F238E27FC236}">
                <a16:creationId xmlns:a16="http://schemas.microsoft.com/office/drawing/2014/main" id="{097903FC-7501-4D64-B0B3-AB0670E47980}"/>
              </a:ext>
            </a:extLst>
          </p:cNvPr>
          <p:cNvSpPr/>
          <p:nvPr/>
        </p:nvSpPr>
        <p:spPr>
          <a:xfrm>
            <a:off x="4633120" y="1600200"/>
            <a:ext cx="4343400" cy="1870223"/>
          </a:xfrm>
          <a:prstGeom prst="cloudCallout">
            <a:avLst>
              <a:gd name="adj1" fmla="val 41133"/>
              <a:gd name="adj2" fmla="val 9203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cảm ơn các bạn!</a:t>
            </a:r>
          </a:p>
        </p:txBody>
      </p:sp>
    </p:spTree>
    <p:extLst>
      <p:ext uri="{BB962C8B-B14F-4D97-AF65-F5344CB8AC3E}">
        <p14:creationId xmlns:p14="http://schemas.microsoft.com/office/powerpoint/2010/main" val="118321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0"/>
                                        </p:tgtEl>
                                      </p:cBhvr>
                                    </p:cmd>
                                  </p:childTnLst>
                                </p:cTn>
                              </p:par>
                              <p:par>
                                <p:cTn id="7" presetID="44" presetClass="path" presetSubtype="0" accel="50000" decel="50000" fill="hold" nodeType="withEffect">
                                  <p:stCondLst>
                                    <p:cond delay="0"/>
                                  </p:stCondLst>
                                  <p:childTnLst>
                                    <p:animMotion origin="layout" path="M -1.04167E-6 3.33333E-6 L 0.06393 -0.03982 C 0.07734 -0.04861 0.10508 -0.05903 0.11862 -0.05301 C 0.1319 -0.04723 0.13047 -0.05672 0.14401 -0.0044 C 0.1474 0.04699 0.15547 0.06319 0.15143 0.12916 " pathEditMode="relative" rAng="0" ptsTypes="AAAAA">
                                      <p:cBhvr>
                                        <p:cTn id="8" dur="2000" fill="hold"/>
                                        <p:tgtEl>
                                          <p:spTgt spid="78"/>
                                        </p:tgtEl>
                                        <p:attrNameLst>
                                          <p:attrName>ppt_x</p:attrName>
                                          <p:attrName>ppt_y</p:attrName>
                                        </p:attrNameLst>
                                      </p:cBhvr>
                                      <p:rCtr x="7617" y="3704"/>
                                    </p:animMotion>
                                  </p:childTnLst>
                                </p:cTn>
                              </p:par>
                            </p:childTnLst>
                          </p:cTn>
                        </p:par>
                        <p:par>
                          <p:cTn id="9" fill="hold">
                            <p:stCondLst>
                              <p:cond delay="120999"/>
                            </p:stCondLst>
                            <p:childTnLst>
                              <p:par>
                                <p:cTn id="10" presetID="32" presetClass="emph" presetSubtype="0" fill="hold" nodeType="afterEffect">
                                  <p:stCondLst>
                                    <p:cond delay="0"/>
                                  </p:stCondLst>
                                  <p:childTnLst>
                                    <p:animRot by="120000">
                                      <p:cBhvr>
                                        <p:cTn id="11" dur="100" fill="hold">
                                          <p:stCondLst>
                                            <p:cond delay="0"/>
                                          </p:stCondLst>
                                        </p:cTn>
                                        <p:tgtEl>
                                          <p:spTgt spid="1026"/>
                                        </p:tgtEl>
                                        <p:attrNameLst>
                                          <p:attrName>r</p:attrName>
                                        </p:attrNameLst>
                                      </p:cBhvr>
                                    </p:animRot>
                                    <p:animRot by="-240000">
                                      <p:cBhvr>
                                        <p:cTn id="12" dur="200" fill="hold">
                                          <p:stCondLst>
                                            <p:cond delay="200"/>
                                          </p:stCondLst>
                                        </p:cTn>
                                        <p:tgtEl>
                                          <p:spTgt spid="1026"/>
                                        </p:tgtEl>
                                        <p:attrNameLst>
                                          <p:attrName>r</p:attrName>
                                        </p:attrNameLst>
                                      </p:cBhvr>
                                    </p:animRot>
                                    <p:animRot by="240000">
                                      <p:cBhvr>
                                        <p:cTn id="13" dur="200" fill="hold">
                                          <p:stCondLst>
                                            <p:cond delay="400"/>
                                          </p:stCondLst>
                                        </p:cTn>
                                        <p:tgtEl>
                                          <p:spTgt spid="1026"/>
                                        </p:tgtEl>
                                        <p:attrNameLst>
                                          <p:attrName>r</p:attrName>
                                        </p:attrNameLst>
                                      </p:cBhvr>
                                    </p:animRot>
                                    <p:animRot by="-240000">
                                      <p:cBhvr>
                                        <p:cTn id="14" dur="200" fill="hold">
                                          <p:stCondLst>
                                            <p:cond delay="600"/>
                                          </p:stCondLst>
                                        </p:cTn>
                                        <p:tgtEl>
                                          <p:spTgt spid="1026"/>
                                        </p:tgtEl>
                                        <p:attrNameLst>
                                          <p:attrName>r</p:attrName>
                                        </p:attrNameLst>
                                      </p:cBhvr>
                                    </p:animRot>
                                    <p:animRot by="120000">
                                      <p:cBhvr>
                                        <p:cTn id="15" dur="200" fill="hold">
                                          <p:stCondLst>
                                            <p:cond delay="800"/>
                                          </p:stCondLst>
                                        </p:cTn>
                                        <p:tgtEl>
                                          <p:spTgt spid="1026"/>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par>
                                <p:cTn id="16" presetID="10" presetClass="entr" presetSubtype="0" fill="hold" grpId="0" nodeType="withEffect">
                                  <p:stCondLst>
                                    <p:cond delay="1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19" repeatCount="indefinite" fill="hold" display="0">
                  <p:stCondLst>
                    <p:cond delay="indefinite"/>
                  </p:stCondLst>
                  <p:endCondLst>
                    <p:cond evt="onStopAudio" delay="0">
                      <p:tgtEl>
                        <p:sldTgt/>
                      </p:tgtEl>
                    </p:cond>
                  </p:endCondLst>
                </p:cTn>
                <p:tgtEl>
                  <p:spTgt spid="20"/>
                </p:tgtEl>
              </p:cMediaNode>
            </p:audio>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powerpoint.com.vn/uploads/2019/06/09/hinh-nen-cho-powerpoint-co-ba-la-don-gian_092716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solidFill>
            <a:srgbClr val="FFCCFF"/>
          </a:solidFill>
        </p:spPr>
      </p:pic>
      <p:sp>
        <p:nvSpPr>
          <p:cNvPr id="2" name="Heart 1"/>
          <p:cNvSpPr/>
          <p:nvPr/>
        </p:nvSpPr>
        <p:spPr>
          <a:xfrm>
            <a:off x="2667000" y="685800"/>
            <a:ext cx="7391400" cy="5943600"/>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30" y="2362200"/>
            <a:ext cx="63425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Chúc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học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giỏi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393141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 y="-34724"/>
            <a:ext cx="12192000" cy="8534400"/>
          </a:xfrm>
          <a:prstGeom prst="rect">
            <a:avLst/>
          </a:prstGeom>
        </p:spPr>
      </p:pic>
      <p:pic>
        <p:nvPicPr>
          <p:cNvPr id="4" name="Picture 3"/>
          <p:cNvPicPr>
            <a:picLocks noChangeAspect="1"/>
          </p:cNvPicPr>
          <p:nvPr/>
        </p:nvPicPr>
        <p:blipFill>
          <a:blip r:embed="rId4"/>
          <a:stretch>
            <a:fillRect/>
          </a:stretch>
        </p:blipFill>
        <p:spPr>
          <a:xfrm>
            <a:off x="685800" y="609600"/>
            <a:ext cx="3200400" cy="2298926"/>
          </a:xfrm>
          <a:prstGeom prst="rect">
            <a:avLst/>
          </a:prstGeom>
        </p:spPr>
      </p:pic>
      <p:sp>
        <p:nvSpPr>
          <p:cNvPr id="5" name="TextBox 4"/>
          <p:cNvSpPr txBox="1"/>
          <p:nvPr/>
        </p:nvSpPr>
        <p:spPr>
          <a:xfrm>
            <a:off x="4038600" y="892276"/>
            <a:ext cx="6019800" cy="1569660"/>
          </a:xfrm>
          <a:prstGeom prst="rect">
            <a:avLst/>
          </a:prstGeom>
          <a:noFill/>
        </p:spPr>
        <p:txBody>
          <a:bodyPr wrap="square" rtlCol="0">
            <a:spAutoFit/>
          </a:bodyPr>
          <a:lstStyle/>
          <a:p>
            <a:r>
              <a:rPr lang="vi-VN" sz="9600" dirty="0">
                <a:solidFill>
                  <a:srgbClr val="FF0000"/>
                </a:solidFill>
                <a:effectLst>
                  <a:reflection blurRad="6350" stA="60000" endA="900" endPos="60000" dist="29997" dir="5400000" sy="-100000" algn="bl" rotWithShape="0"/>
                </a:effectLst>
                <a:latin typeface="+mj-lt"/>
              </a:rPr>
              <a:t>Khám phá</a:t>
            </a:r>
            <a:endParaRPr lang="en-US" sz="9600" dirty="0">
              <a:solidFill>
                <a:srgbClr val="FF0000"/>
              </a:solidFill>
              <a:effectLst>
                <a:reflection blurRad="6350" stA="60000" endA="900" endPos="60000" dist="29997" dir="5400000" sy="-100000" algn="bl" rotWithShape="0"/>
              </a:effectLst>
              <a:latin typeface="+mj-lt"/>
            </a:endParaRPr>
          </a:p>
        </p:txBody>
      </p:sp>
    </p:spTree>
    <p:extLst>
      <p:ext uri="{BB962C8B-B14F-4D97-AF65-F5344CB8AC3E}">
        <p14:creationId xmlns:p14="http://schemas.microsoft.com/office/powerpoint/2010/main" val="15396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10000"/>
                                  </p:iterate>
                                  <p:childTnLst>
                                    <p:animClr clrSpc="rgb" dir="cw">
                                      <p:cBhvr override="childStyle">
                                        <p:cTn id="6" dur="5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100"/>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200"/>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 y="1"/>
            <a:ext cx="12322277" cy="3733799"/>
          </a:xfrm>
          <a:prstGeom prst="rect">
            <a:avLst/>
          </a:prstGeom>
        </p:spPr>
      </p:pic>
      <p:sp>
        <p:nvSpPr>
          <p:cNvPr id="4" name="TextBox 3"/>
          <p:cNvSpPr txBox="1"/>
          <p:nvPr/>
        </p:nvSpPr>
        <p:spPr>
          <a:xfrm>
            <a:off x="44245" y="3742717"/>
            <a:ext cx="3962400" cy="1815882"/>
          </a:xfrm>
          <a:prstGeom prst="rect">
            <a:avLst/>
          </a:prstGeom>
          <a:noFill/>
        </p:spPr>
        <p:txBody>
          <a:bodyPr wrap="square" rtlCol="0">
            <a:spAutoFit/>
          </a:bodyPr>
          <a:lstStyle/>
          <a:p>
            <a:r>
              <a:rPr lang="vi-VN" sz="2800" dirty="0">
                <a:latin typeface="+mj-lt"/>
              </a:rPr>
              <a:t>Gió chiều ru hiền hòa</a:t>
            </a:r>
          </a:p>
          <a:p>
            <a:r>
              <a:rPr lang="vi-VN" sz="2800" dirty="0">
                <a:latin typeface="+mj-lt"/>
              </a:rPr>
              <a:t>Rung bờ tre xào xạc</a:t>
            </a:r>
          </a:p>
          <a:p>
            <a:r>
              <a:rPr lang="vi-VN" sz="2800" dirty="0">
                <a:latin typeface="+mj-lt"/>
              </a:rPr>
              <a:t>Bầy sẻ vui nhả nhạc</a:t>
            </a:r>
          </a:p>
          <a:p>
            <a:r>
              <a:rPr lang="vi-VN" sz="2800" dirty="0">
                <a:latin typeface="+mj-lt"/>
              </a:rPr>
              <a:t>Rộn rã khúc sông quê.</a:t>
            </a:r>
            <a:endParaRPr lang="en-US" sz="2800" dirty="0">
              <a:latin typeface="+mj-lt"/>
            </a:endParaRPr>
          </a:p>
        </p:txBody>
      </p:sp>
      <p:sp>
        <p:nvSpPr>
          <p:cNvPr id="6" name="TextBox 5"/>
          <p:cNvSpPr txBox="1"/>
          <p:nvPr/>
        </p:nvSpPr>
        <p:spPr>
          <a:xfrm>
            <a:off x="3457268" y="4254282"/>
            <a:ext cx="4419600" cy="1815882"/>
          </a:xfrm>
          <a:prstGeom prst="rect">
            <a:avLst/>
          </a:prstGeom>
          <a:noFill/>
        </p:spPr>
        <p:txBody>
          <a:bodyPr wrap="square" rtlCol="0">
            <a:spAutoFit/>
          </a:bodyPr>
          <a:lstStyle/>
          <a:p>
            <a:r>
              <a:rPr lang="vi-VN" sz="2800" dirty="0">
                <a:latin typeface="+mj-lt"/>
              </a:rPr>
              <a:t>Ngày hai buổi đi về</a:t>
            </a:r>
          </a:p>
          <a:p>
            <a:r>
              <a:rPr lang="vi-VN" sz="2800" dirty="0">
                <a:latin typeface="+mj-lt"/>
              </a:rPr>
              <a:t>Qua cầu tre lắt lẻo</a:t>
            </a:r>
          </a:p>
          <a:p>
            <a:r>
              <a:rPr lang="vi-VN" sz="2800" dirty="0">
                <a:latin typeface="+mj-lt"/>
              </a:rPr>
              <a:t>Tiếng bạn cười trong trẻo</a:t>
            </a:r>
          </a:p>
          <a:p>
            <a:r>
              <a:rPr lang="vi-VN" sz="2800" dirty="0">
                <a:latin typeface="+mj-lt"/>
              </a:rPr>
              <a:t>Vang vọng hai bờ sông.</a:t>
            </a:r>
            <a:endParaRPr lang="en-US" sz="2800" dirty="0">
              <a:latin typeface="+mj-lt"/>
            </a:endParaRPr>
          </a:p>
        </p:txBody>
      </p:sp>
      <p:sp>
        <p:nvSpPr>
          <p:cNvPr id="7" name="TextBox 6"/>
          <p:cNvSpPr txBox="1"/>
          <p:nvPr/>
        </p:nvSpPr>
        <p:spPr>
          <a:xfrm>
            <a:off x="7385255" y="4419600"/>
            <a:ext cx="4876799" cy="1815882"/>
          </a:xfrm>
          <a:prstGeom prst="rect">
            <a:avLst/>
          </a:prstGeom>
          <a:noFill/>
        </p:spPr>
        <p:txBody>
          <a:bodyPr wrap="square" rtlCol="0">
            <a:spAutoFit/>
          </a:bodyPr>
          <a:lstStyle/>
          <a:p>
            <a:r>
              <a:rPr lang="vi-VN" sz="2800" dirty="0">
                <a:latin typeface="+mj-lt"/>
              </a:rPr>
              <a:t>Và câu hò mênh mông</a:t>
            </a:r>
          </a:p>
          <a:p>
            <a:r>
              <a:rPr lang="vi-VN" sz="2800" dirty="0">
                <a:latin typeface="+mj-lt"/>
              </a:rPr>
              <a:t>Lắng tình quê tha thiết</a:t>
            </a:r>
          </a:p>
          <a:p>
            <a:r>
              <a:rPr lang="vi-VN" sz="2800" dirty="0">
                <a:latin typeface="+mj-lt"/>
              </a:rPr>
              <a:t>Thuyền nan nghèo dăm chiếc</a:t>
            </a:r>
          </a:p>
          <a:p>
            <a:r>
              <a:rPr lang="vi-VN" sz="2800" dirty="0">
                <a:latin typeface="+mj-lt"/>
              </a:rPr>
              <a:t>Lặng lờ trôi trong chiều ...</a:t>
            </a:r>
            <a:endParaRPr lang="en-US" sz="2800" dirty="0">
              <a:latin typeface="+mj-lt"/>
            </a:endParaRPr>
          </a:p>
        </p:txBody>
      </p:sp>
      <p:sp>
        <p:nvSpPr>
          <p:cNvPr id="8" name="TextBox 7"/>
          <p:cNvSpPr txBox="1"/>
          <p:nvPr/>
        </p:nvSpPr>
        <p:spPr>
          <a:xfrm>
            <a:off x="9067800" y="6235482"/>
            <a:ext cx="2971800" cy="461665"/>
          </a:xfrm>
          <a:prstGeom prst="rect">
            <a:avLst/>
          </a:prstGeom>
          <a:noFill/>
        </p:spPr>
        <p:txBody>
          <a:bodyPr wrap="square" rtlCol="0">
            <a:spAutoFit/>
          </a:bodyPr>
          <a:lstStyle/>
          <a:p>
            <a:r>
              <a:rPr lang="vi-VN" sz="2400" b="1" dirty="0">
                <a:latin typeface="+mj-lt"/>
              </a:rPr>
              <a:t>Nguyễn Liên Châu</a:t>
            </a:r>
            <a:endParaRPr lang="en-US" sz="2400" b="1" dirty="0">
              <a:latin typeface="+mj-lt"/>
            </a:endParaRPr>
          </a:p>
        </p:txBody>
      </p:sp>
    </p:spTree>
    <p:extLst>
      <p:ext uri="{BB962C8B-B14F-4D97-AF65-F5344CB8AC3E}">
        <p14:creationId xmlns:p14="http://schemas.microsoft.com/office/powerpoint/2010/main" val="3486286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13">
            <a:extLst>
              <a:ext uri="{FF2B5EF4-FFF2-40B4-BE49-F238E27FC236}">
                <a16:creationId xmlns:a16="http://schemas.microsoft.com/office/drawing/2014/main" id="{6B29C666-FFF7-D229-C810-1E7DF4E86B9A}"/>
              </a:ext>
            </a:extLst>
          </p:cNvPr>
          <p:cNvSpPr/>
          <p:nvPr/>
        </p:nvSpPr>
        <p:spPr>
          <a:xfrm>
            <a:off x="3733800" y="329952"/>
            <a:ext cx="5029200" cy="660648"/>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VIẾT TỪ KHÓ</a:t>
            </a:r>
          </a:p>
        </p:txBody>
      </p:sp>
      <p:grpSp>
        <p:nvGrpSpPr>
          <p:cNvPr id="4" name="Group 3">
            <a:extLst>
              <a:ext uri="{FF2B5EF4-FFF2-40B4-BE49-F238E27FC236}">
                <a16:creationId xmlns:a16="http://schemas.microsoft.com/office/drawing/2014/main" id="{4A8C45E2-5845-91D0-4C8B-E42803387CFE}"/>
              </a:ext>
            </a:extLst>
          </p:cNvPr>
          <p:cNvGrpSpPr/>
          <p:nvPr/>
        </p:nvGrpSpPr>
        <p:grpSpPr>
          <a:xfrm>
            <a:off x="2037374" y="1511007"/>
            <a:ext cx="2844430" cy="1672516"/>
            <a:chOff x="2035835" y="2221349"/>
            <a:chExt cx="3866191" cy="1860883"/>
          </a:xfrm>
        </p:grpSpPr>
        <p:sp>
          <p:nvSpPr>
            <p:cNvPr id="5" name="Freeform: Shape 20">
              <a:extLst>
                <a:ext uri="{FF2B5EF4-FFF2-40B4-BE49-F238E27FC236}">
                  <a16:creationId xmlns:a16="http://schemas.microsoft.com/office/drawing/2014/main"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261FB972-9EDE-0618-65E5-7EE45B2A545E}"/>
                </a:ext>
              </a:extLst>
            </p:cNvPr>
            <p:cNvSpPr txBox="1"/>
            <p:nvPr/>
          </p:nvSpPr>
          <p:spPr>
            <a:xfrm>
              <a:off x="2035835" y="2781425"/>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rPr>
                <a:t>lắt lẻo</a:t>
              </a:r>
            </a:p>
          </p:txBody>
        </p:sp>
      </p:grpSp>
      <p:grpSp>
        <p:nvGrpSpPr>
          <p:cNvPr id="7" name="Group 6">
            <a:extLst>
              <a:ext uri="{FF2B5EF4-FFF2-40B4-BE49-F238E27FC236}">
                <a16:creationId xmlns:a16="http://schemas.microsoft.com/office/drawing/2014/main" id="{7C63C92D-84AA-4FBF-4C07-278825C6C1AC}"/>
              </a:ext>
            </a:extLst>
          </p:cNvPr>
          <p:cNvGrpSpPr/>
          <p:nvPr/>
        </p:nvGrpSpPr>
        <p:grpSpPr>
          <a:xfrm>
            <a:off x="4693742" y="1234494"/>
            <a:ext cx="2865271" cy="2040234"/>
            <a:chOff x="2227968" y="2221349"/>
            <a:chExt cx="3866192" cy="1860883"/>
          </a:xfrm>
        </p:grpSpPr>
        <p:sp>
          <p:nvSpPr>
            <p:cNvPr id="8" name="Freeform: Shape 8">
              <a:extLst>
                <a:ext uri="{FF2B5EF4-FFF2-40B4-BE49-F238E27FC236}">
                  <a16:creationId xmlns:a16="http://schemas.microsoft.com/office/drawing/2014/main"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F5BD5560-E7D2-6AC8-9D2C-A6505DFA0F3C}"/>
                </a:ext>
              </a:extLst>
            </p:cNvPr>
            <p:cNvSpPr txBox="1"/>
            <p:nvPr/>
          </p:nvSpPr>
          <p:spPr>
            <a:xfrm>
              <a:off x="2227968" y="2909122"/>
              <a:ext cx="3866192" cy="828968"/>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a:latin typeface="Times New Roman" panose="02020603050405020304" pitchFamily="18" charset="0"/>
                  <a:cs typeface="Times New Roman" panose="02020603050405020304" pitchFamily="18" charset="0"/>
                </a:rPr>
                <a:t>trong trẻo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04555BC2-47D0-0938-DFF5-F9541E4B7872}"/>
              </a:ext>
            </a:extLst>
          </p:cNvPr>
          <p:cNvGrpSpPr/>
          <p:nvPr/>
        </p:nvGrpSpPr>
        <p:grpSpPr>
          <a:xfrm>
            <a:off x="7220020" y="1542757"/>
            <a:ext cx="3295580" cy="1672516"/>
            <a:chOff x="2109830" y="2221349"/>
            <a:chExt cx="3866191" cy="1860883"/>
          </a:xfrm>
        </p:grpSpPr>
        <p:sp>
          <p:nvSpPr>
            <p:cNvPr id="11" name="Freeform: Shape 14">
              <a:extLst>
                <a:ext uri="{FF2B5EF4-FFF2-40B4-BE49-F238E27FC236}">
                  <a16:creationId xmlns:a16="http://schemas.microsoft.com/office/drawing/2014/main"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993DAE04-26AC-D54F-F66B-BB2A7A2D1C47}"/>
                </a:ext>
              </a:extLst>
            </p:cNvPr>
            <p:cNvSpPr txBox="1"/>
            <p:nvPr/>
          </p:nvSpPr>
          <p:spPr>
            <a:xfrm>
              <a:off x="2109830" y="282851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4" name="Group 13">
            <a:extLst>
              <a:ext uri="{FF2B5EF4-FFF2-40B4-BE49-F238E27FC236}">
                <a16:creationId xmlns:a16="http://schemas.microsoft.com/office/drawing/2014/main" id="{42F5611D-870C-B08D-27F1-22B8DEB50AA3}"/>
              </a:ext>
            </a:extLst>
          </p:cNvPr>
          <p:cNvGrpSpPr/>
          <p:nvPr/>
        </p:nvGrpSpPr>
        <p:grpSpPr>
          <a:xfrm>
            <a:off x="2000203" y="3243433"/>
            <a:ext cx="2844430" cy="1672516"/>
            <a:chOff x="2105101" y="2221349"/>
            <a:chExt cx="3866191" cy="1860883"/>
          </a:xfrm>
        </p:grpSpPr>
        <p:sp>
          <p:nvSpPr>
            <p:cNvPr id="15" name="Freeform: Shape 11">
              <a:extLst>
                <a:ext uri="{FF2B5EF4-FFF2-40B4-BE49-F238E27FC236}">
                  <a16:creationId xmlns:a16="http://schemas.microsoft.com/office/drawing/2014/main"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910CCAF6-BA4B-ADBD-731F-5834F937124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a:latin typeface="Times New Roman" panose="02020603050405020304" pitchFamily="18" charset="0"/>
                  <a:cs typeface="Times New Roman" panose="02020603050405020304" pitchFamily="18" charset="0"/>
                </a:rPr>
                <a:t>nghèo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68AC8383-47A8-312B-B60D-3028B6F16431}"/>
              </a:ext>
            </a:extLst>
          </p:cNvPr>
          <p:cNvGrpSpPr/>
          <p:nvPr/>
        </p:nvGrpSpPr>
        <p:grpSpPr>
          <a:xfrm>
            <a:off x="4551586" y="3322111"/>
            <a:ext cx="2844430" cy="1672516"/>
            <a:chOff x="2118699" y="2221349"/>
            <a:chExt cx="3866191" cy="1860883"/>
          </a:xfrm>
        </p:grpSpPr>
        <p:sp>
          <p:nvSpPr>
            <p:cNvPr id="18" name="Freeform: Shape 17">
              <a:extLst>
                <a:ext uri="{FF2B5EF4-FFF2-40B4-BE49-F238E27FC236}">
                  <a16:creationId xmlns:a16="http://schemas.microsoft.com/office/drawing/2014/main"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96175D45-9B38-E582-2847-96F7979B80A6}"/>
                </a:ext>
              </a:extLst>
            </p:cNvPr>
            <p:cNvSpPr txBox="1"/>
            <p:nvPr/>
          </p:nvSpPr>
          <p:spPr>
            <a:xfrm>
              <a:off x="2118699" y="2679404"/>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a:latin typeface="Times New Roman" panose="02020603050405020304" pitchFamily="18" charset="0"/>
                  <a:cs typeface="Times New Roman" panose="02020603050405020304" pitchFamily="18" charset="0"/>
                </a:rPr>
                <a:t>Thuyền</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1C934ED3-688B-EC64-CFB4-00793E6572B0}"/>
              </a:ext>
            </a:extLst>
          </p:cNvPr>
          <p:cNvGrpSpPr/>
          <p:nvPr/>
        </p:nvGrpSpPr>
        <p:grpSpPr>
          <a:xfrm>
            <a:off x="7220020" y="3601483"/>
            <a:ext cx="2844430" cy="1672516"/>
            <a:chOff x="2105101" y="2221349"/>
            <a:chExt cx="3866191" cy="1860883"/>
          </a:xfrm>
        </p:grpSpPr>
        <p:sp>
          <p:nvSpPr>
            <p:cNvPr id="21" name="Freeform: Shape 23">
              <a:extLst>
                <a:ext uri="{FF2B5EF4-FFF2-40B4-BE49-F238E27FC236}">
                  <a16:creationId xmlns:a16="http://schemas.microsoft.com/office/drawing/2014/main"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A7D8F017-25D6-0183-EEE6-3559F5049ED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a:latin typeface="Times New Roman" panose="02020603050405020304" pitchFamily="18" charset="0"/>
                  <a:cs typeface="Times New Roman" panose="02020603050405020304" pitchFamily="18" charset="0"/>
                </a:rPr>
                <a:t>dăm</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261FB972-9EDE-0618-65E5-7EE45B2A545E}"/>
              </a:ext>
            </a:extLst>
          </p:cNvPr>
          <p:cNvSpPr txBox="1"/>
          <p:nvPr/>
        </p:nvSpPr>
        <p:spPr>
          <a:xfrm>
            <a:off x="7482602" y="2001472"/>
            <a:ext cx="2844430" cy="908864"/>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a:latin typeface="Times New Roman" panose="02020603050405020304" pitchFamily="18" charset="0"/>
                <a:cs typeface="Times New Roman" panose="02020603050405020304" pitchFamily="18" charset="0"/>
                <a:sym typeface="Arial"/>
              </a:rPr>
              <a:t>mênh mông</a:t>
            </a:r>
            <a:endPar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74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34413"/>
            <a:ext cx="12192000" cy="6858000"/>
          </a:xfrm>
          <a:prstGeom prst="rect">
            <a:avLst/>
          </a:prstGeom>
        </p:spPr>
      </p:pic>
      <p:sp>
        <p:nvSpPr>
          <p:cNvPr id="3" name="TextBox 2"/>
          <p:cNvSpPr txBox="1"/>
          <p:nvPr/>
        </p:nvSpPr>
        <p:spPr>
          <a:xfrm>
            <a:off x="1752600" y="609600"/>
            <a:ext cx="8839200" cy="707886"/>
          </a:xfrm>
          <a:prstGeom prst="rect">
            <a:avLst/>
          </a:prstGeom>
          <a:noFill/>
        </p:spPr>
        <p:txBody>
          <a:bodyPr wrap="square" rtlCol="0">
            <a:spAutoFit/>
          </a:bodyPr>
          <a:lstStyle/>
          <a:p>
            <a:r>
              <a:rPr lang="vi-VN" sz="4000" dirty="0">
                <a:solidFill>
                  <a:srgbClr val="FFFF00"/>
                </a:solidFill>
                <a:latin typeface="+mj-lt"/>
              </a:rPr>
              <a:t>Em hãy nhớ và đọc lại bài thơ: Sông quê</a:t>
            </a:r>
            <a:endParaRPr lang="en-US" sz="4000" dirty="0">
              <a:solidFill>
                <a:srgbClr val="FFFF00"/>
              </a:solidFill>
              <a:latin typeface="+mj-lt"/>
            </a:endParaRPr>
          </a:p>
        </p:txBody>
      </p:sp>
      <p:sp>
        <p:nvSpPr>
          <p:cNvPr id="4" name="Rectangle 3"/>
          <p:cNvSpPr/>
          <p:nvPr/>
        </p:nvSpPr>
        <p:spPr>
          <a:xfrm>
            <a:off x="1447800" y="2155408"/>
            <a:ext cx="10134600" cy="3170099"/>
          </a:xfrm>
          <a:prstGeom prst="rect">
            <a:avLst/>
          </a:prstGeom>
        </p:spPr>
        <p:txBody>
          <a:bodyPr wrap="square">
            <a:spAutoFit/>
          </a:bodyPr>
          <a:lstStyle/>
          <a:p>
            <a:r>
              <a:rPr lang="vi-VN" sz="4000" dirty="0">
                <a:solidFill>
                  <a:srgbClr val="FF0000"/>
                </a:solidFill>
                <a:latin typeface="Times New Roman" panose="02020603050405020304" pitchFamily="18" charset="0"/>
                <a:ea typeface="Times New Roman" panose="02020603050405020304" pitchFamily="18" charset="0"/>
              </a:rPr>
              <a:t>   - </a:t>
            </a:r>
            <a:r>
              <a:rPr lang="nl-NL" sz="4000" dirty="0">
                <a:solidFill>
                  <a:srgbClr val="FF0000"/>
                </a:solidFill>
                <a:latin typeface="Times New Roman" panose="02020603050405020304" pitchFamily="18" charset="0"/>
                <a:ea typeface="Times New Roman" panose="02020603050405020304" pitchFamily="18" charset="0"/>
              </a:rPr>
              <a:t>Bài chính tả có 3 khổ thơ. Mỗi khổ 4 dòng. Mỗi dòng có 4 tiếng. </a:t>
            </a:r>
            <a:endParaRPr lang="vi-VN" sz="4000" dirty="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 </a:t>
            </a:r>
            <a:r>
              <a:rPr lang="nl-NL" sz="4000" dirty="0">
                <a:solidFill>
                  <a:srgbClr val="FF0000"/>
                </a:solidFill>
                <a:latin typeface="Times New Roman" panose="02020603050405020304" pitchFamily="18" charset="0"/>
                <a:ea typeface="Times New Roman" panose="02020603050405020304" pitchFamily="18" charset="0"/>
              </a:rPr>
              <a:t>Giữa các khổ thơ để trống 1 dòng. </a:t>
            </a:r>
            <a:endParaRPr lang="vi-VN" sz="4000" dirty="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 </a:t>
            </a:r>
            <a:r>
              <a:rPr lang="nl-NL" sz="4000" dirty="0">
                <a:solidFill>
                  <a:srgbClr val="FF0000"/>
                </a:solidFill>
                <a:latin typeface="Times New Roman" panose="02020603050405020304" pitchFamily="18" charset="0"/>
                <a:ea typeface="Times New Roman" panose="02020603050405020304" pitchFamily="18" charset="0"/>
              </a:rPr>
              <a:t>Tên bài thơ, chữ đầu mỗi dòng thơ viết hoa</a:t>
            </a:r>
            <a:r>
              <a:rPr lang="vi-VN" sz="4000" dirty="0">
                <a:solidFill>
                  <a:srgbClr val="FF0000"/>
                </a:solidFill>
                <a:latin typeface="Times New Roman" panose="02020603050405020304" pitchFamily="18" charset="0"/>
                <a:ea typeface="Times New Roman" panose="02020603050405020304" pitchFamily="18" charset="0"/>
              </a:rPr>
              <a:t>.</a:t>
            </a:r>
          </a:p>
          <a:p>
            <a:r>
              <a:rPr lang="vi-VN" sz="4000" dirty="0">
                <a:solidFill>
                  <a:srgbClr val="FF0000"/>
                </a:solidFill>
                <a:latin typeface="Times New Roman" panose="02020603050405020304" pitchFamily="18" charset="0"/>
                <a:ea typeface="Times New Roman" panose="02020603050405020304" pitchFamily="18" charset="0"/>
              </a:rPr>
              <a:t>   - L</a:t>
            </a:r>
            <a:r>
              <a:rPr lang="nl-NL" sz="4000" dirty="0">
                <a:solidFill>
                  <a:srgbClr val="FF0000"/>
                </a:solidFill>
                <a:latin typeface="Times New Roman" panose="02020603050405020304" pitchFamily="18" charset="0"/>
                <a:ea typeface="Times New Roman" panose="02020603050405020304" pitchFamily="18" charset="0"/>
              </a:rPr>
              <a:t>ùi vào 3 ô so với lề vở.</a:t>
            </a:r>
            <a:endParaRPr lang="en-US" sz="4000" dirty="0">
              <a:solidFill>
                <a:srgbClr val="FF0000"/>
              </a:solidFill>
            </a:endParaRPr>
          </a:p>
        </p:txBody>
      </p:sp>
    </p:spTree>
    <p:extLst>
      <p:ext uri="{BB962C8B-B14F-4D97-AF65-F5344CB8AC3E}">
        <p14:creationId xmlns:p14="http://schemas.microsoft.com/office/powerpoint/2010/main" val="37228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 y="2"/>
            <a:ext cx="12322277" cy="3577398"/>
          </a:xfrm>
          <a:prstGeom prst="rect">
            <a:avLst/>
          </a:prstGeom>
        </p:spPr>
      </p:pic>
      <p:sp>
        <p:nvSpPr>
          <p:cNvPr id="4" name="TextBox 3"/>
          <p:cNvSpPr txBox="1"/>
          <p:nvPr/>
        </p:nvSpPr>
        <p:spPr>
          <a:xfrm>
            <a:off x="39484" y="3577400"/>
            <a:ext cx="39624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Gió chiều ru hiền hòa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Rung bờ tre xào xạc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Bầy sẻ vui nhả nhạc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Rộn rã khúc sông quê.</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474124" y="4191000"/>
            <a:ext cx="4419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Ngày hai buổi đi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Qua cầu tre lắt lẻo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bạn cười trong trẻo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Vang vọng hai bờ sông.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7315201" y="4419600"/>
            <a:ext cx="487679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Và câu hò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Lắng tình quê tha thiết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Thuyền nan nghèo dăm chiếc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Lặng lờ trôi trong chiều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9067800" y="623548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Nguyễn Liên Châu</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282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 y="-34724"/>
            <a:ext cx="12192000" cy="8534400"/>
          </a:xfrm>
          <a:prstGeom prst="rect">
            <a:avLst/>
          </a:prstGeom>
        </p:spPr>
      </p:pic>
      <p:sp>
        <p:nvSpPr>
          <p:cNvPr id="5" name="TextBox 4"/>
          <p:cNvSpPr txBox="1"/>
          <p:nvPr/>
        </p:nvSpPr>
        <p:spPr>
          <a:xfrm>
            <a:off x="4038600" y="892276"/>
            <a:ext cx="6019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Luyện</a:t>
            </a:r>
            <a:r>
              <a:rPr kumimoji="0" lang="vi-VN" sz="9600" b="0" i="0" u="none" strike="noStrike" kern="1200" cap="none" spc="0" normalizeH="0" noProof="0" dirty="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 tập</a:t>
            </a:r>
            <a:endParaRPr kumimoji="0" lang="en-US" sz="9600" b="0" i="0" u="none" strike="noStrike" kern="1200" cap="none" spc="0" normalizeH="0" baseline="0" noProof="0" dirty="0">
              <a:ln>
                <a:noFill/>
              </a:ln>
              <a:solidFill>
                <a:srgbClr val="FF0000"/>
              </a:solidFill>
              <a:effectLst>
                <a:reflection blurRad="6350" stA="60000" endA="900" endPos="60000" dist="29997" dir="5400000" sy="-100000" algn="bl" rotWithShape="0"/>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1183888" y="990600"/>
            <a:ext cx="2819400" cy="2114728"/>
          </a:xfrm>
          <a:prstGeom prst="rect">
            <a:avLst/>
          </a:prstGeom>
        </p:spPr>
      </p:pic>
    </p:spTree>
    <p:extLst>
      <p:ext uri="{BB962C8B-B14F-4D97-AF65-F5344CB8AC3E}">
        <p14:creationId xmlns:p14="http://schemas.microsoft.com/office/powerpoint/2010/main" val="2145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55556"/>
                                  </p:iterate>
                                  <p:childTnLst>
                                    <p:animClr clrSpc="rgb" dir="cw">
                                      <p:cBhvr override="childStyle">
                                        <p:cTn id="6" dur="6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867"/>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967"/>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par>
                          <p:cTn id="13" fill="hold">
                            <p:stCondLst>
                              <p:cond delay="5567"/>
                            </p:stCondLst>
                            <p:childTnLst>
                              <p:par>
                                <p:cTn id="14" presetID="3" presetClass="emph" presetSubtype="2" accel="2000" decel="500" fill="hold" grpId="3" nodeType="afterEffect">
                                  <p:stCondLst>
                                    <p:cond delay="0"/>
                                  </p:stCondLst>
                                  <p:iterate type="wd">
                                    <p:tmPct val="0"/>
                                  </p:iterate>
                                  <p:childTnLst>
                                    <p:animClr clrSpc="rgb" dir="cw">
                                      <p:cBhvr override="childStyle">
                                        <p:cTn id="15" dur="20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childTnLst>
                          </p:cTn>
                        </p:par>
                        <p:par>
                          <p:cTn id="16" fill="hold">
                            <p:stCondLst>
                              <p:cond delay="7567"/>
                            </p:stCondLst>
                            <p:childTnLst>
                              <p:par>
                                <p:cTn id="17" presetID="3" presetClass="emph" presetSubtype="2" fill="hold" grpId="4" nodeType="afterEffect">
                                  <p:stCondLst>
                                    <p:cond delay="0"/>
                                  </p:stCondLst>
                                  <p:iterate type="wd">
                                    <p:tmPct val="0"/>
                                  </p:iterate>
                                  <p:childTnLst>
                                    <p:animClr clrSpc="rgb" dir="cw">
                                      <p:cBhvr override="childStyle">
                                        <p:cTn id="18" dur="2000" fill="hold"/>
                                        <p:tgtEl>
                                          <p:spTgt spid="5">
                                            <p:txEl>
                                              <p:pRg st="0" end="0"/>
                                            </p:txEl>
                                          </p:spTgt>
                                        </p:tgtEl>
                                        <p:attrNameLst>
                                          <p:attrName>style.color</p:attrName>
                                        </p:attrNameLst>
                                      </p:cBhvr>
                                      <p:to>
                                        <a:schemeClr val="accent2"/>
                                      </p:to>
                                    </p:animClr>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P spid="5" grpId="3" build="allAtOnce"/>
      <p:bldP spid="5" grpId="4"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295665" y="3959972"/>
              <a:ext cx="1013460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Mùa</a:t>
              </a:r>
              <a:r>
                <a:rPr kumimoji="0" lang="vi-VN" sz="4000" b="0"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xuân, khi mưa phùn và     ương     ớm lẫn vào nhau, cây gạo ngoài cổng chùa bật ra những đóa hoa làm     áng bừng một góc trời. Tiếng chim    áo về ríu rít. Nghe mà     ốn    ang mãi.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       Theo BĂNG SƠN</a:t>
              </a:r>
              <a:endParaRPr kumimoji="0" lang="en-US" sz="2800" b="0" i="0" u="none" strike="noStrike" kern="1200" cap="none" spc="0" normalizeH="0" baseline="0" noProof="0" dirty="0">
                <a:ln>
                  <a:noFill/>
                </a:ln>
                <a:solidFill>
                  <a:srgbClr val="FF0000"/>
                </a:solidFill>
                <a:effectLst/>
                <a:uLnTx/>
                <a:uFillTx/>
                <a:latin typeface="Calibri"/>
              </a:endParaRPr>
            </a:p>
          </p:txBody>
        </p:sp>
      </p:grpSp>
      <p:grpSp>
        <p:nvGrpSpPr>
          <p:cNvPr id="19" name="Group 18"/>
          <p:cNvGrpSpPr/>
          <p:nvPr/>
        </p:nvGrpSpPr>
        <p:grpSpPr>
          <a:xfrm>
            <a:off x="2362200" y="2363319"/>
            <a:ext cx="7327739" cy="2208681"/>
            <a:chOff x="2362200" y="2363319"/>
            <a:chExt cx="7327739" cy="2208681"/>
          </a:xfrm>
        </p:grpSpPr>
        <p:sp>
          <p:nvSpPr>
            <p:cNvPr id="5" name="Rectangle 4"/>
            <p:cNvSpPr/>
            <p:nvPr/>
          </p:nvSpPr>
          <p:spPr>
            <a:xfrm>
              <a:off x="7620000" y="2363319"/>
              <a:ext cx="37231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6" name="Rectangle 5"/>
            <p:cNvSpPr/>
            <p:nvPr/>
          </p:nvSpPr>
          <p:spPr>
            <a:xfrm>
              <a:off x="9232739" y="2392935"/>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7" name="Rectangle 6"/>
            <p:cNvSpPr/>
            <p:nvPr/>
          </p:nvSpPr>
          <p:spPr>
            <a:xfrm>
              <a:off x="3979762" y="3605922"/>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8" name="Rectangle 7"/>
            <p:cNvSpPr/>
            <p:nvPr/>
          </p:nvSpPr>
          <p:spPr>
            <a:xfrm>
              <a:off x="2362200"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9" name="Rectangle 8"/>
            <p:cNvSpPr/>
            <p:nvPr/>
          </p:nvSpPr>
          <p:spPr>
            <a:xfrm>
              <a:off x="7391400" y="4191000"/>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sp>
          <p:nvSpPr>
            <p:cNvPr id="10" name="Rectangle 9"/>
            <p:cNvSpPr/>
            <p:nvPr/>
          </p:nvSpPr>
          <p:spPr>
            <a:xfrm>
              <a:off x="8489066"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a:solidFill>
                    <a:srgbClr val="FFFF00"/>
                  </a:solidFill>
                </a:rPr>
                <a:t>?</a:t>
              </a:r>
              <a:endParaRPr lang="en-US" sz="2400" b="1" dirty="0">
                <a:solidFill>
                  <a:srgbClr val="FFFF00"/>
                </a:solidFill>
              </a:endParaRPr>
            </a:p>
          </p:txBody>
        </p:sp>
      </p:grpSp>
      <p:sp>
        <p:nvSpPr>
          <p:cNvPr id="11" name="Rectangle 10"/>
          <p:cNvSpPr/>
          <p:nvPr/>
        </p:nvSpPr>
        <p:spPr>
          <a:xfrm>
            <a:off x="7517756" y="2215887"/>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s</a:t>
            </a:r>
            <a:endParaRPr lang="en-US" sz="4000" dirty="0">
              <a:solidFill>
                <a:srgbClr val="FFFF00"/>
              </a:solidFill>
              <a:latin typeface="+mj-lt"/>
            </a:endParaRPr>
          </a:p>
        </p:txBody>
      </p:sp>
      <p:sp>
        <p:nvSpPr>
          <p:cNvPr id="12" name="Rectangle 11"/>
          <p:cNvSpPr/>
          <p:nvPr/>
        </p:nvSpPr>
        <p:spPr>
          <a:xfrm>
            <a:off x="9210555" y="2274795"/>
            <a:ext cx="479384"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s</a:t>
            </a:r>
            <a:endParaRPr lang="en-US" sz="4000" dirty="0">
              <a:solidFill>
                <a:srgbClr val="FFFF00"/>
              </a:solidFill>
              <a:latin typeface="+mj-lt"/>
            </a:endParaRPr>
          </a:p>
        </p:txBody>
      </p:sp>
      <p:sp>
        <p:nvSpPr>
          <p:cNvPr id="13" name="Rectangle 12"/>
          <p:cNvSpPr/>
          <p:nvPr/>
        </p:nvSpPr>
        <p:spPr>
          <a:xfrm>
            <a:off x="3903562" y="3507762"/>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s</a:t>
            </a:r>
            <a:endParaRPr lang="en-US" sz="4000" dirty="0">
              <a:solidFill>
                <a:srgbClr val="FFFF00"/>
              </a:solidFill>
              <a:latin typeface="+mj-lt"/>
            </a:endParaRPr>
          </a:p>
        </p:txBody>
      </p:sp>
      <p:sp>
        <p:nvSpPr>
          <p:cNvPr id="14" name="Rectangle 13"/>
          <p:cNvSpPr/>
          <p:nvPr/>
        </p:nvSpPr>
        <p:spPr>
          <a:xfrm>
            <a:off x="2324100" y="412968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s</a:t>
            </a:r>
            <a:endParaRPr lang="en-US" sz="4000" dirty="0">
              <a:solidFill>
                <a:srgbClr val="FFFF00"/>
              </a:solidFill>
              <a:latin typeface="+mj-lt"/>
            </a:endParaRPr>
          </a:p>
        </p:txBody>
      </p:sp>
      <p:sp>
        <p:nvSpPr>
          <p:cNvPr id="15" name="Rectangle 14"/>
          <p:cNvSpPr/>
          <p:nvPr/>
        </p:nvSpPr>
        <p:spPr>
          <a:xfrm>
            <a:off x="7391400" y="410247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x</a:t>
            </a:r>
            <a:endParaRPr lang="en-US" sz="4000" dirty="0">
              <a:solidFill>
                <a:srgbClr val="FFFF00"/>
              </a:solidFill>
              <a:latin typeface="+mj-lt"/>
            </a:endParaRPr>
          </a:p>
        </p:txBody>
      </p:sp>
      <p:sp>
        <p:nvSpPr>
          <p:cNvPr id="16" name="Rectangle 15"/>
          <p:cNvSpPr/>
          <p:nvPr/>
        </p:nvSpPr>
        <p:spPr>
          <a:xfrm>
            <a:off x="8412866" y="4129686"/>
            <a:ext cx="457200" cy="50347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FFFF00"/>
                </a:solidFill>
                <a:latin typeface="+mj-lt"/>
              </a:rPr>
              <a:t>x</a:t>
            </a:r>
            <a:endParaRPr lang="en-US" sz="4000" dirty="0">
              <a:solidFill>
                <a:srgbClr val="FFFF00"/>
              </a:solidFill>
              <a:latin typeface="+mj-lt"/>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lvl="0"/>
            <a:r>
              <a:rPr lang="vi-VN" sz="4800" b="1" dirty="0">
                <a:solidFill>
                  <a:srgbClr val="FFFF00"/>
                </a:solidFill>
                <a:latin typeface="Times New Roman" panose="02020603050405020304" pitchFamily="18" charset="0"/>
                <a:ea typeface="Times New Roman" panose="02020603050405020304" pitchFamily="18" charset="0"/>
              </a:rPr>
              <a:t>(</a:t>
            </a:r>
            <a:r>
              <a:rPr lang="nl-NL" sz="4800" b="1" dirty="0">
                <a:solidFill>
                  <a:srgbClr val="FFFF00"/>
                </a:solidFill>
                <a:latin typeface="Times New Roman" panose="02020603050405020304" pitchFamily="18" charset="0"/>
                <a:ea typeface="Times New Roman" panose="02020603050405020304" pitchFamily="18" charset="0"/>
              </a:rPr>
              <a:t>2</a:t>
            </a:r>
            <a:r>
              <a:rPr lang="vi-VN" sz="4800" b="1" dirty="0">
                <a:solidFill>
                  <a:srgbClr val="FFFF00"/>
                </a:solidFill>
                <a:latin typeface="Times New Roman" panose="02020603050405020304" pitchFamily="18" charset="0"/>
                <a:ea typeface="Times New Roman" panose="02020603050405020304" pitchFamily="18" charset="0"/>
              </a:rPr>
              <a:t>). </a:t>
            </a:r>
            <a:r>
              <a:rPr lang="nl-NL"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a:solidFill>
                  <a:srgbClr val="FFFF00"/>
                </a:solidFill>
                <a:latin typeface="Times New Roman" panose="02020603050405020304" pitchFamily="18" charset="0"/>
                <a:ea typeface="Times New Roman" panose="02020603050405020304" pitchFamily="18" charset="0"/>
              </a:rPr>
              <a:t>trống</a:t>
            </a:r>
            <a:r>
              <a:rPr lang="vi-VN" sz="4800" dirty="0">
                <a:solidFill>
                  <a:srgbClr val="FFFF00"/>
                </a:solidFill>
                <a:latin typeface="Times New Roman" panose="02020603050405020304" pitchFamily="18" charset="0"/>
                <a:ea typeface="Times New Roman" panose="02020603050405020304" pitchFamily="18" charset="0"/>
              </a:rPr>
              <a:t>:</a:t>
            </a:r>
          </a:p>
          <a:p>
            <a:pPr lvl="0"/>
            <a:r>
              <a:rPr lang="vi-VN" sz="4800" b="1" dirty="0">
                <a:solidFill>
                  <a:srgbClr val="FFFF00"/>
                </a:solidFill>
                <a:latin typeface="Times New Roman" panose="02020603050405020304" pitchFamily="18" charset="0"/>
                <a:ea typeface="Times New Roman" panose="02020603050405020304" pitchFamily="18" charset="0"/>
              </a:rPr>
              <a:t>     a) Chữ </a:t>
            </a:r>
            <a:r>
              <a:rPr lang="vi-VN" sz="4800" b="1" dirty="0">
                <a:solidFill>
                  <a:srgbClr val="FF0000"/>
                </a:solidFill>
                <a:latin typeface="Times New Roman" panose="02020603050405020304" pitchFamily="18" charset="0"/>
                <a:ea typeface="Times New Roman" panose="02020603050405020304" pitchFamily="18" charset="0"/>
              </a:rPr>
              <a:t>s</a:t>
            </a:r>
            <a:r>
              <a:rPr lang="vi-VN" sz="4800" b="1" dirty="0">
                <a:solidFill>
                  <a:srgbClr val="FFFF00"/>
                </a:solidFill>
                <a:latin typeface="Times New Roman" panose="02020603050405020304" pitchFamily="18" charset="0"/>
                <a:ea typeface="Times New Roman" panose="02020603050405020304" pitchFamily="18" charset="0"/>
              </a:rPr>
              <a:t> hay </a:t>
            </a:r>
            <a:r>
              <a:rPr lang="vi-VN" sz="4800" b="1" dirty="0">
                <a:solidFill>
                  <a:srgbClr val="FF0000"/>
                </a:solidFill>
                <a:latin typeface="Times New Roman" panose="02020603050405020304" pitchFamily="18" charset="0"/>
                <a:ea typeface="Times New Roman" panose="02020603050405020304" pitchFamily="18" charset="0"/>
              </a:rPr>
              <a:t>x</a:t>
            </a:r>
            <a:r>
              <a:rPr lang="en-US" sz="4800" b="1" dirty="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spTree>
    <p:extLst>
      <p:ext uri="{BB962C8B-B14F-4D97-AF65-F5344CB8AC3E}">
        <p14:creationId xmlns:p14="http://schemas.microsoft.com/office/powerpoint/2010/main" val="39240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789</Words>
  <Application>Microsoft Office PowerPoint</Application>
  <PresentationFormat>Widescreen</PresentationFormat>
  <Paragraphs>220</Paragraphs>
  <Slides>26</Slides>
  <Notes>0</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等线</vt:lpstr>
      <vt:lpstr>Alan Den</vt:lpstr>
      <vt:lpstr>Arial</vt:lpstr>
      <vt:lpstr>Arial Black</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Hà Nguyễn Thị Thu</cp:lastModifiedBy>
  <cp:revision>67</cp:revision>
  <dcterms:created xsi:type="dcterms:W3CDTF">2022-08-29T20:20:39Z</dcterms:created>
  <dcterms:modified xsi:type="dcterms:W3CDTF">2023-02-14T00:08:41Z</dcterms:modified>
</cp:coreProperties>
</file>