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82" r:id="rId3"/>
  </p:sldMasterIdLst>
  <p:notesMasterIdLst>
    <p:notesMasterId r:id="rId25"/>
  </p:notesMasterIdLst>
  <p:sldIdLst>
    <p:sldId id="316" r:id="rId4"/>
    <p:sldId id="258" r:id="rId5"/>
    <p:sldId id="322" r:id="rId6"/>
    <p:sldId id="323" r:id="rId7"/>
    <p:sldId id="327" r:id="rId8"/>
    <p:sldId id="328" r:id="rId9"/>
    <p:sldId id="302" r:id="rId10"/>
    <p:sldId id="310" r:id="rId11"/>
    <p:sldId id="306" r:id="rId12"/>
    <p:sldId id="329" r:id="rId13"/>
    <p:sldId id="311" r:id="rId14"/>
    <p:sldId id="303" r:id="rId15"/>
    <p:sldId id="312" r:id="rId16"/>
    <p:sldId id="313" r:id="rId17"/>
    <p:sldId id="305" r:id="rId18"/>
    <p:sldId id="270" r:id="rId19"/>
    <p:sldId id="314" r:id="rId20"/>
    <p:sldId id="315" r:id="rId21"/>
    <p:sldId id="308" r:id="rId22"/>
    <p:sldId id="326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66"/>
    <a:srgbClr val="00CC00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11" autoAdjust="0"/>
    <p:restoredTop sz="94374" autoAdjust="0"/>
  </p:normalViewPr>
  <p:slideViewPr>
    <p:cSldViewPr snapToGrid="0">
      <p:cViewPr varScale="1">
        <p:scale>
          <a:sx n="63" d="100"/>
          <a:sy n="63" d="100"/>
        </p:scale>
        <p:origin x="45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30BEE-DF92-452A-8D11-F479F40965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A80A-8FFE-4D1C-BF44-4020FFBCF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543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0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FA80A-8FFE-4D1C-BF44-4020FFBCFB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86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7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15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22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4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2144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3525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3690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068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0234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8748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763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0451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2813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363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8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287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6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1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583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2023/2/14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048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6747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3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1.png"/><Relationship Id="rId5" Type="http://schemas.microsoft.com/office/2007/relationships/media" Target="../media/media3.mp3"/><Relationship Id="rId10" Type="http://schemas.openxmlformats.org/officeDocument/2006/relationships/image" Target="../media/image2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65" y="-436798"/>
            <a:ext cx="1938346" cy="171088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59496" y="5289774"/>
            <a:ext cx="1968394" cy="17374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44807" y="148144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101011" y="2967335"/>
            <a:ext cx="4871807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96983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552450" y="277905"/>
            <a:ext cx="11192510" cy="63419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D9B7E8-3F1C-4352-A229-06D03F7D6BD0}"/>
              </a:ext>
            </a:extLst>
          </p:cNvPr>
          <p:cNvSpPr txBox="1"/>
          <p:nvPr/>
        </p:nvSpPr>
        <p:spPr>
          <a:xfrm>
            <a:off x="2062313" y="358641"/>
            <a:ext cx="85415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sát mỗi hình mẫu dưới đây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 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 các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8A58F-25FF-49E7-AF41-678D1AF60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463" y="1700213"/>
            <a:ext cx="6986588" cy="45991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2E46DE-191F-46DF-91E7-942A8AD71ACF}"/>
              </a:ext>
            </a:extLst>
          </p:cNvPr>
          <p:cNvSpPr txBox="1"/>
          <p:nvPr/>
        </p:nvSpPr>
        <p:spPr>
          <a:xfrm>
            <a:off x="6684545" y="3997345"/>
            <a:ext cx="4705350" cy="182772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hình.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vở.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089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0162" t="43511" r="32015" b="9594"/>
          <a:stretch/>
        </p:blipFill>
        <p:spPr>
          <a:xfrm>
            <a:off x="1289779" y="1489859"/>
            <a:ext cx="4885821" cy="269364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E3E348-CB9C-4D7F-9366-B7D603BE9F9B}"/>
              </a:ext>
            </a:extLst>
          </p:cNvPr>
          <p:cNvSpPr txBox="1"/>
          <p:nvPr/>
        </p:nvSpPr>
        <p:spPr>
          <a:xfrm>
            <a:off x="6287502" y="1570067"/>
            <a:ext cx="4838700" cy="354794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vi-VN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hình lớn hơn có bán kính 3 </a:t>
            </a:r>
            <a:r>
              <a:rPr lang="vi-VN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vở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buFontTx/>
              <a:buChar char="-"/>
            </a:pP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ẽ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vi-VN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 nhỏ hơn cách hình tròn lớn 1 ô, có bán kính 2 ô vở</a:t>
            </a:r>
            <a:r>
              <a:rPr lang="vi-VN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lang="en-US" sz="2400" b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Lưu ý: </a:t>
            </a:r>
            <a:r>
              <a:rPr lang="vi-VN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hình tròn cùng nằm trên một </a:t>
            </a:r>
            <a:r>
              <a:rPr lang="vi-VN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 thẳng</a:t>
            </a:r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695484" y="2838450"/>
            <a:ext cx="133350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901224" y="2857500"/>
            <a:ext cx="133350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275806" y="2178134"/>
            <a:ext cx="1470885" cy="1470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3687483" y="2019301"/>
            <a:ext cx="2512793" cy="1809749"/>
            <a:chOff x="3430811" y="2019301"/>
            <a:chExt cx="2512793" cy="180974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6" t="1" r="15392" b="-963"/>
            <a:stretch/>
          </p:blipFill>
          <p:spPr>
            <a:xfrm rot="16200000" flipH="1">
              <a:off x="3655723" y="1794389"/>
              <a:ext cx="938621" cy="1388446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 rot="16200000">
              <a:off x="3829761" y="1715207"/>
              <a:ext cx="1771648" cy="2456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1704051" y="1832383"/>
            <a:ext cx="2180262" cy="21802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92474" y="1626576"/>
            <a:ext cx="3979048" cy="2637168"/>
            <a:chOff x="2510598" y="172080"/>
            <a:chExt cx="3979052" cy="27563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6" t="1" r="15392" b="-963"/>
            <a:stretch/>
          </p:blipFill>
          <p:spPr>
            <a:xfrm rot="16200000" flipH="1">
              <a:off x="2999495" y="-128719"/>
              <a:ext cx="1371602" cy="19732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 rot="16200000">
              <a:off x="3128524" y="-432692"/>
              <a:ext cx="2743200" cy="3979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60295" y="4475747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</a:p>
        </p:txBody>
      </p:sp>
    </p:spTree>
    <p:extLst>
      <p:ext uri="{BB962C8B-B14F-4D97-AF65-F5344CB8AC3E}">
        <p14:creationId xmlns:p14="http://schemas.microsoft.com/office/powerpoint/2010/main" val="26395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 animBg="1"/>
      <p:bldP spid="41" grpId="0" animBg="1"/>
      <p:bldP spid="43" grpId="0" animBg="1"/>
      <p:bldP spid="4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20162" t="43511" r="32015" b="9594"/>
          <a:stretch/>
        </p:blipFill>
        <p:spPr>
          <a:xfrm>
            <a:off x="3378079" y="1854134"/>
            <a:ext cx="4819438" cy="265704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E3E348-CB9C-4D7F-9366-B7D603BE9F9B}"/>
              </a:ext>
            </a:extLst>
          </p:cNvPr>
          <p:cNvSpPr txBox="1"/>
          <p:nvPr/>
        </p:nvSpPr>
        <p:spPr>
          <a:xfrm>
            <a:off x="5818366" y="7536658"/>
            <a:ext cx="5344026" cy="4838105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Vẽ </a:t>
            </a:r>
            <a:r>
              <a:rPr lang="vi-VN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trái</a:t>
            </a:r>
            <a:r>
              <a:rPr lang="vi-VN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hình tròn lớn có bán kính 3 ô vở, vẽ 1 hình tròn nhỏ hơn có bán kính 2 ô, tâm của hình tròn nhỏ nằm trên cùng một đoạn thẳng với tâm của hình tròn lớn cách tâm hình tròn lớn 4 ô. 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hình tròn </a:t>
            </a:r>
            <a:r>
              <a:rPr lang="vi-VN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</a:t>
            </a:r>
            <a:r>
              <a:rPr lang="en-US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vi-VN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 đường tròn chồng lên nhau, vị trí chồng rộng nhất nằm giữa đoạn thẳng chưa hai tâm.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03970" y="2162538"/>
            <a:ext cx="2149978" cy="21499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91630" y="3168872"/>
            <a:ext cx="125145" cy="1251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62108" y="3171372"/>
            <a:ext cx="125145" cy="1251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303552" y="2547438"/>
            <a:ext cx="1444785" cy="14447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ai 2 cau 2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65495" y="6318058"/>
            <a:ext cx="395686" cy="395686"/>
          </a:xfrm>
          <a:prstGeom prst="rect">
            <a:avLst/>
          </a:prstGeom>
        </p:spPr>
      </p:pic>
      <p:pic>
        <p:nvPicPr>
          <p:cNvPr id="6" name="bai 2 cau 2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73201" y="6318058"/>
            <a:ext cx="473025" cy="473025"/>
          </a:xfrm>
          <a:prstGeom prst="rect">
            <a:avLst/>
          </a:prstGeom>
        </p:spPr>
      </p:pic>
      <p:pic>
        <p:nvPicPr>
          <p:cNvPr id="7" name="bai 2 cau 2.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90379" y="6318058"/>
            <a:ext cx="429126" cy="42912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655537" y="3236527"/>
            <a:ext cx="1282505" cy="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ai 2 cau 2.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31218" y="6242570"/>
            <a:ext cx="502511" cy="5025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85351" y="4636167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</a:t>
            </a:r>
          </a:p>
        </p:txBody>
      </p:sp>
    </p:spTree>
    <p:extLst>
      <p:ext uri="{BB962C8B-B14F-4D97-AF65-F5344CB8AC3E}">
        <p14:creationId xmlns:p14="http://schemas.microsoft.com/office/powerpoint/2010/main" val="15730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5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E3E348-CB9C-4D7F-9366-B7D603BE9F9B}"/>
              </a:ext>
            </a:extLst>
          </p:cNvPr>
          <p:cNvSpPr txBox="1"/>
          <p:nvPr/>
        </p:nvSpPr>
        <p:spPr>
          <a:xfrm>
            <a:off x="5559090" y="7167692"/>
            <a:ext cx="5886450" cy="2257782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 3.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 hai hình tròn có kích thước như hai hình tròn ở Hình 1 và hai nhưng ta vẽ chúng chồng lên nhau có cùng Tâm. Ta có thể vẽ hình nhỏ trước hoặc vẽ hình lớn trước.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807" y="4973049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20162" t="43511" r="32015" b="9594"/>
          <a:stretch/>
        </p:blipFill>
        <p:spPr>
          <a:xfrm>
            <a:off x="3682877" y="2223100"/>
            <a:ext cx="4819438" cy="265704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808768" y="2531504"/>
            <a:ext cx="2149978" cy="21499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28512" y="3553880"/>
            <a:ext cx="125145" cy="1251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77406" y="2908506"/>
            <a:ext cx="1444785" cy="14447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i 2 cau 3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2596" y="6304546"/>
            <a:ext cx="553453" cy="553453"/>
          </a:xfrm>
          <a:prstGeom prst="rect">
            <a:avLst/>
          </a:prstGeom>
        </p:spPr>
      </p:pic>
      <p:pic>
        <p:nvPicPr>
          <p:cNvPr id="3" name="cau 2 bai 3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00211" y="6345205"/>
            <a:ext cx="429126" cy="4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32013" y="277905"/>
            <a:ext cx="11723426" cy="6232077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12774" y="549620"/>
            <a:ext cx="9479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b="1" noProof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Vẽ trang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 các hình dưới đây và tô màu theo ý thích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 em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33526-29F4-4B47-8D96-0118675159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49" y="586708"/>
            <a:ext cx="811301" cy="765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959E2-3509-46B3-A137-6BCA5AB1A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350" y="2009775"/>
            <a:ext cx="3219450" cy="384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73877-317E-41BD-AD70-B0166740F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6437" y="1538287"/>
            <a:ext cx="509587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5947437" y="352020"/>
            <a:ext cx="568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 LUẬN NHÓM 4</a:t>
            </a:r>
          </a:p>
          <a:p>
            <a:pPr marL="285750" lvl="0" indent="-285750" algn="just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hảo luận, nhận ra đặc điểm của mỗi hình, thống nhất cách vẽ trong từng nhóm rồi vẽ, trang trí.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523875" y="277906"/>
            <a:ext cx="11221085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959E2-3509-46B3-A137-6BCA5AB1AD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1792" y="0"/>
            <a:ext cx="5158038" cy="61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523875" y="277906"/>
            <a:ext cx="11221085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663420-177E-4C78-B5E9-90C2C04CF829}"/>
              </a:ext>
            </a:extLst>
          </p:cNvPr>
          <p:cNvSpPr txBox="1"/>
          <p:nvPr/>
        </p:nvSpPr>
        <p:spPr>
          <a:xfrm>
            <a:off x="5067300" y="7249188"/>
            <a:ext cx="7124700" cy="5698212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vi-VN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là hình tròn có kích thước bằng nhau với bán kính 3 ô được vẽ chồng lên nhau một góc.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vi-VN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 hình tròn bên trái có bán kính 3 ô, sau đó dịch chuyển compa sang phải chọn tâm của hình tròn thứ hai cùng hàng ngang với tâm của hình tròn 1 vừa vẽ một khoảng cách 4 ô, tiếp tục vẽ hình tròn thứ hai, chuyển compa xuống dưới hai hình tròn, chọn tâm là trung điểm của hai tâm của hai hình tròn trên, dóng xuống 1 khoảng 3 ô rồi vẽ hình tròn thứ 3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được hình tròn như </a:t>
            </a:r>
            <a:r>
              <a:rPr lang="vi-VN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D5CA3-0BB1-4BB7-B684-183446EE9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544" y="1272088"/>
            <a:ext cx="4758739" cy="4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38" y="117792"/>
            <a:ext cx="2181056" cy="3443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6" y="3097302"/>
            <a:ext cx="2939114" cy="293911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431601" y="1033381"/>
            <a:ext cx="7328797" cy="1173630"/>
          </a:xfrm>
          <a:prstGeom prst="wedgeRoundRectCallout">
            <a:avLst>
              <a:gd name="adj1" fmla="val -60860"/>
              <a:gd name="adj2" fmla="val 110525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nl-NL" sz="3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Vẽ các đường tròn và trang trí </a:t>
            </a:r>
          </a:p>
          <a:p>
            <a:pPr algn="ctr">
              <a:defRPr/>
            </a:pPr>
            <a:r>
              <a:rPr lang="nl-NL" sz="3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ý thích của em.</a:t>
            </a:r>
            <a:endParaRPr lang="en-US" sz="34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6" descr="Hướng dẫn trang trí hình tròn - Circular decoration - YouTube">
            <a:extLst>
              <a:ext uri="{FF2B5EF4-FFF2-40B4-BE49-F238E27FC236}">
                <a16:creationId xmlns:a16="http://schemas.microsoft.com/office/drawing/2014/main" id="{6424D58E-504F-E381-4178-0EC23098C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t="12308" r="28846" b="9743"/>
          <a:stretch/>
        </p:blipFill>
        <p:spPr bwMode="auto">
          <a:xfrm>
            <a:off x="3065726" y="2623002"/>
            <a:ext cx="2898646" cy="29504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ang trí đĩa tròn hoạ tiết hoa sen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DED7CD"/>
              </a:clrFrom>
              <a:clrTo>
                <a:srgbClr val="DED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4" t="561" r="19252" b="-3081"/>
          <a:stretch/>
        </p:blipFill>
        <p:spPr bwMode="auto">
          <a:xfrm>
            <a:off x="6967098" y="2655317"/>
            <a:ext cx="2914840" cy="292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09" y="-1"/>
            <a:ext cx="12216856" cy="68719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DC4E50-CD40-1B79-23CA-09A6AE8B2E0B}"/>
              </a:ext>
            </a:extLst>
          </p:cNvPr>
          <p:cNvGrpSpPr/>
          <p:nvPr/>
        </p:nvGrpSpPr>
        <p:grpSpPr>
          <a:xfrm>
            <a:off x="1449768" y="1399677"/>
            <a:ext cx="9908041" cy="6974302"/>
            <a:chOff x="3643501" y="724922"/>
            <a:chExt cx="8190232" cy="605183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B5681D0-4921-D53B-2268-460F883A7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151" y="727345"/>
              <a:ext cx="7029589" cy="1260831"/>
            </a:xfrm>
            <a:custGeom>
              <a:avLst/>
              <a:gdLst>
                <a:gd name="T0" fmla="*/ 2314 w 982"/>
                <a:gd name="T1" fmla="*/ 772 h 341"/>
                <a:gd name="T2" fmla="*/ 2279 w 982"/>
                <a:gd name="T3" fmla="*/ 808 h 341"/>
                <a:gd name="T4" fmla="*/ 38 w 982"/>
                <a:gd name="T5" fmla="*/ 808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79 w 982"/>
                <a:gd name="T13" fmla="*/ 0 h 341"/>
                <a:gd name="T14" fmla="*/ 2314 w 982"/>
                <a:gd name="T15" fmla="*/ 38 h 341"/>
                <a:gd name="T16" fmla="*/ 2314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6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2931E68-C167-273C-E5D3-67082DD1E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724922"/>
              <a:ext cx="242762" cy="1263254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4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5B91F9E2-ED10-8F2D-3302-08EC27201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67" y="829301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4"/>
                    <a:pt x="54" y="238"/>
                    <a:pt x="119" y="238"/>
                  </a:cubicBezTo>
                  <a:cubicBezTo>
                    <a:pt x="185" y="238"/>
                    <a:pt x="238" y="184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EC902650-CAF8-1D9B-F1CE-1629EE1E9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558" y="2159149"/>
              <a:ext cx="7114182" cy="144241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8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24EC43AE-924E-4C76-D7C8-63FB563F4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2159149"/>
              <a:ext cx="265409" cy="144241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5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F4A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31">
              <a:extLst>
                <a:ext uri="{FF2B5EF4-FFF2-40B4-BE49-F238E27FC236}">
                  <a16:creationId xmlns:a16="http://schemas.microsoft.com/office/drawing/2014/main" id="{AB8A5275-F224-5043-B906-AE74632EB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503" y="2413269"/>
              <a:ext cx="1580482" cy="1093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44F708FC-20CE-FB5F-6A6C-51B419CD2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3501" y="2413269"/>
              <a:ext cx="1763530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3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3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4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F7C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349E2FC9-0456-F15C-B1F7-B0C15B572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209" y="3789567"/>
              <a:ext cx="7114182" cy="143646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6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6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3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3"/>
                    <a:pt x="0" y="3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5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A00E6808-25B7-237C-4388-902F945A7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3730" y="3789567"/>
              <a:ext cx="236661" cy="143646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6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3"/>
                    <a:pt x="37" y="32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9DC1A100-D6A2-21DD-AF8A-926BB689D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46" y="3963850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9CD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B6E6FC6-1285-CAE9-B845-4FBE5969EA57}"/>
                </a:ext>
              </a:extLst>
            </p:cNvPr>
            <p:cNvSpPr/>
            <p:nvPr/>
          </p:nvSpPr>
          <p:spPr>
            <a:xfrm>
              <a:off x="3911661" y="4101326"/>
              <a:ext cx="1317380" cy="8059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249879-520D-74E1-693D-A79BA0741ABD}"/>
                </a:ext>
              </a:extLst>
            </p:cNvPr>
            <p:cNvSpPr/>
            <p:nvPr/>
          </p:nvSpPr>
          <p:spPr>
            <a:xfrm>
              <a:off x="3946679" y="903510"/>
              <a:ext cx="1175862" cy="933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1AAB18-4397-D03C-B811-28E5F7AADACE}"/>
                </a:ext>
              </a:extLst>
            </p:cNvPr>
            <p:cNvSpPr txBox="1"/>
            <p:nvPr/>
          </p:nvSpPr>
          <p:spPr>
            <a:xfrm>
              <a:off x="5206308" y="975922"/>
              <a:ext cx="6368840" cy="507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Làm quen với compa</a:t>
              </a:r>
              <a:r>
                <a:rPr lang="vi-VN" sz="32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C92E89-DD7E-3505-BAB1-589EBACB8D02}"/>
                </a:ext>
              </a:extLst>
            </p:cNvPr>
            <p:cNvSpPr txBox="1"/>
            <p:nvPr/>
          </p:nvSpPr>
          <p:spPr>
            <a:xfrm>
              <a:off x="5384880" y="2356146"/>
              <a:ext cx="5887219" cy="1392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Dùng compa để vẽ được các đường tròn.</a:t>
              </a:r>
              <a:endParaRPr lang="nl-NL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  <a:p>
              <a:pPr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EBEE07-BA86-6D87-B91D-D3C145F0E63D}"/>
                </a:ext>
              </a:extLst>
            </p:cNvPr>
            <p:cNvSpPr txBox="1"/>
            <p:nvPr/>
          </p:nvSpPr>
          <p:spPr>
            <a:xfrm>
              <a:off x="4117131" y="855931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DD27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995CEF-F4BA-AF91-48B0-23A5B2F146DE}"/>
                </a:ext>
              </a:extLst>
            </p:cNvPr>
            <p:cNvSpPr txBox="1"/>
            <p:nvPr/>
          </p:nvSpPr>
          <p:spPr>
            <a:xfrm>
              <a:off x="4131586" y="2450535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F694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5A7D7C-F2DD-0D99-E6C7-E8BA7010C52D}"/>
                </a:ext>
              </a:extLst>
            </p:cNvPr>
            <p:cNvSpPr txBox="1"/>
            <p:nvPr/>
          </p:nvSpPr>
          <p:spPr>
            <a:xfrm>
              <a:off x="4182153" y="3961914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86C3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ED5451-113C-2ED6-BDA6-06C8DC055885}"/>
                </a:ext>
              </a:extLst>
            </p:cNvPr>
            <p:cNvSpPr/>
            <p:nvPr/>
          </p:nvSpPr>
          <p:spPr>
            <a:xfrm>
              <a:off x="5817815" y="6486219"/>
              <a:ext cx="290536" cy="290536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39A122-DD08-E9C5-4916-3F0052E07ADA}"/>
                </a:ext>
              </a:extLst>
            </p:cNvPr>
            <p:cNvSpPr/>
            <p:nvPr/>
          </p:nvSpPr>
          <p:spPr>
            <a:xfrm>
              <a:off x="3995614" y="2725723"/>
              <a:ext cx="405065" cy="402449"/>
            </a:xfrm>
            <a:prstGeom prst="ellipse">
              <a:avLst/>
            </a:prstGeom>
            <a:solidFill>
              <a:schemeClr val="accent6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6F604F-CF00-62FB-DBF6-8A1A4C2FC854}"/>
                </a:ext>
              </a:extLst>
            </p:cNvPr>
            <p:cNvSpPr/>
            <p:nvPr/>
          </p:nvSpPr>
          <p:spPr>
            <a:xfrm>
              <a:off x="11543197" y="4475090"/>
              <a:ext cx="290536" cy="29053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924CD3-1C5F-A559-8E21-448D5F881866}"/>
                </a:ext>
              </a:extLst>
            </p:cNvPr>
            <p:cNvSpPr txBox="1"/>
            <p:nvPr/>
          </p:nvSpPr>
          <p:spPr>
            <a:xfrm>
              <a:off x="5369697" y="4081116"/>
              <a:ext cx="6023281" cy="96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120213"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Vẽ được các đường tròn bằng compa và trang trí.</a:t>
              </a:r>
              <a:endParaRPr lang="en-US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199F60-5B92-9EC0-697B-B3CF2949B6E5}"/>
              </a:ext>
            </a:extLst>
          </p:cNvPr>
          <p:cNvGrpSpPr/>
          <p:nvPr/>
        </p:nvGrpSpPr>
        <p:grpSpPr>
          <a:xfrm>
            <a:off x="-96171" y="5592235"/>
            <a:ext cx="2032275" cy="1254992"/>
            <a:chOff x="1197026" y="4232126"/>
            <a:chExt cx="3751815" cy="26307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09D3AE-C293-B777-B5B7-5BEB263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1140350-3A1B-F9DF-D51E-BC1327CD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419E09B-33C2-431A-9962-8BF77EAAD467}"/>
              </a:ext>
            </a:extLst>
          </p:cNvPr>
          <p:cNvSpPr txBox="1"/>
          <p:nvPr/>
        </p:nvSpPr>
        <p:spPr>
          <a:xfrm>
            <a:off x="3340356" y="235292"/>
            <a:ext cx="6671033" cy="954097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defTabSz="1219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  <a:sym typeface="Arial"/>
              </a:rPr>
              <a:t>YÊU CẦU CẦN ĐẠT</a:t>
            </a:r>
            <a:endParaRPr lang="vi-VN" sz="5400" b="1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2" descr="About us - ArmyHaus">
            <a:extLst>
              <a:ext uri="{FF2B5EF4-FFF2-40B4-BE49-F238E27FC236}">
                <a16:creationId xmlns:a16="http://schemas.microsoft.com/office/drawing/2014/main" id="{68C3721D-2EEC-D4ED-8AB5-DD5EDBEE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936" y="1802511"/>
            <a:ext cx="710059" cy="71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About us - ArmyHaus">
            <a:extLst>
              <a:ext uri="{FF2B5EF4-FFF2-40B4-BE49-F238E27FC236}">
                <a16:creationId xmlns:a16="http://schemas.microsoft.com/office/drawing/2014/main" id="{DEE00A0C-52F3-E98D-08B6-A579D29B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624" y="3490122"/>
            <a:ext cx="710059" cy="71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bout us - ArmyHaus">
            <a:extLst>
              <a:ext uri="{FF2B5EF4-FFF2-40B4-BE49-F238E27FC236}">
                <a16:creationId xmlns:a16="http://schemas.microsoft.com/office/drawing/2014/main" id="{9848596E-D947-7B65-B9D8-4DC19E4A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379" y="5441544"/>
            <a:ext cx="694607" cy="69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0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7551312" y="4216643"/>
            <a:ext cx="4490434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Hình tròn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tâm O,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bán kính OH.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59"/>
            <a:ext cx="9941202" cy="3033189"/>
          </a:xfrm>
          <a:prstGeom prst="wedgeRoundRectCallout">
            <a:avLst>
              <a:gd name="adj1" fmla="val -43535"/>
              <a:gd name="adj2" fmla="val 7167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gọi tên hình tròn và bán kính của hình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939428" y="1017432"/>
            <a:ext cx="2414408" cy="2246802"/>
            <a:chOff x="4939428" y="1017432"/>
            <a:chExt cx="2414408" cy="2246802"/>
          </a:xfrm>
        </p:grpSpPr>
        <p:sp>
          <p:nvSpPr>
            <p:cNvPr id="4" name="Oval 3"/>
            <p:cNvSpPr/>
            <p:nvPr/>
          </p:nvSpPr>
          <p:spPr>
            <a:xfrm>
              <a:off x="5203065" y="1017432"/>
              <a:ext cx="2150771" cy="2150771"/>
            </a:xfrm>
            <a:prstGeom prst="ellipse">
              <a:avLst/>
            </a:prstGeom>
            <a:noFill/>
            <a:ln w="571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endCxn id="4" idx="3"/>
            </p:cNvCxnSpPr>
            <p:nvPr/>
          </p:nvCxnSpPr>
          <p:spPr>
            <a:xfrm flipH="1">
              <a:off x="5518038" y="2092818"/>
              <a:ext cx="850565" cy="7604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278451" y="2073499"/>
              <a:ext cx="90152" cy="9015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23902" y="1481629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</a:rPr>
                <a:t>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39428" y="2679459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6070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7636043" y="4417915"/>
            <a:ext cx="4363452" cy="1405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en-US" sz="3600" b="1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Hình tròn tâm O, </a:t>
            </a:r>
          </a:p>
          <a:p>
            <a:pPr lvl="1" algn="ctr">
              <a:defRPr/>
            </a:pPr>
            <a:r>
              <a:rPr lang="en-US" sz="3600" b="1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đường kính MN.</a:t>
            </a:r>
            <a:endParaRPr lang="en-US" sz="3600" b="1" dirty="0">
              <a:solidFill>
                <a:srgbClr val="FF0000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59"/>
            <a:ext cx="10759440" cy="3505003"/>
          </a:xfrm>
          <a:prstGeom prst="wedgeRoundRectCallout">
            <a:avLst>
              <a:gd name="adj1" fmla="val -38828"/>
              <a:gd name="adj2" fmla="val 6288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b="1">
                <a:solidFill>
                  <a:srgbClr val="0000CC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Hãy gọi tên hình tròn và đường kính của hình sau:</a:t>
            </a:r>
            <a:endParaRPr lang="en-US" sz="3200" b="1" dirty="0">
              <a:solidFill>
                <a:srgbClr val="0000CC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41632" y="1258062"/>
            <a:ext cx="3228383" cy="2150771"/>
            <a:chOff x="4641632" y="1017432"/>
            <a:chExt cx="3228383" cy="2150771"/>
          </a:xfrm>
        </p:grpSpPr>
        <p:sp>
          <p:nvSpPr>
            <p:cNvPr id="10" name="Oval 9"/>
            <p:cNvSpPr/>
            <p:nvPr/>
          </p:nvSpPr>
          <p:spPr>
            <a:xfrm>
              <a:off x="5203065" y="1017432"/>
              <a:ext cx="2150771" cy="2150771"/>
            </a:xfrm>
            <a:prstGeom prst="ellipse">
              <a:avLst/>
            </a:prstGeom>
            <a:noFill/>
            <a:ln w="571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5203066" y="2073499"/>
              <a:ext cx="2150770" cy="9015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278451" y="2073499"/>
              <a:ext cx="90152" cy="9015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3902" y="1481629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</a:rPr>
                <a:t>O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1632" y="1774016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88793" y="1871263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8947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09" y="-1"/>
            <a:ext cx="12216856" cy="68719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DC4E50-CD40-1B79-23CA-09A6AE8B2E0B}"/>
              </a:ext>
            </a:extLst>
          </p:cNvPr>
          <p:cNvGrpSpPr/>
          <p:nvPr/>
        </p:nvGrpSpPr>
        <p:grpSpPr>
          <a:xfrm>
            <a:off x="1449768" y="1399677"/>
            <a:ext cx="9908041" cy="6974302"/>
            <a:chOff x="3643501" y="724922"/>
            <a:chExt cx="8190232" cy="605183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B5681D0-4921-D53B-2268-460F883A7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151" y="727345"/>
              <a:ext cx="7029589" cy="1260831"/>
            </a:xfrm>
            <a:custGeom>
              <a:avLst/>
              <a:gdLst>
                <a:gd name="T0" fmla="*/ 2314 w 982"/>
                <a:gd name="T1" fmla="*/ 772 h 341"/>
                <a:gd name="T2" fmla="*/ 2279 w 982"/>
                <a:gd name="T3" fmla="*/ 808 h 341"/>
                <a:gd name="T4" fmla="*/ 38 w 982"/>
                <a:gd name="T5" fmla="*/ 808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79 w 982"/>
                <a:gd name="T13" fmla="*/ 0 h 341"/>
                <a:gd name="T14" fmla="*/ 2314 w 982"/>
                <a:gd name="T15" fmla="*/ 38 h 341"/>
                <a:gd name="T16" fmla="*/ 2314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6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2931E68-C167-273C-E5D3-67082DD1E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724922"/>
              <a:ext cx="242762" cy="1263254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4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5B91F9E2-ED10-8F2D-3302-08EC27201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67" y="829301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4"/>
                    <a:pt x="54" y="238"/>
                    <a:pt x="119" y="238"/>
                  </a:cubicBezTo>
                  <a:cubicBezTo>
                    <a:pt x="185" y="238"/>
                    <a:pt x="238" y="184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EC902650-CAF8-1D9B-F1CE-1629EE1E9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558" y="2159149"/>
              <a:ext cx="7114182" cy="144241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8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24EC43AE-924E-4C76-D7C8-63FB563F4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2159149"/>
              <a:ext cx="265409" cy="144241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5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F4A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31">
              <a:extLst>
                <a:ext uri="{FF2B5EF4-FFF2-40B4-BE49-F238E27FC236}">
                  <a16:creationId xmlns:a16="http://schemas.microsoft.com/office/drawing/2014/main" id="{AB8A5275-F224-5043-B906-AE74632EB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503" y="2413269"/>
              <a:ext cx="1580482" cy="1093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44F708FC-20CE-FB5F-6A6C-51B419CD2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3501" y="2413269"/>
              <a:ext cx="1763530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3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3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4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F7C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349E2FC9-0456-F15C-B1F7-B0C15B572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209" y="3789567"/>
              <a:ext cx="7114182" cy="143646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6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6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3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3"/>
                    <a:pt x="0" y="3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5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A00E6808-25B7-237C-4388-902F945A7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3730" y="3789567"/>
              <a:ext cx="236661" cy="143646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6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3"/>
                    <a:pt x="37" y="32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9DC1A100-D6A2-21DD-AF8A-926BB689D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46" y="3963850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9CD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B6E6FC6-1285-CAE9-B845-4FBE5969EA57}"/>
                </a:ext>
              </a:extLst>
            </p:cNvPr>
            <p:cNvSpPr/>
            <p:nvPr/>
          </p:nvSpPr>
          <p:spPr>
            <a:xfrm>
              <a:off x="3911661" y="4101326"/>
              <a:ext cx="1317380" cy="8059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249879-520D-74E1-693D-A79BA0741ABD}"/>
                </a:ext>
              </a:extLst>
            </p:cNvPr>
            <p:cNvSpPr/>
            <p:nvPr/>
          </p:nvSpPr>
          <p:spPr>
            <a:xfrm>
              <a:off x="3946679" y="903510"/>
              <a:ext cx="1175862" cy="933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1AAB18-4397-D03C-B811-28E5F7AADACE}"/>
                </a:ext>
              </a:extLst>
            </p:cNvPr>
            <p:cNvSpPr txBox="1"/>
            <p:nvPr/>
          </p:nvSpPr>
          <p:spPr>
            <a:xfrm>
              <a:off x="5206308" y="975922"/>
              <a:ext cx="6368840" cy="507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Làm quen với compa</a:t>
              </a:r>
              <a:r>
                <a:rPr lang="vi-VN" sz="32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C92E89-DD7E-3505-BAB1-589EBACB8D02}"/>
                </a:ext>
              </a:extLst>
            </p:cNvPr>
            <p:cNvSpPr txBox="1"/>
            <p:nvPr/>
          </p:nvSpPr>
          <p:spPr>
            <a:xfrm>
              <a:off x="5384880" y="2356146"/>
              <a:ext cx="5887219" cy="1392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Dùng compa để vẽ được các đường tròn.</a:t>
              </a:r>
              <a:endParaRPr lang="nl-NL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  <a:p>
              <a:pPr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EBEE07-BA86-6D87-B91D-D3C145F0E63D}"/>
                </a:ext>
              </a:extLst>
            </p:cNvPr>
            <p:cNvSpPr txBox="1"/>
            <p:nvPr/>
          </p:nvSpPr>
          <p:spPr>
            <a:xfrm>
              <a:off x="4117131" y="855931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DD27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995CEF-F4BA-AF91-48B0-23A5B2F146DE}"/>
                </a:ext>
              </a:extLst>
            </p:cNvPr>
            <p:cNvSpPr txBox="1"/>
            <p:nvPr/>
          </p:nvSpPr>
          <p:spPr>
            <a:xfrm>
              <a:off x="4131586" y="2450535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F694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5A7D7C-F2DD-0D99-E6C7-E8BA7010C52D}"/>
                </a:ext>
              </a:extLst>
            </p:cNvPr>
            <p:cNvSpPr txBox="1"/>
            <p:nvPr/>
          </p:nvSpPr>
          <p:spPr>
            <a:xfrm>
              <a:off x="4182153" y="3961914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86C3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ED5451-113C-2ED6-BDA6-06C8DC055885}"/>
                </a:ext>
              </a:extLst>
            </p:cNvPr>
            <p:cNvSpPr/>
            <p:nvPr/>
          </p:nvSpPr>
          <p:spPr>
            <a:xfrm>
              <a:off x="5817815" y="6486219"/>
              <a:ext cx="290536" cy="290536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39A122-DD08-E9C5-4916-3F0052E07ADA}"/>
                </a:ext>
              </a:extLst>
            </p:cNvPr>
            <p:cNvSpPr/>
            <p:nvPr/>
          </p:nvSpPr>
          <p:spPr>
            <a:xfrm>
              <a:off x="3995614" y="2725723"/>
              <a:ext cx="405065" cy="402449"/>
            </a:xfrm>
            <a:prstGeom prst="ellipse">
              <a:avLst/>
            </a:prstGeom>
            <a:solidFill>
              <a:schemeClr val="accent6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6F604F-CF00-62FB-DBF6-8A1A4C2FC854}"/>
                </a:ext>
              </a:extLst>
            </p:cNvPr>
            <p:cNvSpPr/>
            <p:nvPr/>
          </p:nvSpPr>
          <p:spPr>
            <a:xfrm>
              <a:off x="11543197" y="4475090"/>
              <a:ext cx="290536" cy="29053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924CD3-1C5F-A559-8E21-448D5F881866}"/>
                </a:ext>
              </a:extLst>
            </p:cNvPr>
            <p:cNvSpPr txBox="1"/>
            <p:nvPr/>
          </p:nvSpPr>
          <p:spPr>
            <a:xfrm>
              <a:off x="5369697" y="4081116"/>
              <a:ext cx="6023281" cy="96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120213"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Vẽ được các đường tròn bằng compa và trang trí.</a:t>
              </a:r>
              <a:endParaRPr lang="en-US" sz="3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199F60-5B92-9EC0-697B-B3CF2949B6E5}"/>
              </a:ext>
            </a:extLst>
          </p:cNvPr>
          <p:cNvGrpSpPr/>
          <p:nvPr/>
        </p:nvGrpSpPr>
        <p:grpSpPr>
          <a:xfrm>
            <a:off x="-96171" y="5592235"/>
            <a:ext cx="2032275" cy="1254992"/>
            <a:chOff x="1197026" y="4232126"/>
            <a:chExt cx="3751815" cy="26307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09D3AE-C293-B777-B5B7-5BEB263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1140350-3A1B-F9DF-D51E-BC1327CD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419E09B-33C2-431A-9962-8BF77EAAD467}"/>
              </a:ext>
            </a:extLst>
          </p:cNvPr>
          <p:cNvSpPr txBox="1"/>
          <p:nvPr/>
        </p:nvSpPr>
        <p:spPr>
          <a:xfrm>
            <a:off x="3340356" y="235292"/>
            <a:ext cx="6671033" cy="954097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defTabSz="1219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  <a:sym typeface="Arial"/>
              </a:rPr>
              <a:t>YÊU CẦU CẦN ĐẠT</a:t>
            </a:r>
            <a:endParaRPr lang="vi-VN" sz="5400" b="1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1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12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44807" y="148144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101011" y="2967335"/>
            <a:ext cx="4871807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99687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0" y="5894497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78905" y="277906"/>
            <a:ext cx="11767930" cy="6083137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882197" y="6218082"/>
            <a:ext cx="10058398" cy="676363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934572"/>
            <a:ext cx="5342613" cy="9234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1510964" y="473354"/>
            <a:ext cx="9124952" cy="1370052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34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Quan sát chiếc compa của em rồi chia sẻ với bạn cách sử dụng.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CF62B-0FC1-4447-A335-57E58E454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4205" y="2112911"/>
            <a:ext cx="10165279" cy="39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31820" y="277905"/>
            <a:ext cx="11750914" cy="632761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zh-CN" altLang="en-US" dirty="0">
              <a:solidFill>
                <a:srgbClr val="00B05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6905" y="457193"/>
            <a:ext cx="102878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</a:rPr>
              <a:t>b</a:t>
            </a:r>
            <a:r>
              <a:rPr kumimoji="0" lang="vi-VN" sz="3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</a:rPr>
              <a:t>) </a:t>
            </a:r>
            <a:r>
              <a:rPr lang="en-US" sz="3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compa để vẽ đường tròn (theo mẫu).</a:t>
            </a:r>
            <a:endParaRPr lang="en-US" sz="3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66A0F-5881-443D-9217-7B8182D10E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23" r="35735" b="49713"/>
          <a:stretch/>
        </p:blipFill>
        <p:spPr>
          <a:xfrm>
            <a:off x="730918" y="3582630"/>
            <a:ext cx="2124577" cy="2596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66A0F-5881-443D-9217-7B8182D10E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7507" b="49151"/>
          <a:stretch/>
        </p:blipFill>
        <p:spPr>
          <a:xfrm>
            <a:off x="895033" y="1233165"/>
            <a:ext cx="2008794" cy="2313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66A0F-5881-443D-9217-7B8182D10E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333" r="1707" b="49728"/>
          <a:stretch/>
        </p:blipFill>
        <p:spPr>
          <a:xfrm>
            <a:off x="6311603" y="1173738"/>
            <a:ext cx="1976945" cy="2308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866A0F-5881-443D-9217-7B8182D10E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21" t="49885" r="34843"/>
          <a:stretch/>
        </p:blipFill>
        <p:spPr>
          <a:xfrm>
            <a:off x="6311603" y="3490215"/>
            <a:ext cx="2094463" cy="25912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3411" y="2111769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khẩu độ compa.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23411" y="4087417"/>
            <a:ext cx="3015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chân compa có kim tại một điểm (làm tâm) trên tờ giấy.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04590" y="1497893"/>
            <a:ext cx="3015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đầu bút chì của compa đúng một vòng (với chân có kim cố định).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06066" y="4138182"/>
            <a:ext cx="301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chì sẽ vạch trên giấy một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279663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8" y="3074617"/>
            <a:ext cx="2826443" cy="282644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053389" y="2069431"/>
            <a:ext cx="8951495" cy="781540"/>
          </a:xfrm>
          <a:prstGeom prst="wedgeRoundRectCallout">
            <a:avLst>
              <a:gd name="adj1" fmla="val -49794"/>
              <a:gd name="adj2" fmla="val 84494"/>
              <a:gd name="adj3" fmla="val 16667"/>
            </a:avLst>
          </a:prstGeom>
          <a:solidFill>
            <a:srgbClr val="FFFF66"/>
          </a:solidFill>
          <a:ln w="28575" cap="flat" cmpd="sng" algn="ctr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34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Hãy vẽ vào vở của em</a:t>
            </a:r>
            <a:r>
              <a:rPr lang="en-US" sz="3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</a:t>
            </a:r>
            <a:r>
              <a:rPr lang="vi-VN" sz="34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đường tròn</a:t>
            </a:r>
            <a:r>
              <a:rPr lang="en-US" sz="34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623</Words>
  <Application>Microsoft Office PowerPoint</Application>
  <PresentationFormat>Widescreen</PresentationFormat>
  <Paragraphs>68</Paragraphs>
  <Slides>21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Calibri Light</vt:lpstr>
      <vt:lpstr>Cambria</vt:lpstr>
      <vt:lpstr>Times New Roman</vt:lpstr>
      <vt:lpstr>字魂59号-创粗黑</vt:lpstr>
      <vt:lpstr>Office 主题​​</vt:lpstr>
      <vt:lpstr>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98</cp:revision>
  <dcterms:created xsi:type="dcterms:W3CDTF">2023-01-14T00:53:36Z</dcterms:created>
  <dcterms:modified xsi:type="dcterms:W3CDTF">2023-02-14T00:02:36Z</dcterms:modified>
</cp:coreProperties>
</file>