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4" r:id="rId2"/>
    <p:sldId id="332" r:id="rId3"/>
    <p:sldId id="289" r:id="rId4"/>
    <p:sldId id="326" r:id="rId5"/>
    <p:sldId id="327" r:id="rId6"/>
    <p:sldId id="328" r:id="rId7"/>
    <p:sldId id="329" r:id="rId8"/>
    <p:sldId id="330" r:id="rId9"/>
    <p:sldId id="291" r:id="rId10"/>
    <p:sldId id="321" r:id="rId11"/>
    <p:sldId id="322" r:id="rId12"/>
    <p:sldId id="323" r:id="rId13"/>
    <p:sldId id="324" r:id="rId14"/>
    <p:sldId id="30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4066-7B07-4C62-B5DC-BF21DF00B4B7}"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7A1CD-FF10-486F-BB57-4EDBEACFE2D0}" type="slidenum">
              <a:rPr lang="en-US" smtClean="0"/>
              <a:t>‹#›</a:t>
            </a:fld>
            <a:endParaRPr lang="en-US"/>
          </a:p>
        </p:txBody>
      </p:sp>
    </p:spTree>
    <p:extLst>
      <p:ext uri="{BB962C8B-B14F-4D97-AF65-F5344CB8AC3E}">
        <p14:creationId xmlns:p14="http://schemas.microsoft.com/office/powerpoint/2010/main" val="177875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075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38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345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883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2990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268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569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67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68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52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1806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305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1915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78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627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26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74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278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588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722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id="{95529156-A528-09BF-F5CC-312868612188}"/>
              </a:ext>
            </a:extLst>
          </p:cNvPr>
          <p:cNvSpPr/>
          <p:nvPr/>
        </p:nvSpPr>
        <p:spPr>
          <a:xfrm>
            <a:off x="342900" y="203360"/>
            <a:ext cx="11696700" cy="6451279"/>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924B9040-4CBE-4B4B-0755-A63C54F24594}"/>
              </a:ext>
            </a:extLst>
          </p:cNvPr>
          <p:cNvSpPr/>
          <p:nvPr/>
        </p:nvSpPr>
        <p:spPr>
          <a:xfrm>
            <a:off x="561703" y="483326"/>
            <a:ext cx="836023" cy="705394"/>
          </a:xfrm>
          <a:prstGeom prst="triangle">
            <a:avLst/>
          </a:prstGeom>
          <a:solidFill>
            <a:srgbClr val="66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6" name="TextBox 5">
            <a:extLst>
              <a:ext uri="{FF2B5EF4-FFF2-40B4-BE49-F238E27FC236}">
                <a16:creationId xmlns:a16="http://schemas.microsoft.com/office/drawing/2014/main" id="{C4D46A2E-84E6-968C-47B9-8FFE61562B26}"/>
              </a:ext>
            </a:extLst>
          </p:cNvPr>
          <p:cNvSpPr txBox="1"/>
          <p:nvPr/>
        </p:nvSpPr>
        <p:spPr>
          <a:xfrm>
            <a:off x="1371599" y="548641"/>
            <a:ext cx="7010401" cy="707886"/>
          </a:xfrm>
          <a:prstGeom prst="rect">
            <a:avLst/>
          </a:prstGeom>
          <a:noFill/>
        </p:spPr>
        <p:txBody>
          <a:bodyPr wrap="square" rtlCol="0">
            <a:spAutoFit/>
          </a:bodyPr>
          <a:lstStyle/>
          <a:p>
            <a:pPr lvl="0"/>
            <a:r>
              <a:rPr lang="en-US" sz="4000" b="1" dirty="0" err="1">
                <a:solidFill>
                  <a:prstClr val="black"/>
                </a:solidFill>
              </a:rPr>
              <a:t>Câu</a:t>
            </a:r>
            <a:r>
              <a:rPr lang="en-US" sz="4000" b="1" dirty="0">
                <a:solidFill>
                  <a:prstClr val="black"/>
                </a:solidFill>
              </a:rPr>
              <a:t> </a:t>
            </a:r>
            <a:r>
              <a:rPr lang="en-US" sz="4000" b="1" dirty="0" err="1">
                <a:solidFill>
                  <a:prstClr val="black"/>
                </a:solidFill>
              </a:rPr>
              <a:t>nào</a:t>
            </a:r>
            <a:r>
              <a:rPr lang="en-US" sz="4000" b="1" dirty="0">
                <a:solidFill>
                  <a:prstClr val="black"/>
                </a:solidFill>
              </a:rPr>
              <a:t> </a:t>
            </a:r>
            <a:r>
              <a:rPr lang="en-US" sz="4000" b="1" dirty="0" err="1">
                <a:solidFill>
                  <a:prstClr val="black"/>
                </a:solidFill>
              </a:rPr>
              <a:t>đúng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nào</a:t>
            </a:r>
            <a:r>
              <a:rPr lang="en-US" sz="4000" b="1" dirty="0">
                <a:solidFill>
                  <a:prstClr val="black"/>
                </a:solidFill>
              </a:rPr>
              <a:t> </a:t>
            </a:r>
            <a:r>
              <a:rPr lang="en-US" sz="4000" b="1" dirty="0" err="1">
                <a:solidFill>
                  <a:prstClr val="black"/>
                </a:solidFill>
              </a:rPr>
              <a:t>sai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A0392DE-5905-461E-BC7B-071DC962CC74}"/>
              </a:ext>
            </a:extLst>
          </p:cNvPr>
          <p:cNvPicPr>
            <a:picLocks noChangeAspect="1"/>
          </p:cNvPicPr>
          <p:nvPr/>
        </p:nvPicPr>
        <p:blipFill>
          <a:blip r:embed="rId4"/>
          <a:stretch>
            <a:fillRect/>
          </a:stretch>
        </p:blipFill>
        <p:spPr>
          <a:xfrm>
            <a:off x="904874" y="2060442"/>
            <a:ext cx="10677525" cy="143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C8257CC5-24B1-4560-917D-A7544892DA21}"/>
              </a:ext>
            </a:extLst>
          </p:cNvPr>
          <p:cNvSpPr/>
          <p:nvPr/>
        </p:nvSpPr>
        <p:spPr>
          <a:xfrm>
            <a:off x="3562350" y="2181225"/>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S</a:t>
            </a:r>
          </a:p>
        </p:txBody>
      </p:sp>
      <p:sp>
        <p:nvSpPr>
          <p:cNvPr id="46" name="Rectangle: Rounded Corners 45">
            <a:extLst>
              <a:ext uri="{FF2B5EF4-FFF2-40B4-BE49-F238E27FC236}">
                <a16:creationId xmlns:a16="http://schemas.microsoft.com/office/drawing/2014/main" id="{1FF2D0EA-671C-4B0F-9869-9FE99B263816}"/>
              </a:ext>
            </a:extLst>
          </p:cNvPr>
          <p:cNvSpPr/>
          <p:nvPr/>
        </p:nvSpPr>
        <p:spPr>
          <a:xfrm>
            <a:off x="7648575" y="2209800"/>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Đ</a:t>
            </a:r>
          </a:p>
        </p:txBody>
      </p:sp>
      <p:sp>
        <p:nvSpPr>
          <p:cNvPr id="53" name="Rectangle: Rounded Corners 52">
            <a:extLst>
              <a:ext uri="{FF2B5EF4-FFF2-40B4-BE49-F238E27FC236}">
                <a16:creationId xmlns:a16="http://schemas.microsoft.com/office/drawing/2014/main" id="{AF86950A-EEC7-40C4-85BD-846FCE977D41}"/>
              </a:ext>
            </a:extLst>
          </p:cNvPr>
          <p:cNvSpPr/>
          <p:nvPr/>
        </p:nvSpPr>
        <p:spPr>
          <a:xfrm>
            <a:off x="11544300" y="2181225"/>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S</a:t>
            </a:r>
          </a:p>
        </p:txBody>
      </p:sp>
      <p:sp>
        <p:nvSpPr>
          <p:cNvPr id="54" name="Rectangle: Rounded Corners 53">
            <a:extLst>
              <a:ext uri="{FF2B5EF4-FFF2-40B4-BE49-F238E27FC236}">
                <a16:creationId xmlns:a16="http://schemas.microsoft.com/office/drawing/2014/main" id="{DDF1B256-C25E-4D03-944A-B2FCFD27213D}"/>
              </a:ext>
            </a:extLst>
          </p:cNvPr>
          <p:cNvSpPr/>
          <p:nvPr/>
        </p:nvSpPr>
        <p:spPr>
          <a:xfrm>
            <a:off x="3638550" y="3124200"/>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Đ</a:t>
            </a:r>
          </a:p>
        </p:txBody>
      </p:sp>
      <p:sp>
        <p:nvSpPr>
          <p:cNvPr id="55" name="Rectangle: Rounded Corners 54">
            <a:extLst>
              <a:ext uri="{FF2B5EF4-FFF2-40B4-BE49-F238E27FC236}">
                <a16:creationId xmlns:a16="http://schemas.microsoft.com/office/drawing/2014/main" id="{1CE1B7DB-9356-48EF-92F0-1A73C406F60F}"/>
              </a:ext>
            </a:extLst>
          </p:cNvPr>
          <p:cNvSpPr/>
          <p:nvPr/>
        </p:nvSpPr>
        <p:spPr>
          <a:xfrm>
            <a:off x="7677150" y="3086100"/>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S</a:t>
            </a:r>
          </a:p>
        </p:txBody>
      </p:sp>
      <p:sp>
        <p:nvSpPr>
          <p:cNvPr id="56" name="Rectangle: Rounded Corners 55">
            <a:extLst>
              <a:ext uri="{FF2B5EF4-FFF2-40B4-BE49-F238E27FC236}">
                <a16:creationId xmlns:a16="http://schemas.microsoft.com/office/drawing/2014/main" id="{E4EB26D8-4173-4FE7-9AD8-B05FAF797995}"/>
              </a:ext>
            </a:extLst>
          </p:cNvPr>
          <p:cNvSpPr/>
          <p:nvPr/>
        </p:nvSpPr>
        <p:spPr>
          <a:xfrm>
            <a:off x="11534775" y="3133725"/>
            <a:ext cx="438150" cy="37147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rPr>
              <a:t>Đ</a:t>
            </a:r>
          </a:p>
        </p:txBody>
      </p:sp>
    </p:spTree>
    <p:extLst>
      <p:ext uri="{BB962C8B-B14F-4D97-AF65-F5344CB8AC3E}">
        <p14:creationId xmlns:p14="http://schemas.microsoft.com/office/powerpoint/2010/main" val="167516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mph" presetSubtype="0" fill="hold" grpId="1" nodeType="afterEffect">
                                  <p:stCondLst>
                                    <p:cond delay="0"/>
                                  </p:stCondLst>
                                  <p:iterate type="lt">
                                    <p:tmPct val="10000"/>
                                  </p:iterate>
                                  <p:childTnLst>
                                    <p:animMotion origin="layout" path="M 0 -2.96296E-6 L 0 -0.07222 " pathEditMode="relative" rAng="0" ptsTypes="AA">
                                      <p:cBhvr>
                                        <p:cTn id="18" dur="250" accel="50000" decel="50000" autoRev="1" fill="hold">
                                          <p:stCondLst>
                                            <p:cond delay="0"/>
                                          </p:stCondLst>
                                        </p:cTn>
                                        <p:tgtEl>
                                          <p:spTgt spid="6"/>
                                        </p:tgtEl>
                                        <p:attrNameLst>
                                          <p:attrName>ppt_x</p:attrName>
                                          <p:attrName>ppt_y</p:attrName>
                                        </p:attrNameLst>
                                      </p:cBhvr>
                                      <p:rCtr x="0" y="-3611"/>
                                    </p:animMotion>
                                    <p:animRot by="1500000">
                                      <p:cBhvr>
                                        <p:cTn id="19" dur="125" fill="hold">
                                          <p:stCondLst>
                                            <p:cond delay="0"/>
                                          </p:stCondLst>
                                        </p:cTn>
                                        <p:tgtEl>
                                          <p:spTgt spid="6"/>
                                        </p:tgtEl>
                                        <p:attrNameLst>
                                          <p:attrName>r</p:attrName>
                                        </p:attrNameLst>
                                      </p:cBhvr>
                                    </p:animRot>
                                    <p:animRot by="-1500000">
                                      <p:cBhvr>
                                        <p:cTn id="20" dur="125" fill="hold">
                                          <p:stCondLst>
                                            <p:cond delay="125"/>
                                          </p:stCondLst>
                                        </p:cTn>
                                        <p:tgtEl>
                                          <p:spTgt spid="6"/>
                                        </p:tgtEl>
                                        <p:attrNameLst>
                                          <p:attrName>r</p:attrName>
                                        </p:attrNameLst>
                                      </p:cBhvr>
                                    </p:animRot>
                                    <p:animRot by="-1500000">
                                      <p:cBhvr>
                                        <p:cTn id="21" dur="125" fill="hold">
                                          <p:stCondLst>
                                            <p:cond delay="250"/>
                                          </p:stCondLst>
                                        </p:cTn>
                                        <p:tgtEl>
                                          <p:spTgt spid="6"/>
                                        </p:tgtEl>
                                        <p:attrNameLst>
                                          <p:attrName>r</p:attrName>
                                        </p:attrNameLst>
                                      </p:cBhvr>
                                    </p:animRot>
                                    <p:animRot by="1500000">
                                      <p:cBhvr>
                                        <p:cTn id="22" dur="125" fill="hold">
                                          <p:stCondLst>
                                            <p:cond delay="375"/>
                                          </p:stCondLst>
                                        </p:cTn>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3" name="Tieng-tinh-tinh-www_tiengdong_com.wav"/>
                                        </p:tgtEl>
                                      </p:cMediaNode>
                                    </p:audio>
                                  </p:sub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subTnLst>
                                    <p:audio>
                                      <p:cMediaNode>
                                        <p:cTn display="0" masterRel="sameClick">
                                          <p:stCondLst>
                                            <p:cond evt="begin" delay="0">
                                              <p:tn val="37"/>
                                            </p:cond>
                                          </p:stCondLst>
                                          <p:endCondLst>
                                            <p:cond evt="onStopAudio" delay="0">
                                              <p:tgtEl>
                                                <p:sldTgt/>
                                              </p:tgtEl>
                                            </p:cond>
                                          </p:endCondLst>
                                        </p:cTn>
                                        <p:tgtEl>
                                          <p:sndTgt r:embed="rId3"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subTnLst>
                                    <p:audio>
                                      <p:cMediaNode>
                                        <p:cTn display="0" masterRel="sameClick">
                                          <p:stCondLst>
                                            <p:cond evt="begin" delay="0">
                                              <p:tn val="44"/>
                                            </p:cond>
                                          </p:stCondLst>
                                          <p:endCondLst>
                                            <p:cond evt="onStopAudio" delay="0">
                                              <p:tgtEl>
                                                <p:sldTgt/>
                                              </p:tgtEl>
                                            </p:cond>
                                          </p:endCondLst>
                                        </p:cTn>
                                        <p:tgtEl>
                                          <p:sndTgt r:embed="rId3" name="Tieng-tinh-tinh-www_tiengdong_com.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p:cTn id="53" dur="500" fill="hold"/>
                                        <p:tgtEl>
                                          <p:spTgt spid="54"/>
                                        </p:tgtEl>
                                        <p:attrNameLst>
                                          <p:attrName>ppt_w</p:attrName>
                                        </p:attrNameLst>
                                      </p:cBhvr>
                                      <p:tavLst>
                                        <p:tav tm="0">
                                          <p:val>
                                            <p:fltVal val="0"/>
                                          </p:val>
                                        </p:tav>
                                        <p:tav tm="100000">
                                          <p:val>
                                            <p:strVal val="#ppt_w"/>
                                          </p:val>
                                        </p:tav>
                                      </p:tavLst>
                                    </p:anim>
                                    <p:anim calcmode="lin" valueType="num">
                                      <p:cBhvr>
                                        <p:cTn id="54" dur="500" fill="hold"/>
                                        <p:tgtEl>
                                          <p:spTgt spid="54"/>
                                        </p:tgtEl>
                                        <p:attrNameLst>
                                          <p:attrName>ppt_h</p:attrName>
                                        </p:attrNameLst>
                                      </p:cBhvr>
                                      <p:tavLst>
                                        <p:tav tm="0">
                                          <p:val>
                                            <p:fltVal val="0"/>
                                          </p:val>
                                        </p:tav>
                                        <p:tav tm="100000">
                                          <p:val>
                                            <p:strVal val="#ppt_h"/>
                                          </p:val>
                                        </p:tav>
                                      </p:tavLst>
                                    </p:anim>
                                    <p:animEffect transition="in" filter="fade">
                                      <p:cBhvr>
                                        <p:cTn id="55" dur="500"/>
                                        <p:tgtEl>
                                          <p:spTgt spid="54"/>
                                        </p:tgtEl>
                                      </p:cBhvr>
                                    </p:animEffect>
                                  </p:childTnLst>
                                  <p:subTnLst>
                                    <p:audio>
                                      <p:cMediaNode>
                                        <p:cTn display="0" masterRel="sameClick">
                                          <p:stCondLst>
                                            <p:cond evt="begin" delay="0">
                                              <p:tn val="51"/>
                                            </p:cond>
                                          </p:stCondLst>
                                          <p:endCondLst>
                                            <p:cond evt="onStopAudio" delay="0">
                                              <p:tgtEl>
                                                <p:sldTgt/>
                                              </p:tgtEl>
                                            </p:cond>
                                          </p:endCondLst>
                                        </p:cTn>
                                        <p:tgtEl>
                                          <p:sndTgt r:embed="rId3" name="Tieng-tinh-tinh-www_tiengdong_com.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Effect transition="in" filter="fade">
                                      <p:cBhvr>
                                        <p:cTn id="62" dur="500"/>
                                        <p:tgtEl>
                                          <p:spTgt spid="55"/>
                                        </p:tgtEl>
                                      </p:cBhvr>
                                    </p:animEffect>
                                  </p:childTnLst>
                                  <p:subTnLst>
                                    <p:audio>
                                      <p:cMediaNode>
                                        <p:cTn display="0" masterRel="sameClick">
                                          <p:stCondLst>
                                            <p:cond evt="begin" delay="0">
                                              <p:tn val="58"/>
                                            </p:cond>
                                          </p:stCondLst>
                                          <p:endCondLst>
                                            <p:cond evt="onStopAudio" delay="0">
                                              <p:tgtEl>
                                                <p:sldTgt/>
                                              </p:tgtEl>
                                            </p:cond>
                                          </p:endCondLst>
                                        </p:cTn>
                                        <p:tgtEl>
                                          <p:sndTgt r:embed="rId3" name="Tieng-tinh-tinh-www_tiengdong_com.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subTnLst>
                                    <p:audio>
                                      <p:cMediaNode>
                                        <p:cTn display="0" masterRel="sameClick">
                                          <p:stCondLst>
                                            <p:cond evt="begin" delay="0">
                                              <p:tn val="65"/>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4" grpId="0" animBg="1"/>
      <p:bldP spid="46" grpId="0" animBg="1"/>
      <p:bldP spid="53" grpId="0" animBg="1"/>
      <p:bldP spid="54" grpId="0" animBg="1"/>
      <p:bldP spid="55"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id="{95529156-A528-09BF-F5CC-312868612188}"/>
              </a:ext>
            </a:extLst>
          </p:cNvPr>
          <p:cNvSpPr/>
          <p:nvPr/>
        </p:nvSpPr>
        <p:spPr>
          <a:xfrm>
            <a:off x="329380" y="203360"/>
            <a:ext cx="11533239" cy="6451279"/>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2AA5342E-5FAD-DAFF-BBFE-7881CD0447EE}"/>
              </a:ext>
            </a:extLst>
          </p:cNvPr>
          <p:cNvGrpSpPr/>
          <p:nvPr/>
        </p:nvGrpSpPr>
        <p:grpSpPr>
          <a:xfrm>
            <a:off x="485775" y="781051"/>
            <a:ext cx="11410950" cy="5953706"/>
            <a:chOff x="4191174" y="891282"/>
            <a:chExt cx="11410950" cy="5953706"/>
          </a:xfrm>
        </p:grpSpPr>
        <p:sp>
          <p:nvSpPr>
            <p:cNvPr id="44" name="Rectangle: Rounded Corners 43">
              <a:extLst>
                <a:ext uri="{FF2B5EF4-FFF2-40B4-BE49-F238E27FC236}">
                  <a16:creationId xmlns:a16="http://schemas.microsoft.com/office/drawing/2014/main" id="{491C9B42-56F3-257D-2381-79D12C4D8B71}"/>
                </a:ext>
              </a:extLst>
            </p:cNvPr>
            <p:cNvSpPr/>
            <p:nvPr/>
          </p:nvSpPr>
          <p:spPr>
            <a:xfrm>
              <a:off x="4191174" y="891282"/>
              <a:ext cx="11410950" cy="3284204"/>
            </a:xfrm>
            <a:custGeom>
              <a:avLst/>
              <a:gdLst>
                <a:gd name="connsiteX0" fmla="*/ 0 w 11410950"/>
                <a:gd name="connsiteY0" fmla="*/ 547378 h 3284204"/>
                <a:gd name="connsiteX1" fmla="*/ 547378 w 11410950"/>
                <a:gd name="connsiteY1" fmla="*/ 0 h 3284204"/>
                <a:gd name="connsiteX2" fmla="*/ 10863572 w 11410950"/>
                <a:gd name="connsiteY2" fmla="*/ 0 h 3284204"/>
                <a:gd name="connsiteX3" fmla="*/ 11410950 w 11410950"/>
                <a:gd name="connsiteY3" fmla="*/ 547378 h 3284204"/>
                <a:gd name="connsiteX4" fmla="*/ 11410950 w 11410950"/>
                <a:gd name="connsiteY4" fmla="*/ 2736826 h 3284204"/>
                <a:gd name="connsiteX5" fmla="*/ 10863572 w 11410950"/>
                <a:gd name="connsiteY5" fmla="*/ 3284204 h 3284204"/>
                <a:gd name="connsiteX6" fmla="*/ 547378 w 11410950"/>
                <a:gd name="connsiteY6" fmla="*/ 3284204 h 3284204"/>
                <a:gd name="connsiteX7" fmla="*/ 0 w 11410950"/>
                <a:gd name="connsiteY7" fmla="*/ 2736826 h 3284204"/>
                <a:gd name="connsiteX8" fmla="*/ 0 w 11410950"/>
                <a:gd name="connsiteY8" fmla="*/ 547378 h 3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0950" h="3284204" fill="none" extrusionOk="0">
                  <a:moveTo>
                    <a:pt x="0" y="547378"/>
                  </a:moveTo>
                  <a:cubicBezTo>
                    <a:pt x="1733" y="291977"/>
                    <a:pt x="273164" y="47152"/>
                    <a:pt x="547378" y="0"/>
                  </a:cubicBezTo>
                  <a:cubicBezTo>
                    <a:pt x="3650726" y="72427"/>
                    <a:pt x="7390448" y="61419"/>
                    <a:pt x="10863572" y="0"/>
                  </a:cubicBezTo>
                  <a:cubicBezTo>
                    <a:pt x="11157966" y="-54484"/>
                    <a:pt x="11356259" y="228527"/>
                    <a:pt x="11410950" y="547378"/>
                  </a:cubicBezTo>
                  <a:cubicBezTo>
                    <a:pt x="11511826" y="1514287"/>
                    <a:pt x="11303637" y="1901692"/>
                    <a:pt x="11410950" y="2736826"/>
                  </a:cubicBezTo>
                  <a:cubicBezTo>
                    <a:pt x="11411663" y="3035518"/>
                    <a:pt x="11130695" y="3244760"/>
                    <a:pt x="10863572" y="3284204"/>
                  </a:cubicBezTo>
                  <a:cubicBezTo>
                    <a:pt x="8248767" y="3314031"/>
                    <a:pt x="3862529" y="3204898"/>
                    <a:pt x="547378" y="3284204"/>
                  </a:cubicBezTo>
                  <a:cubicBezTo>
                    <a:pt x="294750" y="3278588"/>
                    <a:pt x="-31360" y="3045336"/>
                    <a:pt x="0" y="2736826"/>
                  </a:cubicBezTo>
                  <a:cubicBezTo>
                    <a:pt x="50037" y="1857699"/>
                    <a:pt x="770" y="1147574"/>
                    <a:pt x="0" y="547378"/>
                  </a:cubicBezTo>
                  <a:close/>
                </a:path>
                <a:path w="11410950" h="3284204" stroke="0" extrusionOk="0">
                  <a:moveTo>
                    <a:pt x="0" y="547378"/>
                  </a:moveTo>
                  <a:cubicBezTo>
                    <a:pt x="37936" y="255410"/>
                    <a:pt x="265177" y="41895"/>
                    <a:pt x="547378" y="0"/>
                  </a:cubicBezTo>
                  <a:cubicBezTo>
                    <a:pt x="4298884" y="123000"/>
                    <a:pt x="7138394" y="-96860"/>
                    <a:pt x="10863572" y="0"/>
                  </a:cubicBezTo>
                  <a:cubicBezTo>
                    <a:pt x="11126393" y="-30095"/>
                    <a:pt x="11413530" y="239868"/>
                    <a:pt x="11410950" y="547378"/>
                  </a:cubicBezTo>
                  <a:cubicBezTo>
                    <a:pt x="11414123" y="1444527"/>
                    <a:pt x="11505217" y="1947283"/>
                    <a:pt x="11410950" y="2736826"/>
                  </a:cubicBezTo>
                  <a:cubicBezTo>
                    <a:pt x="11387862" y="3047499"/>
                    <a:pt x="11151900" y="3281916"/>
                    <a:pt x="10863572" y="3284204"/>
                  </a:cubicBezTo>
                  <a:cubicBezTo>
                    <a:pt x="7018605" y="3123497"/>
                    <a:pt x="2412614" y="3323871"/>
                    <a:pt x="547378" y="3284204"/>
                  </a:cubicBezTo>
                  <a:cubicBezTo>
                    <a:pt x="240037" y="3283188"/>
                    <a:pt x="-10585" y="3034340"/>
                    <a:pt x="0" y="2736826"/>
                  </a:cubicBezTo>
                  <a:cubicBezTo>
                    <a:pt x="32216" y="1661506"/>
                    <a:pt x="57206" y="1579312"/>
                    <a:pt x="0" y="54737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algn="just">
                <a:lnSpc>
                  <a:spcPct val="120000"/>
                </a:lnSpc>
                <a:spcBef>
                  <a:spcPts val="0"/>
                </a:spcBef>
                <a:spcAft>
                  <a:spcPts val="0"/>
                </a:spcAft>
              </a:pP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Số có nhiều chữ số hơn thì số đó lớn hơn.</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Nếu hai số so sánh có số các chữ số bằng nhau ta so sánh giá trị của các số lần lượt ở từng hàng, từ hàng cao nhất đến hàng thấp nhất.</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Nếu một trong hai số có giá trị ở cùng một hàng lớn hơn, thì số đó lớn hơn.</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Nếu giá trị ở tất cả các hàng đều bằng nhau thì hai số đó bằng nhau.</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0E2C56EF-3951-9ABB-0323-EE59F8814060}"/>
                </a:ext>
              </a:extLst>
            </p:cNvPr>
            <p:cNvGrpSpPr/>
            <p:nvPr/>
          </p:nvGrpSpPr>
          <p:grpSpPr>
            <a:xfrm>
              <a:off x="8049522" y="4112869"/>
              <a:ext cx="3712250" cy="2732119"/>
              <a:chOff x="1243954" y="4543956"/>
              <a:chExt cx="3657959" cy="2630711"/>
            </a:xfrm>
          </p:grpSpPr>
          <p:pic>
            <p:nvPicPr>
              <p:cNvPr id="46" name="Picture 45">
                <a:extLst>
                  <a:ext uri="{FF2B5EF4-FFF2-40B4-BE49-F238E27FC236}">
                    <a16:creationId xmlns:a16="http://schemas.microsoft.com/office/drawing/2014/main" id="{5B920495-64DC-FB0A-0725-174D99709DDB}"/>
                  </a:ext>
                </a:extLst>
              </p:cNvPr>
              <p:cNvPicPr>
                <a:picLocks noChangeAspect="1"/>
              </p:cNvPicPr>
              <p:nvPr/>
            </p:nvPicPr>
            <p:blipFill>
              <a:blip r:embed="rId3"/>
              <a:stretch>
                <a:fillRect/>
              </a:stretch>
            </p:blipFill>
            <p:spPr>
              <a:xfrm>
                <a:off x="2854252" y="4558467"/>
                <a:ext cx="2047661" cy="2616200"/>
              </a:xfrm>
              <a:prstGeom prst="rect">
                <a:avLst/>
              </a:prstGeom>
            </p:spPr>
          </p:pic>
          <p:pic>
            <p:nvPicPr>
              <p:cNvPr id="53" name="Picture 52">
                <a:extLst>
                  <a:ext uri="{FF2B5EF4-FFF2-40B4-BE49-F238E27FC236}">
                    <a16:creationId xmlns:a16="http://schemas.microsoft.com/office/drawing/2014/main" id="{3BDF3938-1993-21FE-AA30-248758CFC546}"/>
                  </a:ext>
                </a:extLst>
              </p:cNvPr>
              <p:cNvPicPr>
                <a:picLocks noChangeAspect="1"/>
              </p:cNvPicPr>
              <p:nvPr/>
            </p:nvPicPr>
            <p:blipFill>
              <a:blip r:embed="rId4"/>
              <a:stretch>
                <a:fillRect/>
              </a:stretch>
            </p:blipFill>
            <p:spPr>
              <a:xfrm>
                <a:off x="1243954" y="4543956"/>
                <a:ext cx="1811038" cy="2616200"/>
              </a:xfrm>
              <a:prstGeom prst="rect">
                <a:avLst/>
              </a:prstGeom>
            </p:spPr>
          </p:pic>
        </p:grpSp>
      </p:grpSp>
    </p:spTree>
    <p:extLst>
      <p:ext uri="{BB962C8B-B14F-4D97-AF65-F5344CB8AC3E}">
        <p14:creationId xmlns:p14="http://schemas.microsoft.com/office/powerpoint/2010/main" val="1315164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id="{95529156-A528-09BF-F5CC-312868612188}"/>
              </a:ext>
            </a:extLst>
          </p:cNvPr>
          <p:cNvSpPr/>
          <p:nvPr/>
        </p:nvSpPr>
        <p:spPr>
          <a:xfrm>
            <a:off x="329380" y="203360"/>
            <a:ext cx="11533239" cy="6473665"/>
          </a:xfrm>
          <a:prstGeom prst="roundRect">
            <a:avLst>
              <a:gd name="adj" fmla="val 949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924B9040-4CBE-4B4B-0755-A63C54F24594}"/>
              </a:ext>
            </a:extLst>
          </p:cNvPr>
          <p:cNvSpPr/>
          <p:nvPr/>
        </p:nvSpPr>
        <p:spPr>
          <a:xfrm>
            <a:off x="552178" y="311876"/>
            <a:ext cx="836023" cy="705394"/>
          </a:xfrm>
          <a:prstGeom prst="triangle">
            <a:avLst/>
          </a:prstGeom>
          <a:solidFill>
            <a:srgbClr val="66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6" name="TextBox 5">
            <a:extLst>
              <a:ext uri="{FF2B5EF4-FFF2-40B4-BE49-F238E27FC236}">
                <a16:creationId xmlns:a16="http://schemas.microsoft.com/office/drawing/2014/main" id="{C4D46A2E-84E6-968C-47B9-8FFE61562B26}"/>
              </a:ext>
            </a:extLst>
          </p:cNvPr>
          <p:cNvSpPr txBox="1"/>
          <p:nvPr/>
        </p:nvSpPr>
        <p:spPr>
          <a:xfrm>
            <a:off x="1362074" y="377191"/>
            <a:ext cx="57080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Cho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số</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sau</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7D15FB36-5A60-4D33-9431-93B9C9039588}"/>
              </a:ext>
            </a:extLst>
          </p:cNvPr>
          <p:cNvPicPr>
            <a:picLocks noChangeAspect="1"/>
          </p:cNvPicPr>
          <p:nvPr/>
        </p:nvPicPr>
        <p:blipFill>
          <a:blip r:embed="rId4"/>
          <a:stretch>
            <a:fillRect/>
          </a:stretch>
        </p:blipFill>
        <p:spPr>
          <a:xfrm>
            <a:off x="552450" y="1447800"/>
            <a:ext cx="10658475" cy="1227127"/>
          </a:xfrm>
          <a:prstGeom prst="rect">
            <a:avLst/>
          </a:prstGeom>
        </p:spPr>
      </p:pic>
      <p:sp>
        <p:nvSpPr>
          <p:cNvPr id="4" name="TextBox 3">
            <a:extLst>
              <a:ext uri="{FF2B5EF4-FFF2-40B4-BE49-F238E27FC236}">
                <a16:creationId xmlns:a16="http://schemas.microsoft.com/office/drawing/2014/main" id="{2F244515-91B1-47FA-B3F2-A0ED9DEB9003}"/>
              </a:ext>
            </a:extLst>
          </p:cNvPr>
          <p:cNvSpPr txBox="1"/>
          <p:nvPr/>
        </p:nvSpPr>
        <p:spPr>
          <a:xfrm>
            <a:off x="1152524" y="3028950"/>
            <a:ext cx="10029825" cy="2499467"/>
          </a:xfrm>
          <a:prstGeom prst="rect">
            <a:avLst/>
          </a:prstGeom>
          <a:noFill/>
        </p:spPr>
        <p:txBody>
          <a:bodyPr wrap="square" rtlCol="0">
            <a:spAutoFit/>
          </a:bodyPr>
          <a:lstStyle/>
          <a:p>
            <a:pPr marL="342900" indent="-342900">
              <a:lnSpc>
                <a:spcPct val="150000"/>
              </a:lnSpc>
              <a:buAutoNum type="alphaLcParenR"/>
            </a:pPr>
            <a:r>
              <a:rPr lang="en-US" sz="3600" dirty="0"/>
              <a:t> </a:t>
            </a:r>
            <a:r>
              <a:rPr lang="en-US" sz="3600" dirty="0" err="1"/>
              <a:t>Tìm</a:t>
            </a:r>
            <a:r>
              <a:rPr lang="en-US" sz="3600" dirty="0"/>
              <a:t> </a:t>
            </a:r>
            <a:r>
              <a:rPr lang="en-US" sz="3600" dirty="0" err="1"/>
              <a:t>số</a:t>
            </a:r>
            <a:r>
              <a:rPr lang="en-US" sz="3600" dirty="0"/>
              <a:t> </a:t>
            </a:r>
            <a:r>
              <a:rPr lang="en-US" sz="3600" dirty="0" err="1"/>
              <a:t>bé</a:t>
            </a:r>
            <a:r>
              <a:rPr lang="en-US" sz="3600" dirty="0"/>
              <a:t> </a:t>
            </a:r>
            <a:r>
              <a:rPr lang="en-US" sz="3600" dirty="0" err="1"/>
              <a:t>nhất</a:t>
            </a:r>
            <a:endParaRPr lang="en-US" sz="3600" dirty="0"/>
          </a:p>
          <a:p>
            <a:pPr marL="342900" indent="-342900">
              <a:lnSpc>
                <a:spcPct val="150000"/>
              </a:lnSpc>
              <a:buAutoNum type="alphaLcParenR"/>
            </a:pPr>
            <a:r>
              <a:rPr lang="en-US" sz="3600" dirty="0"/>
              <a:t> </a:t>
            </a:r>
            <a:r>
              <a:rPr lang="en-US" sz="3600" dirty="0" err="1"/>
              <a:t>Tìm</a:t>
            </a:r>
            <a:r>
              <a:rPr lang="en-US" sz="3600" dirty="0"/>
              <a:t> </a:t>
            </a:r>
            <a:r>
              <a:rPr lang="en-US" sz="3600" dirty="0" err="1"/>
              <a:t>số</a:t>
            </a:r>
            <a:r>
              <a:rPr lang="en-US" sz="3600" dirty="0"/>
              <a:t> </a:t>
            </a:r>
            <a:r>
              <a:rPr lang="en-US" sz="3600" dirty="0" err="1"/>
              <a:t>lớn</a:t>
            </a:r>
            <a:r>
              <a:rPr lang="en-US" sz="3600" dirty="0"/>
              <a:t> </a:t>
            </a:r>
            <a:r>
              <a:rPr lang="en-US" sz="3600" dirty="0" err="1"/>
              <a:t>nhất</a:t>
            </a:r>
            <a:endParaRPr lang="en-US" sz="3600" dirty="0"/>
          </a:p>
          <a:p>
            <a:pPr marL="342900" indent="-342900">
              <a:lnSpc>
                <a:spcPct val="150000"/>
              </a:lnSpc>
              <a:buAutoNum type="alphaLcParenR"/>
            </a:pPr>
            <a:r>
              <a:rPr lang="en-US" sz="3600" dirty="0"/>
              <a:t> </a:t>
            </a:r>
            <a:r>
              <a:rPr lang="en-US" sz="3600" dirty="0" err="1"/>
              <a:t>Sắp</a:t>
            </a:r>
            <a:r>
              <a:rPr lang="en-US" sz="3600" dirty="0"/>
              <a:t> </a:t>
            </a:r>
            <a:r>
              <a:rPr lang="en-US" sz="3600" dirty="0" err="1"/>
              <a:t>xếp</a:t>
            </a:r>
            <a:r>
              <a:rPr lang="en-US" sz="3600" dirty="0"/>
              <a:t> </a:t>
            </a:r>
            <a:r>
              <a:rPr lang="en-US" sz="3600" dirty="0" err="1"/>
              <a:t>các</a:t>
            </a:r>
            <a:r>
              <a:rPr lang="en-US" sz="3600" dirty="0"/>
              <a:t> </a:t>
            </a:r>
            <a:r>
              <a:rPr lang="en-US" sz="3600" dirty="0" err="1"/>
              <a:t>số</a:t>
            </a:r>
            <a:r>
              <a:rPr lang="en-US" sz="3600" dirty="0"/>
              <a:t> </a:t>
            </a:r>
            <a:r>
              <a:rPr lang="en-US" sz="3600" dirty="0" err="1"/>
              <a:t>trên</a:t>
            </a:r>
            <a:r>
              <a:rPr lang="en-US" sz="3600" dirty="0"/>
              <a:t> </a:t>
            </a:r>
            <a:r>
              <a:rPr lang="en-US" sz="3600" dirty="0" err="1"/>
              <a:t>theo</a:t>
            </a:r>
            <a:r>
              <a:rPr lang="en-US" sz="3600" dirty="0"/>
              <a:t> </a:t>
            </a:r>
            <a:r>
              <a:rPr lang="en-US" sz="3600" dirty="0" err="1"/>
              <a:t>thứ</a:t>
            </a:r>
            <a:r>
              <a:rPr lang="en-US" sz="3600" dirty="0"/>
              <a:t> </a:t>
            </a:r>
            <a:r>
              <a:rPr lang="en-US" sz="3600" dirty="0" err="1"/>
              <a:t>tự</a:t>
            </a:r>
            <a:r>
              <a:rPr lang="en-US" sz="3600" dirty="0"/>
              <a:t> </a:t>
            </a:r>
            <a:r>
              <a:rPr lang="en-US" sz="3600" dirty="0" err="1"/>
              <a:t>từ</a:t>
            </a:r>
            <a:r>
              <a:rPr lang="en-US" sz="3600" dirty="0"/>
              <a:t> </a:t>
            </a:r>
            <a:r>
              <a:rPr lang="en-US" sz="3600" dirty="0" err="1"/>
              <a:t>bé</a:t>
            </a:r>
            <a:r>
              <a:rPr lang="en-US" sz="3600" dirty="0"/>
              <a:t> </a:t>
            </a:r>
            <a:r>
              <a:rPr lang="en-US" sz="3600" dirty="0" err="1"/>
              <a:t>đến</a:t>
            </a:r>
            <a:r>
              <a:rPr lang="en-US" sz="3600" dirty="0"/>
              <a:t> </a:t>
            </a:r>
            <a:r>
              <a:rPr lang="en-US" sz="3600" dirty="0" err="1"/>
              <a:t>lớn</a:t>
            </a:r>
            <a:endParaRPr lang="en-US" sz="3600" dirty="0"/>
          </a:p>
        </p:txBody>
      </p:sp>
      <p:cxnSp>
        <p:nvCxnSpPr>
          <p:cNvPr id="8" name="Straight Connector 7">
            <a:extLst>
              <a:ext uri="{FF2B5EF4-FFF2-40B4-BE49-F238E27FC236}">
                <a16:creationId xmlns:a16="http://schemas.microsoft.com/office/drawing/2014/main" id="{756021AA-87C5-4C50-B5A4-999E1F6CE89A}"/>
              </a:ext>
            </a:extLst>
          </p:cNvPr>
          <p:cNvCxnSpPr/>
          <p:nvPr/>
        </p:nvCxnSpPr>
        <p:spPr>
          <a:xfrm>
            <a:off x="1247775" y="3781425"/>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5E7F72E-77F1-4193-A971-7D757966FF78}"/>
              </a:ext>
            </a:extLst>
          </p:cNvPr>
          <p:cNvSpPr/>
          <p:nvPr/>
        </p:nvSpPr>
        <p:spPr>
          <a:xfrm>
            <a:off x="3343275" y="1400175"/>
            <a:ext cx="2409825" cy="1352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25E3B876-FA52-4DCC-8535-967E8D3DA899}"/>
              </a:ext>
            </a:extLst>
          </p:cNvPr>
          <p:cNvCxnSpPr/>
          <p:nvPr/>
        </p:nvCxnSpPr>
        <p:spPr>
          <a:xfrm>
            <a:off x="1295400" y="4610100"/>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D3E64CB1-7966-4FAD-9F09-A57AA6417FA6}"/>
              </a:ext>
            </a:extLst>
          </p:cNvPr>
          <p:cNvSpPr/>
          <p:nvPr/>
        </p:nvSpPr>
        <p:spPr>
          <a:xfrm>
            <a:off x="6019800" y="1362075"/>
            <a:ext cx="2409825" cy="1352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8A6B7B43-8A04-42C9-B810-6B605FFA4F0B}"/>
              </a:ext>
            </a:extLst>
          </p:cNvPr>
          <p:cNvCxnSpPr>
            <a:cxnSpLocks/>
          </p:cNvCxnSpPr>
          <p:nvPr/>
        </p:nvCxnSpPr>
        <p:spPr>
          <a:xfrm>
            <a:off x="1343025" y="5476875"/>
            <a:ext cx="8820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6FF4AB8-6FAF-4FFD-907C-6601F5E49E86}"/>
              </a:ext>
            </a:extLst>
          </p:cNvPr>
          <p:cNvPicPr>
            <a:picLocks noChangeAspect="1"/>
          </p:cNvPicPr>
          <p:nvPr/>
        </p:nvPicPr>
        <p:blipFill>
          <a:blip r:embed="rId5"/>
          <a:stretch>
            <a:fillRect/>
          </a:stretch>
        </p:blipFill>
        <p:spPr>
          <a:xfrm>
            <a:off x="1290637" y="5614181"/>
            <a:ext cx="1833563" cy="891394"/>
          </a:xfrm>
          <a:prstGeom prst="rect">
            <a:avLst/>
          </a:prstGeom>
        </p:spPr>
      </p:pic>
      <p:pic>
        <p:nvPicPr>
          <p:cNvPr id="15" name="Picture 14">
            <a:extLst>
              <a:ext uri="{FF2B5EF4-FFF2-40B4-BE49-F238E27FC236}">
                <a16:creationId xmlns:a16="http://schemas.microsoft.com/office/drawing/2014/main" id="{0610882D-359A-4D7D-A03F-852825DC1155}"/>
              </a:ext>
            </a:extLst>
          </p:cNvPr>
          <p:cNvPicPr>
            <a:picLocks noChangeAspect="1"/>
          </p:cNvPicPr>
          <p:nvPr/>
        </p:nvPicPr>
        <p:blipFill>
          <a:blip r:embed="rId6"/>
          <a:stretch>
            <a:fillRect/>
          </a:stretch>
        </p:blipFill>
        <p:spPr>
          <a:xfrm>
            <a:off x="3228974" y="5594536"/>
            <a:ext cx="1714501" cy="930089"/>
          </a:xfrm>
          <a:prstGeom prst="rect">
            <a:avLst/>
          </a:prstGeom>
        </p:spPr>
      </p:pic>
      <p:pic>
        <p:nvPicPr>
          <p:cNvPr id="17" name="Picture 16">
            <a:extLst>
              <a:ext uri="{FF2B5EF4-FFF2-40B4-BE49-F238E27FC236}">
                <a16:creationId xmlns:a16="http://schemas.microsoft.com/office/drawing/2014/main" id="{249EF691-388F-423B-8E76-015E0B00764D}"/>
              </a:ext>
            </a:extLst>
          </p:cNvPr>
          <p:cNvPicPr>
            <a:picLocks noChangeAspect="1"/>
          </p:cNvPicPr>
          <p:nvPr/>
        </p:nvPicPr>
        <p:blipFill>
          <a:blip r:embed="rId7"/>
          <a:stretch>
            <a:fillRect/>
          </a:stretch>
        </p:blipFill>
        <p:spPr>
          <a:xfrm>
            <a:off x="6969864" y="5543549"/>
            <a:ext cx="1940773" cy="1038225"/>
          </a:xfrm>
          <a:prstGeom prst="rect">
            <a:avLst/>
          </a:prstGeom>
        </p:spPr>
      </p:pic>
      <p:pic>
        <p:nvPicPr>
          <p:cNvPr id="40" name="Picture 39">
            <a:extLst>
              <a:ext uri="{FF2B5EF4-FFF2-40B4-BE49-F238E27FC236}">
                <a16:creationId xmlns:a16="http://schemas.microsoft.com/office/drawing/2014/main" id="{A2793A7C-7FFC-4C58-ACE2-179E2490407E}"/>
              </a:ext>
            </a:extLst>
          </p:cNvPr>
          <p:cNvPicPr>
            <a:picLocks noChangeAspect="1"/>
          </p:cNvPicPr>
          <p:nvPr/>
        </p:nvPicPr>
        <p:blipFill>
          <a:blip r:embed="rId8"/>
          <a:stretch>
            <a:fillRect/>
          </a:stretch>
        </p:blipFill>
        <p:spPr>
          <a:xfrm>
            <a:off x="5057775" y="5575009"/>
            <a:ext cx="1833562" cy="954378"/>
          </a:xfrm>
          <a:prstGeom prst="rect">
            <a:avLst/>
          </a:prstGeom>
        </p:spPr>
      </p:pic>
    </p:spTree>
    <p:extLst>
      <p:ext uri="{BB962C8B-B14F-4D97-AF65-F5344CB8AC3E}">
        <p14:creationId xmlns:p14="http://schemas.microsoft.com/office/powerpoint/2010/main" val="3666279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down)">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down)">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down)">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id="{95529156-A528-09BF-F5CC-312868612188}"/>
              </a:ext>
            </a:extLst>
          </p:cNvPr>
          <p:cNvSpPr/>
          <p:nvPr/>
        </p:nvSpPr>
        <p:spPr>
          <a:xfrm>
            <a:off x="329380" y="203360"/>
            <a:ext cx="11533239" cy="6451279"/>
          </a:xfrm>
          <a:prstGeom prst="roundRect">
            <a:avLst>
              <a:gd name="adj" fmla="val 949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924B9040-4CBE-4B4B-0755-A63C54F24594}"/>
              </a:ext>
            </a:extLst>
          </p:cNvPr>
          <p:cNvSpPr/>
          <p:nvPr/>
        </p:nvSpPr>
        <p:spPr>
          <a:xfrm>
            <a:off x="0" y="511901"/>
            <a:ext cx="836023" cy="705394"/>
          </a:xfrm>
          <a:prstGeom prst="triangle">
            <a:avLst/>
          </a:prstGeom>
          <a:solidFill>
            <a:srgbClr val="66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sp>
        <p:nvSpPr>
          <p:cNvPr id="6" name="TextBox 5">
            <a:extLst>
              <a:ext uri="{FF2B5EF4-FFF2-40B4-BE49-F238E27FC236}">
                <a16:creationId xmlns:a16="http://schemas.microsoft.com/office/drawing/2014/main" id="{C4D46A2E-84E6-968C-47B9-8FFE61562B26}"/>
              </a:ext>
            </a:extLst>
          </p:cNvPr>
          <p:cNvSpPr txBox="1"/>
          <p:nvPr/>
        </p:nvSpPr>
        <p:spPr>
          <a:xfrm>
            <a:off x="838200" y="548641"/>
            <a:ext cx="11229975" cy="2123658"/>
          </a:xfrm>
          <a:prstGeom prst="rect">
            <a:avLst/>
          </a:prstGeom>
          <a:noFill/>
        </p:spPr>
        <p:txBody>
          <a:bodyPr wrap="square" rtlCol="0">
            <a:spAutoFit/>
          </a:bodyPr>
          <a:lstStyle/>
          <a:p>
            <a:pPr lvl="0"/>
            <a:r>
              <a:rPr lang="vi-VN" sz="2200" b="1" dirty="0">
                <a:solidFill>
                  <a:prstClr val="black"/>
                </a:solidFill>
                <a:latin typeface="Calibri"/>
              </a:rPr>
              <a:t>Trong phong trào nuôi ong lấy mật ở một huyện miền núi, gia đình anh Tài thu được 1 846 ℓ</a:t>
            </a:r>
            <a:r>
              <a:rPr lang="en-US" sz="2200" b="1" dirty="0">
                <a:solidFill>
                  <a:prstClr val="black"/>
                </a:solidFill>
                <a:latin typeface="Calibri"/>
              </a:rPr>
              <a:t> </a:t>
            </a:r>
            <a:r>
              <a:rPr lang="vi-VN" sz="2200" b="1" dirty="0">
                <a:solidFill>
                  <a:prstClr val="black"/>
                </a:solidFill>
                <a:latin typeface="Calibri"/>
              </a:rPr>
              <a:t>mật ong. Gia đình ông Dìn thu được 1 407 ℓ</a:t>
            </a:r>
            <a:r>
              <a:rPr lang="en-US" sz="2200" b="1" dirty="0">
                <a:solidFill>
                  <a:prstClr val="black"/>
                </a:solidFill>
                <a:latin typeface="Calibri"/>
              </a:rPr>
              <a:t> </a:t>
            </a:r>
            <a:r>
              <a:rPr lang="vi-VN" sz="2200" b="1" dirty="0">
                <a:solidFill>
                  <a:prstClr val="black"/>
                </a:solidFill>
                <a:latin typeface="Calibri"/>
              </a:rPr>
              <a:t>mật ong. Gia đình ông Nhẫm thu được 2 325 ℓ</a:t>
            </a:r>
            <a:r>
              <a:rPr lang="en-US" sz="2200" b="1" dirty="0">
                <a:solidFill>
                  <a:prstClr val="black"/>
                </a:solidFill>
                <a:latin typeface="Calibri"/>
              </a:rPr>
              <a:t> </a:t>
            </a:r>
            <a:r>
              <a:rPr lang="vi-VN" sz="2200" b="1" dirty="0">
                <a:solidFill>
                  <a:prstClr val="black"/>
                </a:solidFill>
                <a:latin typeface="Calibri"/>
              </a:rPr>
              <a:t>mật ong.</a:t>
            </a:r>
          </a:p>
          <a:p>
            <a:pPr lvl="0"/>
            <a:r>
              <a:rPr lang="vi-VN" sz="2200" b="1" dirty="0">
                <a:solidFill>
                  <a:prstClr val="black"/>
                </a:solidFill>
                <a:latin typeface="Calibri"/>
              </a:rPr>
              <a:t>a) Gia đình nào thu hoạch được nhiều mật ong nhất?</a:t>
            </a:r>
          </a:p>
          <a:p>
            <a:pPr lvl="0"/>
            <a:r>
              <a:rPr lang="vi-VN" sz="2200" b="1" dirty="0">
                <a:solidFill>
                  <a:prstClr val="black"/>
                </a:solidFill>
                <a:latin typeface="Calibri"/>
              </a:rPr>
              <a:t>b) Gia đình nào thu hoạch được ít mật ong nhất?</a:t>
            </a:r>
          </a:p>
          <a:p>
            <a:pPr lvl="0"/>
            <a:r>
              <a:rPr lang="vi-VN" sz="2200" b="1" dirty="0">
                <a:solidFill>
                  <a:prstClr val="black"/>
                </a:solidFill>
                <a:latin typeface="Calibri"/>
              </a:rPr>
              <a:t>c) Nêu tên các gia đình trên theo thứ tự từ thu hoạch được nhiều mật ong đến ít mật ong?</a:t>
            </a:r>
          </a:p>
        </p:txBody>
      </p:sp>
      <p:sp>
        <p:nvSpPr>
          <p:cNvPr id="3" name="TextBox 2">
            <a:extLst>
              <a:ext uri="{FF2B5EF4-FFF2-40B4-BE49-F238E27FC236}">
                <a16:creationId xmlns:a16="http://schemas.microsoft.com/office/drawing/2014/main" id="{37886EBC-D6EA-4C8A-B234-FB5991F18468}"/>
              </a:ext>
            </a:extLst>
          </p:cNvPr>
          <p:cNvSpPr txBox="1"/>
          <p:nvPr/>
        </p:nvSpPr>
        <p:spPr>
          <a:xfrm>
            <a:off x="1114425" y="2876550"/>
            <a:ext cx="10210800" cy="2677656"/>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a) Ta có 2 325 &gt; 1 846 &gt; 1 407</a:t>
            </a:r>
          </a:p>
          <a:p>
            <a:r>
              <a:rPr lang="vi-VN" sz="2800" b="1" dirty="0">
                <a:solidFill>
                  <a:srgbClr val="FF0000"/>
                </a:solidFill>
                <a:latin typeface="Calibri" panose="020F0502020204030204" pitchFamily="34" charset="0"/>
                <a:cs typeface="Calibri" panose="020F0502020204030204" pitchFamily="34" charset="0"/>
              </a:rPr>
              <a:t>Vậy gia đình ông Nhẫm thu hoạch được nhiều mật ong nhất.</a:t>
            </a:r>
          </a:p>
          <a:p>
            <a:r>
              <a:rPr lang="vi-VN" sz="2800" b="1" dirty="0">
                <a:solidFill>
                  <a:srgbClr val="FF0000"/>
                </a:solidFill>
                <a:latin typeface="Calibri" panose="020F0502020204030204" pitchFamily="34" charset="0"/>
                <a:cs typeface="Calibri" panose="020F0502020204030204" pitchFamily="34" charset="0"/>
              </a:rPr>
              <a:t>b) Gia đình ông Dìn thu hoạch được ít mật ong nhất.</a:t>
            </a:r>
          </a:p>
          <a:p>
            <a:r>
              <a:rPr lang="vi-VN" sz="2800" b="1" dirty="0">
                <a:solidFill>
                  <a:srgbClr val="FF0000"/>
                </a:solidFill>
                <a:latin typeface="Calibri" panose="020F0502020204030204" pitchFamily="34" charset="0"/>
                <a:cs typeface="Calibri" panose="020F0502020204030204" pitchFamily="34" charset="0"/>
              </a:rPr>
              <a:t>c) Các gia đình trên theo thứ tự từ thu hoạch được nhiều mật ong đến ít mật ong là:</a:t>
            </a:r>
            <a:endParaRPr lang="en-US" sz="2800" b="1" dirty="0">
              <a:solidFill>
                <a:srgbClr val="FF0000"/>
              </a:solidFill>
              <a:latin typeface="Calibri" panose="020F0502020204030204" pitchFamily="34" charset="0"/>
              <a:cs typeface="Calibri" panose="020F0502020204030204" pitchFamily="34" charset="0"/>
            </a:endParaRPr>
          </a:p>
          <a:p>
            <a:r>
              <a:rPr lang="en-US" sz="2800" b="1" dirty="0">
                <a:solidFill>
                  <a:srgbClr val="FF0000"/>
                </a:solidFill>
                <a:latin typeface="Calibri" panose="020F0502020204030204" pitchFamily="34" charset="0"/>
                <a:cs typeface="Calibri" panose="020F0502020204030204" pitchFamily="34" charset="0"/>
              </a:rPr>
              <a:t>G</a:t>
            </a:r>
            <a:r>
              <a:rPr lang="vi-VN" sz="2800" b="1" dirty="0">
                <a:solidFill>
                  <a:srgbClr val="FF0000"/>
                </a:solidFill>
                <a:latin typeface="Calibri" panose="020F0502020204030204" pitchFamily="34" charset="0"/>
                <a:cs typeface="Calibri" panose="020F0502020204030204" pitchFamily="34" charset="0"/>
              </a:rPr>
              <a:t>ia đình ông Nhẫm</a:t>
            </a:r>
            <a:r>
              <a:rPr lang="en-US" sz="2800" b="1" dirty="0">
                <a:solidFill>
                  <a:srgbClr val="FF0000"/>
                </a:solidFill>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2800" b="1" dirty="0">
                <a:solidFill>
                  <a:srgbClr val="FF0000"/>
                </a:solidFill>
                <a:latin typeface="Calibri" panose="020F0502020204030204" pitchFamily="34" charset="0"/>
                <a:cs typeface="Calibri" panose="020F0502020204030204" pitchFamily="34" charset="0"/>
              </a:rPr>
              <a:t>gia đình anh Tài</a:t>
            </a:r>
            <a:r>
              <a:rPr lang="en-US" sz="2800" b="1" dirty="0">
                <a:solidFill>
                  <a:srgbClr val="FF0000"/>
                </a:solidFill>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a:t>
            </a:r>
            <a:r>
              <a:rPr lang="vi-VN" sz="2800" b="1" dirty="0">
                <a:solidFill>
                  <a:srgbClr val="FF0000"/>
                </a:solidFill>
                <a:latin typeface="Calibri" panose="020F0502020204030204" pitchFamily="34" charset="0"/>
                <a:cs typeface="Calibri" panose="020F0502020204030204" pitchFamily="34" charset="0"/>
              </a:rPr>
              <a:t> gia đình ông Dìn.</a:t>
            </a:r>
          </a:p>
        </p:txBody>
      </p:sp>
    </p:spTree>
    <p:extLst>
      <p:ext uri="{BB962C8B-B14F-4D97-AF65-F5344CB8AC3E}">
        <p14:creationId xmlns:p14="http://schemas.microsoft.com/office/powerpoint/2010/main" val="189292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4" presetClass="emph" presetSubtype="0" fill="hold" grpId="1" nodeType="afterEffect">
                                  <p:stCondLst>
                                    <p:cond delay="0"/>
                                  </p:stCondLst>
                                  <p:iterate type="lt">
                                    <p:tmPct val="10000"/>
                                  </p:iterate>
                                  <p:childTnLst>
                                    <p:animMotion origin="layout" path="M 3.125E-6 -2.22222E-6 L 3.125E-6 -0.07222 " pathEditMode="relative" rAng="0" ptsTypes="AA">
                                      <p:cBhvr>
                                        <p:cTn id="18" dur="250" accel="50000" decel="50000" autoRev="1" fill="hold">
                                          <p:stCondLst>
                                            <p:cond delay="0"/>
                                          </p:stCondLst>
                                        </p:cTn>
                                        <p:tgtEl>
                                          <p:spTgt spid="6"/>
                                        </p:tgtEl>
                                        <p:attrNameLst>
                                          <p:attrName>ppt_x</p:attrName>
                                          <p:attrName>ppt_y</p:attrName>
                                        </p:attrNameLst>
                                      </p:cBhvr>
                                      <p:rCtr x="0" y="-3611"/>
                                    </p:animMotion>
                                    <p:animRot by="1500000">
                                      <p:cBhvr>
                                        <p:cTn id="19" dur="125" fill="hold">
                                          <p:stCondLst>
                                            <p:cond delay="0"/>
                                          </p:stCondLst>
                                        </p:cTn>
                                        <p:tgtEl>
                                          <p:spTgt spid="6"/>
                                        </p:tgtEl>
                                        <p:attrNameLst>
                                          <p:attrName>r</p:attrName>
                                        </p:attrNameLst>
                                      </p:cBhvr>
                                    </p:animRot>
                                    <p:animRot by="-1500000">
                                      <p:cBhvr>
                                        <p:cTn id="20" dur="125" fill="hold">
                                          <p:stCondLst>
                                            <p:cond delay="125"/>
                                          </p:stCondLst>
                                        </p:cTn>
                                        <p:tgtEl>
                                          <p:spTgt spid="6"/>
                                        </p:tgtEl>
                                        <p:attrNameLst>
                                          <p:attrName>r</p:attrName>
                                        </p:attrNameLst>
                                      </p:cBhvr>
                                    </p:animRot>
                                    <p:animRot by="-1500000">
                                      <p:cBhvr>
                                        <p:cTn id="21" dur="125" fill="hold">
                                          <p:stCondLst>
                                            <p:cond delay="250"/>
                                          </p:stCondLst>
                                        </p:cTn>
                                        <p:tgtEl>
                                          <p:spTgt spid="6"/>
                                        </p:tgtEl>
                                        <p:attrNameLst>
                                          <p:attrName>r</p:attrName>
                                        </p:attrNameLst>
                                      </p:cBhvr>
                                    </p:animRot>
                                    <p:animRot by="1500000">
                                      <p:cBhvr>
                                        <p:cTn id="22" dur="125" fill="hold">
                                          <p:stCondLst>
                                            <p:cond delay="375"/>
                                          </p:stCondLst>
                                        </p:cTn>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down)">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down)">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C33A164-FEA9-4356-98AF-DE7AE7F8C3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0831" y="0"/>
            <a:ext cx="7596554" cy="6608175"/>
          </a:xfrm>
          <a:prstGeom prst="rect">
            <a:avLst/>
          </a:prstGeom>
        </p:spPr>
      </p:pic>
      <p:pic>
        <p:nvPicPr>
          <p:cNvPr id="2" name="Picture 1">
            <a:extLst>
              <a:ext uri="{FF2B5EF4-FFF2-40B4-BE49-F238E27FC236}">
                <a16:creationId xmlns:a16="http://schemas.microsoft.com/office/drawing/2014/main" id="{9F1D57CC-F866-4325-AD28-E34AE7F904EA}"/>
              </a:ext>
            </a:extLst>
          </p:cNvPr>
          <p:cNvPicPr>
            <a:picLocks noChangeAspect="1"/>
          </p:cNvPicPr>
          <p:nvPr/>
        </p:nvPicPr>
        <p:blipFill>
          <a:blip r:embed="rId5"/>
          <a:stretch>
            <a:fillRect/>
          </a:stretch>
        </p:blipFill>
        <p:spPr>
          <a:xfrm>
            <a:off x="3404396" y="2848996"/>
            <a:ext cx="5078408" cy="2798307"/>
          </a:xfrm>
          <a:prstGeom prst="rect">
            <a:avLst/>
          </a:prstGeom>
        </p:spPr>
      </p:pic>
    </p:spTree>
    <p:extLst>
      <p:ext uri="{BB962C8B-B14F-4D97-AF65-F5344CB8AC3E}">
        <p14:creationId xmlns:p14="http://schemas.microsoft.com/office/powerpoint/2010/main" val="172208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C33A164-FEA9-4356-98AF-DE7AE7F8C3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890" y="0"/>
            <a:ext cx="9664504" cy="6858000"/>
          </a:xfrm>
          <a:prstGeom prst="rect">
            <a:avLst/>
          </a:prstGeom>
        </p:spPr>
      </p:pic>
      <p:pic>
        <p:nvPicPr>
          <p:cNvPr id="3" name="Picture 2">
            <a:extLst>
              <a:ext uri="{FF2B5EF4-FFF2-40B4-BE49-F238E27FC236}">
                <a16:creationId xmlns:a16="http://schemas.microsoft.com/office/drawing/2014/main" id="{D1CC1E24-2FD3-4221-9A5B-CF0D2F56C29E}"/>
              </a:ext>
            </a:extLst>
          </p:cNvPr>
          <p:cNvPicPr>
            <a:picLocks noChangeAspect="1"/>
          </p:cNvPicPr>
          <p:nvPr/>
        </p:nvPicPr>
        <p:blipFill>
          <a:blip r:embed="rId5"/>
          <a:stretch>
            <a:fillRect/>
          </a:stretch>
        </p:blipFill>
        <p:spPr>
          <a:xfrm>
            <a:off x="4229240" y="2396690"/>
            <a:ext cx="4122280" cy="1645654"/>
          </a:xfrm>
          <a:prstGeom prst="rect">
            <a:avLst/>
          </a:prstGeom>
        </p:spPr>
      </p:pic>
      <p:pic>
        <p:nvPicPr>
          <p:cNvPr id="5" name="Picture 4">
            <a:extLst>
              <a:ext uri="{FF2B5EF4-FFF2-40B4-BE49-F238E27FC236}">
                <a16:creationId xmlns:a16="http://schemas.microsoft.com/office/drawing/2014/main" id="{D7D05722-BE49-4D66-A52C-30C47EF2A812}"/>
              </a:ext>
            </a:extLst>
          </p:cNvPr>
          <p:cNvPicPr>
            <a:picLocks noChangeAspect="1"/>
          </p:cNvPicPr>
          <p:nvPr/>
        </p:nvPicPr>
        <p:blipFill>
          <a:blip r:embed="rId6"/>
          <a:stretch>
            <a:fillRect/>
          </a:stretch>
        </p:blipFill>
        <p:spPr>
          <a:xfrm>
            <a:off x="2383214" y="3656746"/>
            <a:ext cx="7425572" cy="2127688"/>
          </a:xfrm>
          <a:prstGeom prst="rect">
            <a:avLst/>
          </a:prstGeom>
        </p:spPr>
      </p:pic>
    </p:spTree>
    <p:extLst>
      <p:ext uri="{BB962C8B-B14F-4D97-AF65-F5344CB8AC3E}">
        <p14:creationId xmlns:p14="http://schemas.microsoft.com/office/powerpoint/2010/main" val="13707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4C51C9-1A17-5DA3-A8B5-D7AE78FCCD44}"/>
              </a:ext>
            </a:extLst>
          </p:cNvPr>
          <p:cNvGrpSpPr/>
          <p:nvPr/>
        </p:nvGrpSpPr>
        <p:grpSpPr>
          <a:xfrm>
            <a:off x="2644726" y="1446144"/>
            <a:ext cx="6752492" cy="3965712"/>
            <a:chOff x="2988212" y="1446144"/>
            <a:chExt cx="6075908" cy="3965712"/>
          </a:xfrm>
        </p:grpSpPr>
        <p:sp>
          <p:nvSpPr>
            <p:cNvPr id="2" name="TextBox 2">
              <a:extLst>
                <a:ext uri="{FF2B5EF4-FFF2-40B4-BE49-F238E27FC236}">
                  <a16:creationId xmlns:a16="http://schemas.microsoft.com/office/drawing/2014/main" id="{4D9CD571-DA9D-D14F-17DE-84AB74D56724}"/>
                </a:ext>
              </a:extLst>
            </p:cNvPr>
            <p:cNvSpPr txBox="1"/>
            <p:nvPr/>
          </p:nvSpPr>
          <p:spPr>
            <a:xfrm>
              <a:off x="5294157" y="4207895"/>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BD4E0CFC-3C19-4A46-8145-DD4F0BA214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8212" y="1446144"/>
              <a:ext cx="6075908" cy="3965712"/>
            </a:xfrm>
            <a:prstGeom prst="rect">
              <a:avLst/>
            </a:prstGeom>
          </p:spPr>
        </p:pic>
      </p:grpSp>
      <p:pic>
        <p:nvPicPr>
          <p:cNvPr id="4" name="Picture 3">
            <a:extLst>
              <a:ext uri="{FF2B5EF4-FFF2-40B4-BE49-F238E27FC236}">
                <a16:creationId xmlns:a16="http://schemas.microsoft.com/office/drawing/2014/main" id="{67AA5C1A-5A0D-4D9F-8817-8554C202B12E}"/>
              </a:ext>
            </a:extLst>
          </p:cNvPr>
          <p:cNvPicPr>
            <a:picLocks noChangeAspect="1"/>
          </p:cNvPicPr>
          <p:nvPr/>
        </p:nvPicPr>
        <p:blipFill>
          <a:blip r:embed="rId5"/>
          <a:stretch>
            <a:fillRect/>
          </a:stretch>
        </p:blipFill>
        <p:spPr>
          <a:xfrm>
            <a:off x="4316174" y="1818842"/>
            <a:ext cx="4035902" cy="1201016"/>
          </a:xfrm>
          <a:prstGeom prst="rect">
            <a:avLst/>
          </a:prstGeom>
        </p:spPr>
      </p:pic>
    </p:spTree>
    <p:extLst>
      <p:ext uri="{BB962C8B-B14F-4D97-AF65-F5344CB8AC3E}">
        <p14:creationId xmlns:p14="http://schemas.microsoft.com/office/powerpoint/2010/main" val="378425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04E48-FCBE-C0E6-0C6F-6F443CE31C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
                    </a14:imgEffect>
                    <a14:imgEffect>
                      <a14:colorTemperature colorTemp="5888"/>
                    </a14:imgEffect>
                    <a14:imgEffect>
                      <a14:saturation sat="150000"/>
                    </a14:imgEffect>
                    <a14:imgEffect>
                      <a14:brightnessContrast bright="2000" contrast="3000"/>
                    </a14:imgEffect>
                  </a14:imgLayer>
                </a14:imgProps>
              </a:ext>
            </a:extLst>
          </a:blip>
          <a:srcRect t="587" b="84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F3AB9E3-B703-4A5B-A257-C655EB6DB9AD}"/>
              </a:ext>
            </a:extLst>
          </p:cNvPr>
          <p:cNvPicPr>
            <a:picLocks noChangeAspect="1"/>
          </p:cNvPicPr>
          <p:nvPr/>
        </p:nvPicPr>
        <p:blipFill>
          <a:blip r:embed="rId4"/>
          <a:stretch>
            <a:fillRect/>
          </a:stretch>
        </p:blipFill>
        <p:spPr>
          <a:xfrm>
            <a:off x="2198830" y="353860"/>
            <a:ext cx="6956139" cy="2054530"/>
          </a:xfrm>
          <a:prstGeom prst="rect">
            <a:avLst/>
          </a:prstGeom>
        </p:spPr>
      </p:pic>
    </p:spTree>
    <p:extLst>
      <p:ext uri="{BB962C8B-B14F-4D97-AF65-F5344CB8AC3E}">
        <p14:creationId xmlns:p14="http://schemas.microsoft.com/office/powerpoint/2010/main" val="90273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04E48-FCBE-C0E6-0C6F-6F443CE31C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888"/>
                    </a14:imgEffect>
                    <a14:imgEffect>
                      <a14:saturation sat="150000"/>
                    </a14:imgEffect>
                    <a14:imgEffect>
                      <a14:brightnessContrast bright="2000" contrast="3000"/>
                    </a14:imgEffect>
                  </a14:imgLayer>
                </a14:imgProps>
              </a:ext>
            </a:extLst>
          </a:blip>
          <a:srcRect t="587" b="84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3EB8CD8-53B0-4F6B-BD24-693D78D7DD1F}"/>
              </a:ext>
            </a:extLst>
          </p:cNvPr>
          <p:cNvSpPr/>
          <p:nvPr/>
        </p:nvSpPr>
        <p:spPr>
          <a:xfrm>
            <a:off x="268014" y="299543"/>
            <a:ext cx="11682248" cy="6258911"/>
          </a:xfrm>
          <a:prstGeom prst="roundRect">
            <a:avLst>
              <a:gd name="adj" fmla="val 9614"/>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113D69C1-5A58-738A-EBAA-D07870F1F073}"/>
              </a:ext>
            </a:extLst>
          </p:cNvPr>
          <p:cNvGrpSpPr/>
          <p:nvPr/>
        </p:nvGrpSpPr>
        <p:grpSpPr>
          <a:xfrm>
            <a:off x="516314" y="357535"/>
            <a:ext cx="6370260" cy="1359929"/>
            <a:chOff x="5266879" y="1674341"/>
            <a:chExt cx="6370260" cy="1359929"/>
          </a:xfrm>
        </p:grpSpPr>
        <p:sp>
          <p:nvSpPr>
            <p:cNvPr id="16" name="Rectangle: Rounded Corners 15">
              <a:extLst>
                <a:ext uri="{FF2B5EF4-FFF2-40B4-BE49-F238E27FC236}">
                  <a16:creationId xmlns:a16="http://schemas.microsoft.com/office/drawing/2014/main" id="{0F6C44E4-76AB-7453-8349-EC95608EF1EE}"/>
                </a:ext>
              </a:extLst>
            </p:cNvPr>
            <p:cNvSpPr/>
            <p:nvPr/>
          </p:nvSpPr>
          <p:spPr>
            <a:xfrm>
              <a:off x="5581708" y="2221139"/>
              <a:ext cx="6055431" cy="813131"/>
            </a:xfrm>
            <a:custGeom>
              <a:avLst/>
              <a:gdLst>
                <a:gd name="connsiteX0" fmla="*/ 0 w 6055431"/>
                <a:gd name="connsiteY0" fmla="*/ 135525 h 813131"/>
                <a:gd name="connsiteX1" fmla="*/ 135525 w 6055431"/>
                <a:gd name="connsiteY1" fmla="*/ 0 h 813131"/>
                <a:gd name="connsiteX2" fmla="*/ 5919906 w 6055431"/>
                <a:gd name="connsiteY2" fmla="*/ 0 h 813131"/>
                <a:gd name="connsiteX3" fmla="*/ 6055431 w 6055431"/>
                <a:gd name="connsiteY3" fmla="*/ 135525 h 813131"/>
                <a:gd name="connsiteX4" fmla="*/ 6055431 w 6055431"/>
                <a:gd name="connsiteY4" fmla="*/ 677606 h 813131"/>
                <a:gd name="connsiteX5" fmla="*/ 5919906 w 6055431"/>
                <a:gd name="connsiteY5" fmla="*/ 813131 h 813131"/>
                <a:gd name="connsiteX6" fmla="*/ 135525 w 6055431"/>
                <a:gd name="connsiteY6" fmla="*/ 813131 h 813131"/>
                <a:gd name="connsiteX7" fmla="*/ 0 w 6055431"/>
                <a:gd name="connsiteY7" fmla="*/ 677606 h 813131"/>
                <a:gd name="connsiteX8" fmla="*/ 0 w 6055431"/>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5431" h="813131" fill="none" extrusionOk="0">
                  <a:moveTo>
                    <a:pt x="0" y="135525"/>
                  </a:moveTo>
                  <a:cubicBezTo>
                    <a:pt x="-7846" y="57396"/>
                    <a:pt x="68521" y="8929"/>
                    <a:pt x="135525" y="0"/>
                  </a:cubicBezTo>
                  <a:cubicBezTo>
                    <a:pt x="1372859" y="-61902"/>
                    <a:pt x="4785201" y="-101778"/>
                    <a:pt x="5919906" y="0"/>
                  </a:cubicBezTo>
                  <a:cubicBezTo>
                    <a:pt x="5988749" y="-1883"/>
                    <a:pt x="6056931" y="58678"/>
                    <a:pt x="6055431" y="135525"/>
                  </a:cubicBezTo>
                  <a:cubicBezTo>
                    <a:pt x="6084983" y="288393"/>
                    <a:pt x="6089610" y="474620"/>
                    <a:pt x="6055431" y="677606"/>
                  </a:cubicBezTo>
                  <a:cubicBezTo>
                    <a:pt x="6047542" y="748592"/>
                    <a:pt x="5993880" y="809090"/>
                    <a:pt x="5919906" y="813131"/>
                  </a:cubicBezTo>
                  <a:cubicBezTo>
                    <a:pt x="4798265" y="670739"/>
                    <a:pt x="1405827" y="924232"/>
                    <a:pt x="135525" y="813131"/>
                  </a:cubicBezTo>
                  <a:cubicBezTo>
                    <a:pt x="58174" y="814383"/>
                    <a:pt x="-2354" y="763187"/>
                    <a:pt x="0" y="677606"/>
                  </a:cubicBezTo>
                  <a:cubicBezTo>
                    <a:pt x="-30954" y="419886"/>
                    <a:pt x="-13391" y="192077"/>
                    <a:pt x="0" y="135525"/>
                  </a:cubicBezTo>
                  <a:close/>
                </a:path>
                <a:path w="6055431" h="813131" stroke="0" extrusionOk="0">
                  <a:moveTo>
                    <a:pt x="0" y="135525"/>
                  </a:moveTo>
                  <a:cubicBezTo>
                    <a:pt x="-8982" y="48807"/>
                    <a:pt x="59885" y="-1324"/>
                    <a:pt x="135525" y="0"/>
                  </a:cubicBezTo>
                  <a:cubicBezTo>
                    <a:pt x="2977982" y="-164947"/>
                    <a:pt x="3511868" y="-52288"/>
                    <a:pt x="5919906" y="0"/>
                  </a:cubicBezTo>
                  <a:cubicBezTo>
                    <a:pt x="5994130" y="-9772"/>
                    <a:pt x="6045137" y="62325"/>
                    <a:pt x="6055431" y="135525"/>
                  </a:cubicBezTo>
                  <a:cubicBezTo>
                    <a:pt x="6091117" y="285715"/>
                    <a:pt x="6089226" y="501700"/>
                    <a:pt x="6055431" y="677606"/>
                  </a:cubicBezTo>
                  <a:cubicBezTo>
                    <a:pt x="6061007" y="759653"/>
                    <a:pt x="5987641" y="800188"/>
                    <a:pt x="5919906" y="813131"/>
                  </a:cubicBezTo>
                  <a:cubicBezTo>
                    <a:pt x="3740955" y="971672"/>
                    <a:pt x="2048644" y="671295"/>
                    <a:pt x="135525" y="813131"/>
                  </a:cubicBezTo>
                  <a:cubicBezTo>
                    <a:pt x="60382" y="818306"/>
                    <a:pt x="11731" y="748375"/>
                    <a:pt x="0" y="677606"/>
                  </a:cubicBezTo>
                  <a:cubicBezTo>
                    <a:pt x="31373" y="563344"/>
                    <a:pt x="-23442" y="359543"/>
                    <a:pt x="0" y="135525"/>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2060"/>
                  </a:solidFill>
                  <a:effectLst/>
                  <a:uLnTx/>
                  <a:uFillTx/>
                  <a:latin typeface="Calibri"/>
                  <a:ea typeface="+mn-ea"/>
                  <a:cs typeface="+mn-cs"/>
                </a:rPr>
                <a:t>   So sánh: 10 000... 20 000</a:t>
              </a:r>
              <a:endParaRPr kumimoji="0" lang="en-US" sz="3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DDEE89B8-9555-694A-C0FF-3AFFA7125746}"/>
                </a:ext>
              </a:extLst>
            </p:cNvPr>
            <p:cNvPicPr>
              <a:picLocks noChangeAspect="1"/>
            </p:cNvPicPr>
            <p:nvPr/>
          </p:nvPicPr>
          <p:blipFill>
            <a:blip r:embed="rId5"/>
            <a:stretch>
              <a:fillRect/>
            </a:stretch>
          </p:blipFill>
          <p:spPr>
            <a:xfrm>
              <a:off x="5266879" y="1674341"/>
              <a:ext cx="1093595" cy="1093595"/>
            </a:xfrm>
            <a:prstGeom prst="rect">
              <a:avLst/>
            </a:prstGeom>
          </p:spPr>
        </p:pic>
      </p:grpSp>
      <p:grpSp>
        <p:nvGrpSpPr>
          <p:cNvPr id="3" name="Group 2">
            <a:extLst>
              <a:ext uri="{FF2B5EF4-FFF2-40B4-BE49-F238E27FC236}">
                <a16:creationId xmlns:a16="http://schemas.microsoft.com/office/drawing/2014/main" id="{005F2EC9-C7B9-8622-B7E9-06B3EFD9CC11}"/>
              </a:ext>
            </a:extLst>
          </p:cNvPr>
          <p:cNvGrpSpPr/>
          <p:nvPr/>
        </p:nvGrpSpPr>
        <p:grpSpPr>
          <a:xfrm>
            <a:off x="6225959" y="1574229"/>
            <a:ext cx="5416170" cy="3426396"/>
            <a:chOff x="6225959" y="1574229"/>
            <a:chExt cx="5416170" cy="3426396"/>
          </a:xfrm>
        </p:grpSpPr>
        <p:pic>
          <p:nvPicPr>
            <p:cNvPr id="18" name="Graphic 17">
              <a:extLst>
                <a:ext uri="{FF2B5EF4-FFF2-40B4-BE49-F238E27FC236}">
                  <a16:creationId xmlns:a16="http://schemas.microsoft.com/office/drawing/2014/main" id="{FC174683-8284-1933-45AA-B585D3FBD0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5959" y="1574229"/>
              <a:ext cx="5416170" cy="3426396"/>
            </a:xfrm>
            <a:prstGeom prst="rect">
              <a:avLst/>
            </a:prstGeom>
          </p:spPr>
        </p:pic>
        <p:sp>
          <p:nvSpPr>
            <p:cNvPr id="19" name="Rectangle 18">
              <a:extLst>
                <a:ext uri="{FF2B5EF4-FFF2-40B4-BE49-F238E27FC236}">
                  <a16:creationId xmlns:a16="http://schemas.microsoft.com/office/drawing/2014/main" id="{7D881C46-8F66-0CE5-4168-786EB937A07E}"/>
                </a:ext>
              </a:extLst>
            </p:cNvPr>
            <p:cNvSpPr/>
            <p:nvPr/>
          </p:nvSpPr>
          <p:spPr>
            <a:xfrm>
              <a:off x="6839013" y="3112391"/>
              <a:ext cx="3942412" cy="1477328"/>
            </a:xfrm>
            <a:prstGeom prst="rect">
              <a:avLst/>
            </a:prstGeom>
            <a:noFill/>
          </p:spPr>
          <p:txBody>
            <a:bodyPr wrap="square" lIns="91440" tIns="45720" rIns="91440" bIns="4572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0"/>
                  <a:solidFill>
                    <a:prstClr val="black"/>
                  </a:solidFill>
                  <a:effectLst/>
                  <a:uLnTx/>
                  <a:uFillTx/>
                  <a:latin typeface="Calibri"/>
                  <a:ea typeface="+mn-ea"/>
                  <a:cs typeface="+mn-cs"/>
                </a:rPr>
                <a:t>&lt;</a:t>
              </a:r>
            </a:p>
          </p:txBody>
        </p:sp>
      </p:grpSp>
    </p:spTree>
    <p:extLst>
      <p:ext uri="{BB962C8B-B14F-4D97-AF65-F5344CB8AC3E}">
        <p14:creationId xmlns:p14="http://schemas.microsoft.com/office/powerpoint/2010/main" val="379783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5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6B585D-F186-4151-9D1A-8715368B29B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888"/>
                    </a14:imgEffect>
                    <a14:imgEffect>
                      <a14:saturation sat="150000"/>
                    </a14:imgEffect>
                    <a14:imgEffect>
                      <a14:brightnessContrast bright="2000" contrast="3000"/>
                    </a14:imgEffect>
                  </a14:imgLayer>
                </a14:imgProps>
              </a:ext>
            </a:extLst>
          </a:blip>
          <a:srcRect t="587" b="845"/>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3322BE2F-406B-4235-9778-DBA2896AEB77}"/>
              </a:ext>
            </a:extLst>
          </p:cNvPr>
          <p:cNvSpPr/>
          <p:nvPr/>
        </p:nvSpPr>
        <p:spPr>
          <a:xfrm>
            <a:off x="268014" y="299543"/>
            <a:ext cx="11682248" cy="6258911"/>
          </a:xfrm>
          <a:prstGeom prst="roundRect">
            <a:avLst>
              <a:gd name="adj" fmla="val 9614"/>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70BA419-E357-49DA-A4A1-CE5C389EE00B}"/>
              </a:ext>
            </a:extLst>
          </p:cNvPr>
          <p:cNvGrpSpPr/>
          <p:nvPr/>
        </p:nvGrpSpPr>
        <p:grpSpPr>
          <a:xfrm>
            <a:off x="516314" y="357535"/>
            <a:ext cx="7122735" cy="1359929"/>
            <a:chOff x="5266879" y="1674341"/>
            <a:chExt cx="7122735" cy="1359929"/>
          </a:xfrm>
        </p:grpSpPr>
        <p:sp>
          <p:nvSpPr>
            <p:cNvPr id="20" name="Rectangle: Rounded Corners 19">
              <a:extLst>
                <a:ext uri="{FF2B5EF4-FFF2-40B4-BE49-F238E27FC236}">
                  <a16:creationId xmlns:a16="http://schemas.microsoft.com/office/drawing/2014/main" id="{AD7D6C46-5BEC-46EB-9927-85903371DA48}"/>
                </a:ext>
              </a:extLst>
            </p:cNvPr>
            <p:cNvSpPr/>
            <p:nvPr/>
          </p:nvSpPr>
          <p:spPr>
            <a:xfrm>
              <a:off x="5864989" y="2221139"/>
              <a:ext cx="6524625" cy="813131"/>
            </a:xfrm>
            <a:custGeom>
              <a:avLst/>
              <a:gdLst>
                <a:gd name="connsiteX0" fmla="*/ 0 w 6524625"/>
                <a:gd name="connsiteY0" fmla="*/ 135525 h 813131"/>
                <a:gd name="connsiteX1" fmla="*/ 135525 w 6524625"/>
                <a:gd name="connsiteY1" fmla="*/ 0 h 813131"/>
                <a:gd name="connsiteX2" fmla="*/ 6389100 w 6524625"/>
                <a:gd name="connsiteY2" fmla="*/ 0 h 813131"/>
                <a:gd name="connsiteX3" fmla="*/ 6524625 w 6524625"/>
                <a:gd name="connsiteY3" fmla="*/ 135525 h 813131"/>
                <a:gd name="connsiteX4" fmla="*/ 6524625 w 6524625"/>
                <a:gd name="connsiteY4" fmla="*/ 677606 h 813131"/>
                <a:gd name="connsiteX5" fmla="*/ 6389100 w 6524625"/>
                <a:gd name="connsiteY5" fmla="*/ 813131 h 813131"/>
                <a:gd name="connsiteX6" fmla="*/ 135525 w 6524625"/>
                <a:gd name="connsiteY6" fmla="*/ 813131 h 813131"/>
                <a:gd name="connsiteX7" fmla="*/ 0 w 6524625"/>
                <a:gd name="connsiteY7" fmla="*/ 677606 h 813131"/>
                <a:gd name="connsiteX8" fmla="*/ 0 w 6524625"/>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5" h="813131" fill="none" extrusionOk="0">
                  <a:moveTo>
                    <a:pt x="0" y="135525"/>
                  </a:moveTo>
                  <a:cubicBezTo>
                    <a:pt x="-7846" y="57396"/>
                    <a:pt x="68521" y="8929"/>
                    <a:pt x="135525" y="0"/>
                  </a:cubicBezTo>
                  <a:cubicBezTo>
                    <a:pt x="1808969" y="-61902"/>
                    <a:pt x="3540426" y="-101778"/>
                    <a:pt x="6389100" y="0"/>
                  </a:cubicBezTo>
                  <a:cubicBezTo>
                    <a:pt x="6457943" y="-1883"/>
                    <a:pt x="6526125" y="58678"/>
                    <a:pt x="6524625" y="135525"/>
                  </a:cubicBezTo>
                  <a:cubicBezTo>
                    <a:pt x="6554177" y="288393"/>
                    <a:pt x="6558804" y="474620"/>
                    <a:pt x="6524625" y="677606"/>
                  </a:cubicBezTo>
                  <a:cubicBezTo>
                    <a:pt x="6516736" y="748592"/>
                    <a:pt x="6463074" y="809090"/>
                    <a:pt x="6389100" y="813131"/>
                  </a:cubicBezTo>
                  <a:cubicBezTo>
                    <a:pt x="4767136" y="670739"/>
                    <a:pt x="2153299" y="924232"/>
                    <a:pt x="135525" y="813131"/>
                  </a:cubicBezTo>
                  <a:cubicBezTo>
                    <a:pt x="58174" y="814383"/>
                    <a:pt x="-2354" y="763187"/>
                    <a:pt x="0" y="677606"/>
                  </a:cubicBezTo>
                  <a:cubicBezTo>
                    <a:pt x="-30954" y="419886"/>
                    <a:pt x="-13391" y="192077"/>
                    <a:pt x="0" y="135525"/>
                  </a:cubicBezTo>
                  <a:close/>
                </a:path>
                <a:path w="6524625" h="813131" stroke="0" extrusionOk="0">
                  <a:moveTo>
                    <a:pt x="0" y="135525"/>
                  </a:moveTo>
                  <a:cubicBezTo>
                    <a:pt x="-8982" y="48807"/>
                    <a:pt x="59885" y="-1324"/>
                    <a:pt x="135525" y="0"/>
                  </a:cubicBezTo>
                  <a:cubicBezTo>
                    <a:pt x="2979926" y="-164947"/>
                    <a:pt x="3530678" y="-52288"/>
                    <a:pt x="6389100" y="0"/>
                  </a:cubicBezTo>
                  <a:cubicBezTo>
                    <a:pt x="6463324" y="-9772"/>
                    <a:pt x="6514331" y="62325"/>
                    <a:pt x="6524625" y="135525"/>
                  </a:cubicBezTo>
                  <a:cubicBezTo>
                    <a:pt x="6560311" y="285715"/>
                    <a:pt x="6558420" y="501700"/>
                    <a:pt x="6524625" y="677606"/>
                  </a:cubicBezTo>
                  <a:cubicBezTo>
                    <a:pt x="6530201" y="759653"/>
                    <a:pt x="6456835" y="800188"/>
                    <a:pt x="6389100" y="813131"/>
                  </a:cubicBezTo>
                  <a:cubicBezTo>
                    <a:pt x="4180316" y="971672"/>
                    <a:pt x="1333829" y="671295"/>
                    <a:pt x="135525" y="813131"/>
                  </a:cubicBezTo>
                  <a:cubicBezTo>
                    <a:pt x="60382" y="818306"/>
                    <a:pt x="11731" y="748375"/>
                    <a:pt x="0" y="677606"/>
                  </a:cubicBezTo>
                  <a:cubicBezTo>
                    <a:pt x="31373" y="563344"/>
                    <a:pt x="-23442" y="359543"/>
                    <a:pt x="0" y="135525"/>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2060"/>
                  </a:solidFill>
                  <a:effectLst/>
                  <a:uLnTx/>
                  <a:uFillTx/>
                  <a:latin typeface="Calibri"/>
                  <a:ea typeface="+mn-ea"/>
                  <a:cs typeface="+mn-cs"/>
                </a:rPr>
                <a:t>So sánh: 82 615...72 000 + 10 615</a:t>
              </a:r>
              <a:endParaRPr kumimoji="0" lang="en-US" sz="3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45409463-7882-4931-9017-CCE85BF5C9AE}"/>
                </a:ext>
              </a:extLst>
            </p:cNvPr>
            <p:cNvPicPr>
              <a:picLocks noChangeAspect="1"/>
            </p:cNvPicPr>
            <p:nvPr/>
          </p:nvPicPr>
          <p:blipFill>
            <a:blip r:embed="rId5"/>
            <a:stretch>
              <a:fillRect/>
            </a:stretch>
          </p:blipFill>
          <p:spPr>
            <a:xfrm>
              <a:off x="5266879" y="1674341"/>
              <a:ext cx="1093595" cy="1093595"/>
            </a:xfrm>
            <a:prstGeom prst="rect">
              <a:avLst/>
            </a:prstGeom>
          </p:spPr>
        </p:pic>
      </p:grpSp>
      <p:grpSp>
        <p:nvGrpSpPr>
          <p:cNvPr id="22" name="Group 21">
            <a:extLst>
              <a:ext uri="{FF2B5EF4-FFF2-40B4-BE49-F238E27FC236}">
                <a16:creationId xmlns:a16="http://schemas.microsoft.com/office/drawing/2014/main" id="{7FA84816-A077-4F75-8D6F-4D171DA93C85}"/>
              </a:ext>
            </a:extLst>
          </p:cNvPr>
          <p:cNvGrpSpPr/>
          <p:nvPr/>
        </p:nvGrpSpPr>
        <p:grpSpPr>
          <a:xfrm>
            <a:off x="6225959" y="1574229"/>
            <a:ext cx="5416170" cy="3426396"/>
            <a:chOff x="6225959" y="1574229"/>
            <a:chExt cx="5416170" cy="3426396"/>
          </a:xfrm>
        </p:grpSpPr>
        <p:pic>
          <p:nvPicPr>
            <p:cNvPr id="23" name="Graphic 22">
              <a:extLst>
                <a:ext uri="{FF2B5EF4-FFF2-40B4-BE49-F238E27FC236}">
                  <a16:creationId xmlns:a16="http://schemas.microsoft.com/office/drawing/2014/main" id="{301DD6A4-21C0-4954-9B05-83169C5A0F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5959" y="1574229"/>
              <a:ext cx="5416170" cy="3426396"/>
            </a:xfrm>
            <a:prstGeom prst="rect">
              <a:avLst/>
            </a:prstGeom>
          </p:spPr>
        </p:pic>
        <p:sp>
          <p:nvSpPr>
            <p:cNvPr id="24" name="Rectangle 23">
              <a:extLst>
                <a:ext uri="{FF2B5EF4-FFF2-40B4-BE49-F238E27FC236}">
                  <a16:creationId xmlns:a16="http://schemas.microsoft.com/office/drawing/2014/main" id="{0B874C95-31C9-4DAC-A7C4-4D2F9F8D598E}"/>
                </a:ext>
              </a:extLst>
            </p:cNvPr>
            <p:cNvSpPr/>
            <p:nvPr/>
          </p:nvSpPr>
          <p:spPr>
            <a:xfrm>
              <a:off x="6839013" y="3112391"/>
              <a:ext cx="3942412" cy="1477328"/>
            </a:xfrm>
            <a:prstGeom prst="rect">
              <a:avLst/>
            </a:prstGeom>
            <a:noFill/>
          </p:spPr>
          <p:txBody>
            <a:bodyPr wrap="square" lIns="91440" tIns="45720" rIns="91440" bIns="4572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0"/>
                  <a:solidFill>
                    <a:prstClr val="black"/>
                  </a:solidFill>
                  <a:effectLst/>
                  <a:uLnTx/>
                  <a:uFillTx/>
                  <a:latin typeface="Calibri"/>
                  <a:ea typeface="+mn-ea"/>
                  <a:cs typeface="+mn-cs"/>
                </a:rPr>
                <a:t>=</a:t>
              </a:r>
            </a:p>
          </p:txBody>
        </p:sp>
      </p:grpSp>
    </p:spTree>
    <p:extLst>
      <p:ext uri="{BB962C8B-B14F-4D97-AF65-F5344CB8AC3E}">
        <p14:creationId xmlns:p14="http://schemas.microsoft.com/office/powerpoint/2010/main" val="376536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5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8F93A6-98CA-493C-9B8B-9BC6DB2097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888"/>
                    </a14:imgEffect>
                    <a14:imgEffect>
                      <a14:saturation sat="150000"/>
                    </a14:imgEffect>
                    <a14:imgEffect>
                      <a14:brightnessContrast bright="2000" contrast="3000"/>
                    </a14:imgEffect>
                  </a14:imgLayer>
                </a14:imgProps>
              </a:ext>
            </a:extLst>
          </a:blip>
          <a:srcRect t="587" b="845"/>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5DDC8AB7-138F-4F8D-8890-2FD4BBA7DB26}"/>
              </a:ext>
            </a:extLst>
          </p:cNvPr>
          <p:cNvSpPr/>
          <p:nvPr/>
        </p:nvSpPr>
        <p:spPr>
          <a:xfrm>
            <a:off x="268014" y="299543"/>
            <a:ext cx="11682248" cy="6258911"/>
          </a:xfrm>
          <a:prstGeom prst="roundRect">
            <a:avLst>
              <a:gd name="adj" fmla="val 9614"/>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963513DC-E315-425C-8BB8-3B748AA2115A}"/>
              </a:ext>
            </a:extLst>
          </p:cNvPr>
          <p:cNvGrpSpPr/>
          <p:nvPr/>
        </p:nvGrpSpPr>
        <p:grpSpPr>
          <a:xfrm>
            <a:off x="516314" y="357535"/>
            <a:ext cx="6370259" cy="1359929"/>
            <a:chOff x="5266879" y="1674341"/>
            <a:chExt cx="6370259" cy="1359929"/>
          </a:xfrm>
        </p:grpSpPr>
        <p:sp>
          <p:nvSpPr>
            <p:cNvPr id="20" name="Rectangle: Rounded Corners 19">
              <a:extLst>
                <a:ext uri="{FF2B5EF4-FFF2-40B4-BE49-F238E27FC236}">
                  <a16:creationId xmlns:a16="http://schemas.microsoft.com/office/drawing/2014/main" id="{452F1C77-C6D1-40AA-848A-F16BF84423D1}"/>
                </a:ext>
              </a:extLst>
            </p:cNvPr>
            <p:cNvSpPr/>
            <p:nvPr/>
          </p:nvSpPr>
          <p:spPr>
            <a:xfrm>
              <a:off x="5979289" y="2221139"/>
              <a:ext cx="5657849" cy="813131"/>
            </a:xfrm>
            <a:custGeom>
              <a:avLst/>
              <a:gdLst>
                <a:gd name="connsiteX0" fmla="*/ 0 w 5657849"/>
                <a:gd name="connsiteY0" fmla="*/ 135525 h 813131"/>
                <a:gd name="connsiteX1" fmla="*/ 135525 w 5657849"/>
                <a:gd name="connsiteY1" fmla="*/ 0 h 813131"/>
                <a:gd name="connsiteX2" fmla="*/ 5522324 w 5657849"/>
                <a:gd name="connsiteY2" fmla="*/ 0 h 813131"/>
                <a:gd name="connsiteX3" fmla="*/ 5657849 w 5657849"/>
                <a:gd name="connsiteY3" fmla="*/ 135525 h 813131"/>
                <a:gd name="connsiteX4" fmla="*/ 5657849 w 5657849"/>
                <a:gd name="connsiteY4" fmla="*/ 677606 h 813131"/>
                <a:gd name="connsiteX5" fmla="*/ 5522324 w 5657849"/>
                <a:gd name="connsiteY5" fmla="*/ 813131 h 813131"/>
                <a:gd name="connsiteX6" fmla="*/ 135525 w 5657849"/>
                <a:gd name="connsiteY6" fmla="*/ 813131 h 813131"/>
                <a:gd name="connsiteX7" fmla="*/ 0 w 5657849"/>
                <a:gd name="connsiteY7" fmla="*/ 677606 h 813131"/>
                <a:gd name="connsiteX8" fmla="*/ 0 w 5657849"/>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49" h="813131" fill="none" extrusionOk="0">
                  <a:moveTo>
                    <a:pt x="0" y="135525"/>
                  </a:moveTo>
                  <a:cubicBezTo>
                    <a:pt x="-7846" y="57396"/>
                    <a:pt x="68521" y="8929"/>
                    <a:pt x="135525" y="0"/>
                  </a:cubicBezTo>
                  <a:cubicBezTo>
                    <a:pt x="1334015" y="-61902"/>
                    <a:pt x="4136212" y="-101778"/>
                    <a:pt x="5522324" y="0"/>
                  </a:cubicBezTo>
                  <a:cubicBezTo>
                    <a:pt x="5591167" y="-1883"/>
                    <a:pt x="5659349" y="58678"/>
                    <a:pt x="5657849" y="135525"/>
                  </a:cubicBezTo>
                  <a:cubicBezTo>
                    <a:pt x="5687401" y="288393"/>
                    <a:pt x="5692028" y="474620"/>
                    <a:pt x="5657849" y="677606"/>
                  </a:cubicBezTo>
                  <a:cubicBezTo>
                    <a:pt x="5649960" y="748592"/>
                    <a:pt x="5596298" y="809090"/>
                    <a:pt x="5522324" y="813131"/>
                  </a:cubicBezTo>
                  <a:cubicBezTo>
                    <a:pt x="4619240" y="670739"/>
                    <a:pt x="1423900" y="924232"/>
                    <a:pt x="135525" y="813131"/>
                  </a:cubicBezTo>
                  <a:cubicBezTo>
                    <a:pt x="58174" y="814383"/>
                    <a:pt x="-2354" y="763187"/>
                    <a:pt x="0" y="677606"/>
                  </a:cubicBezTo>
                  <a:cubicBezTo>
                    <a:pt x="-30954" y="419886"/>
                    <a:pt x="-13391" y="192077"/>
                    <a:pt x="0" y="135525"/>
                  </a:cubicBezTo>
                  <a:close/>
                </a:path>
                <a:path w="5657849" h="813131" stroke="0" extrusionOk="0">
                  <a:moveTo>
                    <a:pt x="0" y="135525"/>
                  </a:moveTo>
                  <a:cubicBezTo>
                    <a:pt x="-8982" y="48807"/>
                    <a:pt x="59885" y="-1324"/>
                    <a:pt x="135525" y="0"/>
                  </a:cubicBezTo>
                  <a:cubicBezTo>
                    <a:pt x="1292627" y="-164947"/>
                    <a:pt x="4598332" y="-52288"/>
                    <a:pt x="5522324" y="0"/>
                  </a:cubicBezTo>
                  <a:cubicBezTo>
                    <a:pt x="5596548" y="-9772"/>
                    <a:pt x="5647555" y="62325"/>
                    <a:pt x="5657849" y="135525"/>
                  </a:cubicBezTo>
                  <a:cubicBezTo>
                    <a:pt x="5693535" y="285715"/>
                    <a:pt x="5691644" y="501700"/>
                    <a:pt x="5657849" y="677606"/>
                  </a:cubicBezTo>
                  <a:cubicBezTo>
                    <a:pt x="5663425" y="759653"/>
                    <a:pt x="5590059" y="800188"/>
                    <a:pt x="5522324" y="813131"/>
                  </a:cubicBezTo>
                  <a:cubicBezTo>
                    <a:pt x="4195499" y="971672"/>
                    <a:pt x="2428887" y="671295"/>
                    <a:pt x="135525" y="813131"/>
                  </a:cubicBezTo>
                  <a:cubicBezTo>
                    <a:pt x="60382" y="818306"/>
                    <a:pt x="11731" y="748375"/>
                    <a:pt x="0" y="677606"/>
                  </a:cubicBezTo>
                  <a:cubicBezTo>
                    <a:pt x="31373" y="563344"/>
                    <a:pt x="-23442" y="359543"/>
                    <a:pt x="0" y="135525"/>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2060"/>
                  </a:solidFill>
                  <a:effectLst/>
                  <a:uLnTx/>
                  <a:uFillTx/>
                  <a:latin typeface="Calibri"/>
                  <a:ea typeface="+mn-ea"/>
                  <a:cs typeface="+mn-cs"/>
                </a:rPr>
                <a:t>So sánh: 100 000 ...10 000</a:t>
              </a:r>
              <a:endParaRPr kumimoji="0" lang="en-US" sz="3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5B6F824E-7CFD-43D3-B7E9-0DDB651E5877}"/>
                </a:ext>
              </a:extLst>
            </p:cNvPr>
            <p:cNvPicPr>
              <a:picLocks noChangeAspect="1"/>
            </p:cNvPicPr>
            <p:nvPr/>
          </p:nvPicPr>
          <p:blipFill>
            <a:blip r:embed="rId5"/>
            <a:stretch>
              <a:fillRect/>
            </a:stretch>
          </p:blipFill>
          <p:spPr>
            <a:xfrm>
              <a:off x="5266879" y="1674341"/>
              <a:ext cx="1093595" cy="1093595"/>
            </a:xfrm>
            <a:prstGeom prst="rect">
              <a:avLst/>
            </a:prstGeom>
          </p:spPr>
        </p:pic>
      </p:grpSp>
      <p:grpSp>
        <p:nvGrpSpPr>
          <p:cNvPr id="22" name="Group 21">
            <a:extLst>
              <a:ext uri="{FF2B5EF4-FFF2-40B4-BE49-F238E27FC236}">
                <a16:creationId xmlns:a16="http://schemas.microsoft.com/office/drawing/2014/main" id="{357876BA-5A19-4C39-AB49-D13BC6C53BC0}"/>
              </a:ext>
            </a:extLst>
          </p:cNvPr>
          <p:cNvGrpSpPr/>
          <p:nvPr/>
        </p:nvGrpSpPr>
        <p:grpSpPr>
          <a:xfrm>
            <a:off x="6225959" y="1574229"/>
            <a:ext cx="5416170" cy="3426396"/>
            <a:chOff x="6225959" y="1574229"/>
            <a:chExt cx="5416170" cy="3426396"/>
          </a:xfrm>
        </p:grpSpPr>
        <p:pic>
          <p:nvPicPr>
            <p:cNvPr id="23" name="Graphic 22">
              <a:extLst>
                <a:ext uri="{FF2B5EF4-FFF2-40B4-BE49-F238E27FC236}">
                  <a16:creationId xmlns:a16="http://schemas.microsoft.com/office/drawing/2014/main" id="{8D3D6C90-122C-4020-8234-97B232032B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5959" y="1574229"/>
              <a:ext cx="5416170" cy="3426396"/>
            </a:xfrm>
            <a:prstGeom prst="rect">
              <a:avLst/>
            </a:prstGeom>
          </p:spPr>
        </p:pic>
        <p:sp>
          <p:nvSpPr>
            <p:cNvPr id="24" name="Rectangle 23">
              <a:extLst>
                <a:ext uri="{FF2B5EF4-FFF2-40B4-BE49-F238E27FC236}">
                  <a16:creationId xmlns:a16="http://schemas.microsoft.com/office/drawing/2014/main" id="{034305D4-F9EE-42D6-BC40-4F3AF6C46F23}"/>
                </a:ext>
              </a:extLst>
            </p:cNvPr>
            <p:cNvSpPr/>
            <p:nvPr/>
          </p:nvSpPr>
          <p:spPr>
            <a:xfrm>
              <a:off x="6839013" y="3112391"/>
              <a:ext cx="3942412" cy="1477328"/>
            </a:xfrm>
            <a:prstGeom prst="rect">
              <a:avLst/>
            </a:prstGeom>
            <a:noFill/>
          </p:spPr>
          <p:txBody>
            <a:bodyPr wrap="square" lIns="91440" tIns="45720" rIns="91440" bIns="4572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0"/>
                  <a:solidFill>
                    <a:prstClr val="black"/>
                  </a:solidFill>
                  <a:effectLst/>
                  <a:uLnTx/>
                  <a:uFillTx/>
                  <a:latin typeface="Calibri"/>
                  <a:ea typeface="+mn-ea"/>
                  <a:cs typeface="+mn-cs"/>
                </a:rPr>
                <a:t>&gt;</a:t>
              </a:r>
            </a:p>
          </p:txBody>
        </p:sp>
      </p:grpSp>
    </p:spTree>
    <p:extLst>
      <p:ext uri="{BB962C8B-B14F-4D97-AF65-F5344CB8AC3E}">
        <p14:creationId xmlns:p14="http://schemas.microsoft.com/office/powerpoint/2010/main" val="287453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5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FFD736-61CD-01D7-0207-20CC3CB709E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
                    </a14:imgEffect>
                    <a14:imgEffect>
                      <a14:colorTemperature colorTemp="5888"/>
                    </a14:imgEffect>
                    <a14:imgEffect>
                      <a14:saturation sat="150000"/>
                    </a14:imgEffect>
                    <a14:imgEffect>
                      <a14:brightnessContrast bright="3000"/>
                    </a14:imgEffect>
                  </a14:imgLayer>
                </a14:imgProps>
              </a:ext>
            </a:extLst>
          </a:blip>
          <a:srcRect t="39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1B8A291-5A85-DC7A-A081-DD2074FD70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3669" y="4698446"/>
            <a:ext cx="7864302" cy="1958832"/>
          </a:xfrm>
          <a:prstGeom prst="rect">
            <a:avLst/>
          </a:prstGeom>
        </p:spPr>
      </p:pic>
      <p:pic>
        <p:nvPicPr>
          <p:cNvPr id="6" name="Picture 5">
            <a:extLst>
              <a:ext uri="{FF2B5EF4-FFF2-40B4-BE49-F238E27FC236}">
                <a16:creationId xmlns:a16="http://schemas.microsoft.com/office/drawing/2014/main" id="{0845893E-C0E9-44ED-7325-8E79E7EA0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640" y="2872947"/>
            <a:ext cx="2551882" cy="2212009"/>
          </a:xfrm>
          <a:prstGeom prst="rect">
            <a:avLst/>
          </a:prstGeom>
        </p:spPr>
      </p:pic>
    </p:spTree>
    <p:extLst>
      <p:ext uri="{BB962C8B-B14F-4D97-AF65-F5344CB8AC3E}">
        <p14:creationId xmlns:p14="http://schemas.microsoft.com/office/powerpoint/2010/main" val="105143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750"/>
                            </p:stCondLst>
                            <p:childTnLst>
                              <p:par>
                                <p:cTn id="9" presetID="0" presetClass="path" presetSubtype="0" accel="50000" decel="50000" fill="hold" nodeType="afterEffect">
                                  <p:stCondLst>
                                    <p:cond delay="650"/>
                                  </p:stCondLst>
                                  <p:childTnLst>
                                    <p:animMotion origin="layout" path="M 5E-6 -0.00069 C 0.01303 0.0081 0.05899 -0.00949 0.08711 0.0169 C 0.10456 0.03449 0.16081 0.0544 0.18946 0.09422 C 0.2254 0.12986 0.25274 0.14375 0.27058 0.15139 C 0.28751 0.17246 0.31368 0.17431 0.33112 0.17755 C 0.35456 0.17547 0.35586 0.18472 0.37982 0.16713 C 0.39584 0.16042 0.39063 0.1581 0.39727 0.14931 " pathEditMode="relative" rAng="0" ptsTypes="AAAAAAA">
                                      <p:cBhvr>
                                        <p:cTn id="10" dur="2000" fill="hold"/>
                                        <p:tgtEl>
                                          <p:spTgt spid="6"/>
                                        </p:tgtEl>
                                        <p:attrNameLst>
                                          <p:attrName>ppt_x</p:attrName>
                                          <p:attrName>ppt_y</p:attrName>
                                        </p:attrNameLst>
                                      </p:cBhvr>
                                      <p:rCtr x="19857" y="8935"/>
                                    </p:animMotion>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D4E0CFC-3C19-4A46-8145-DD4F0BA214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8212" y="1446144"/>
            <a:ext cx="6075908" cy="3965712"/>
          </a:xfrm>
          <a:prstGeom prst="rect">
            <a:avLst/>
          </a:prstGeom>
        </p:spPr>
      </p:pic>
      <p:pic>
        <p:nvPicPr>
          <p:cNvPr id="2" name="Picture 1">
            <a:extLst>
              <a:ext uri="{FF2B5EF4-FFF2-40B4-BE49-F238E27FC236}">
                <a16:creationId xmlns:a16="http://schemas.microsoft.com/office/drawing/2014/main" id="{7DA1C8C2-E9E6-488A-90C0-120F8E2233B9}"/>
              </a:ext>
            </a:extLst>
          </p:cNvPr>
          <p:cNvPicPr>
            <a:picLocks noChangeAspect="1"/>
          </p:cNvPicPr>
          <p:nvPr/>
        </p:nvPicPr>
        <p:blipFill>
          <a:blip r:embed="rId5"/>
          <a:stretch>
            <a:fillRect/>
          </a:stretch>
        </p:blipFill>
        <p:spPr>
          <a:xfrm>
            <a:off x="4936492" y="2074509"/>
            <a:ext cx="2871465" cy="823031"/>
          </a:xfrm>
          <a:prstGeom prst="rect">
            <a:avLst/>
          </a:prstGeom>
        </p:spPr>
      </p:pic>
    </p:spTree>
    <p:extLst>
      <p:ext uri="{BB962C8B-B14F-4D97-AF65-F5344CB8AC3E}">
        <p14:creationId xmlns:p14="http://schemas.microsoft.com/office/powerpoint/2010/main" val="293147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375</Words>
  <Application>Microsoft Office PowerPoint</Application>
  <PresentationFormat>Widescreen</PresentationFormat>
  <Paragraphs>47</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11</cp:revision>
  <dcterms:created xsi:type="dcterms:W3CDTF">2023-01-13T11:34:23Z</dcterms:created>
  <dcterms:modified xsi:type="dcterms:W3CDTF">2023-02-02T13:47:12Z</dcterms:modified>
</cp:coreProperties>
</file>