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Lst>
  <p:notesMasterIdLst>
    <p:notesMasterId r:id="rId20"/>
  </p:notesMasterIdLst>
  <p:sldIdLst>
    <p:sldId id="375" r:id="rId4"/>
    <p:sldId id="256" r:id="rId5"/>
    <p:sldId id="257" r:id="rId6"/>
    <p:sldId id="445" r:id="rId7"/>
    <p:sldId id="264" r:id="rId8"/>
    <p:sldId id="260" r:id="rId9"/>
    <p:sldId id="427" r:id="rId10"/>
    <p:sldId id="287" r:id="rId11"/>
    <p:sldId id="440" r:id="rId12"/>
    <p:sldId id="444" r:id="rId13"/>
    <p:sldId id="443" r:id="rId14"/>
    <p:sldId id="280" r:id="rId15"/>
    <p:sldId id="442" r:id="rId16"/>
    <p:sldId id="281" r:id="rId17"/>
    <p:sldId id="290" r:id="rId18"/>
    <p:sldId id="291" r:id="rId19"/>
  </p:sldIdLst>
  <p:sldSz cx="16276638" cy="9144000"/>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3333FF"/>
    <a:srgbClr val="FF7C80"/>
    <a:srgbClr val="C5F3F3"/>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6" d="100"/>
          <a:sy n="46" d="100"/>
        </p:scale>
        <p:origin x="784" y="3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hyperlink" Target="https://www.publicdomainpictures.net/en/view-image.php?image=243068&amp;picture=snow-background"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s://www.publicdomainpictures.net/en/view-image.php?image=243068&amp;picture=snow-background"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hyperlink" Target="https://www.publicdomainpictures.net/en/view-image.php?image=243068&amp;picture=snow-background"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881162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75612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143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6807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4786743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9507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2365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42051015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5A67422-9F10-5791-F7B1-CA363DE531D8}"/>
              </a:ext>
            </a:extLst>
          </p:cNvPr>
          <p:cNvSpPr/>
          <p:nvPr userDrawn="1"/>
        </p:nvSpPr>
        <p:spPr>
          <a:xfrm>
            <a:off x="-813832" y="-711200"/>
            <a:ext cx="17700844" cy="10566400"/>
          </a:xfrm>
          <a:prstGeom prst="rect">
            <a:avLst/>
          </a:prstGeom>
          <a:blipFill dpi="0"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5"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5"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2214700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11FE665-969E-3407-1522-35BA99E5E7AA}"/>
              </a:ext>
            </a:extLst>
          </p:cNvPr>
          <p:cNvSpPr/>
          <p:nvPr userDrawn="1"/>
        </p:nvSpPr>
        <p:spPr>
          <a:xfrm>
            <a:off x="356052" y="355600"/>
            <a:ext cx="15564535" cy="8432800"/>
          </a:xfrm>
          <a:prstGeom prst="roundRect">
            <a:avLst>
              <a:gd name="adj" fmla="val 491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3508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_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8218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3D6F8FC-B0B1-113D-1183-11E63A26EBDE}"/>
              </a:ext>
            </a:extLst>
          </p:cNvPr>
          <p:cNvGrpSpPr/>
          <p:nvPr userDrawn="1"/>
        </p:nvGrpSpPr>
        <p:grpSpPr>
          <a:xfrm>
            <a:off x="1" y="1"/>
            <a:ext cx="16272399" cy="3258820"/>
            <a:chOff x="5" y="-35"/>
            <a:chExt cx="19195" cy="3849"/>
          </a:xfrm>
        </p:grpSpPr>
        <p:pic>
          <p:nvPicPr>
            <p:cNvPr id="8" name="图片 7">
              <a:extLst>
                <a:ext uri="{FF2B5EF4-FFF2-40B4-BE49-F238E27FC236}">
                  <a16:creationId xmlns:a16="http://schemas.microsoft.com/office/drawing/2014/main" id="{33D32482-40BC-E904-EBFA-D715ACBE319C}"/>
                </a:ext>
              </a:extLst>
            </p:cNvPr>
            <p:cNvPicPr>
              <a:picLocks noChangeAspect="1"/>
            </p:cNvPicPr>
            <p:nvPr/>
          </p:nvPicPr>
          <p:blipFill>
            <a:blip r:embed="rId2" cstate="print"/>
            <a:stretch>
              <a:fillRect/>
            </a:stretch>
          </p:blipFill>
          <p:spPr>
            <a:xfrm>
              <a:off x="5" y="-32"/>
              <a:ext cx="7326" cy="3847"/>
            </a:xfrm>
            <a:prstGeom prst="rect">
              <a:avLst/>
            </a:prstGeom>
          </p:spPr>
        </p:pic>
        <p:pic>
          <p:nvPicPr>
            <p:cNvPr id="9" name="图片 8">
              <a:extLst>
                <a:ext uri="{FF2B5EF4-FFF2-40B4-BE49-F238E27FC236}">
                  <a16:creationId xmlns:a16="http://schemas.microsoft.com/office/drawing/2014/main" id="{55814E71-5CB1-0D26-372C-56CAD511DD79}"/>
                </a:ext>
              </a:extLst>
            </p:cNvPr>
            <p:cNvPicPr>
              <a:picLocks noChangeAspect="1"/>
            </p:cNvPicPr>
            <p:nvPr/>
          </p:nvPicPr>
          <p:blipFill>
            <a:blip r:embed="rId2" cstate="print"/>
            <a:stretch>
              <a:fillRect/>
            </a:stretch>
          </p:blipFill>
          <p:spPr>
            <a:xfrm flipH="1">
              <a:off x="11874" y="-35"/>
              <a:ext cx="7326" cy="3847"/>
            </a:xfrm>
            <a:prstGeom prst="rect">
              <a:avLst/>
            </a:prstGeom>
          </p:spPr>
        </p:pic>
      </p:grpSp>
    </p:spTree>
    <p:extLst>
      <p:ext uri="{BB962C8B-B14F-4D97-AF65-F5344CB8AC3E}">
        <p14:creationId xmlns:p14="http://schemas.microsoft.com/office/powerpoint/2010/main" val="10417652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tags" Target="../tags/tag3.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11" Type="http://schemas.openxmlformats.org/officeDocument/2006/relationships/image" Target="../media/image3.jpeg"/><Relationship Id="rId5" Type="http://schemas.openxmlformats.org/officeDocument/2006/relationships/theme" Target="../theme/theme1.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slideLayout" Target="../slideLayouts/slideLayout7.xml"/><Relationship Id="rId7" Type="http://schemas.openxmlformats.org/officeDocument/2006/relationships/tags" Target="../tags/tag6.xml"/><Relationship Id="rId12"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11" Type="http://schemas.openxmlformats.org/officeDocument/2006/relationships/image" Target="../media/image3.jpeg"/><Relationship Id="rId5" Type="http://schemas.openxmlformats.org/officeDocument/2006/relationships/theme" Target="../theme/theme2.xml"/><Relationship Id="rId10" Type="http://schemas.openxmlformats.org/officeDocument/2006/relationships/image" Target="../media/image2.jpeg"/><Relationship Id="rId4" Type="http://schemas.openxmlformats.org/officeDocument/2006/relationships/slideLayout" Target="../slideLayouts/slideLayout8.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slideLayout" Target="../slideLayouts/slideLayout11.xml"/><Relationship Id="rId7" Type="http://schemas.openxmlformats.org/officeDocument/2006/relationships/tags" Target="../tags/tag9.xml"/><Relationship Id="rId12"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ags" Target="../tags/tag8.xml"/><Relationship Id="rId11" Type="http://schemas.openxmlformats.org/officeDocument/2006/relationships/image" Target="../media/image3.jpeg"/><Relationship Id="rId5" Type="http://schemas.openxmlformats.org/officeDocument/2006/relationships/theme" Target="../theme/theme3.xml"/><Relationship Id="rId10" Type="http://schemas.openxmlformats.org/officeDocument/2006/relationships/image" Target="../media/image2.jpeg"/><Relationship Id="rId4" Type="http://schemas.openxmlformats.org/officeDocument/2006/relationships/slideLayout" Target="../slideLayouts/slideLayout12.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3CEE953-09B1-EA9F-B10B-0512FDF995F1}"/>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2"/>
          <a:stretch>
            <a:fillRect/>
          </a:stretch>
        </p:blipFill>
        <p:spPr>
          <a:xfrm>
            <a:off x="52560" y="0"/>
            <a:ext cx="16171518" cy="9144000"/>
          </a:xfrm>
          <a:prstGeom prst="rect">
            <a:avLst/>
          </a:prstGeom>
        </p:spPr>
      </p:pic>
    </p:spTree>
    <p:extLst>
      <p:ext uri="{BB962C8B-B14F-4D97-AF65-F5344CB8AC3E}">
        <p14:creationId xmlns:p14="http://schemas.microsoft.com/office/powerpoint/2010/main" val="1341779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B30A354-EE9F-893E-2398-607D2AD7E906}"/>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2"/>
          <a:stretch>
            <a:fillRect/>
          </a:stretch>
        </p:blipFill>
        <p:spPr>
          <a:xfrm>
            <a:off x="52560" y="0"/>
            <a:ext cx="16171518" cy="9144000"/>
          </a:xfrm>
          <a:prstGeom prst="rect">
            <a:avLst/>
          </a:prstGeom>
        </p:spPr>
      </p:pic>
    </p:spTree>
    <p:extLst>
      <p:ext uri="{BB962C8B-B14F-4D97-AF65-F5344CB8AC3E}">
        <p14:creationId xmlns:p14="http://schemas.microsoft.com/office/powerpoint/2010/main" val="80293182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5CF7EDD-011E-9265-E1FE-88BB3878DDC7}"/>
              </a:ext>
            </a:extLst>
          </p:cNvPr>
          <p:cNvSpPr txBox="1"/>
          <p:nvPr userDrawn="1"/>
        </p:nvSpPr>
        <p:spPr>
          <a:xfrm>
            <a:off x="0" y="-1636084"/>
            <a:ext cx="16276638" cy="493084"/>
          </a:xfrm>
          <a:prstGeom prst="rect">
            <a:avLst/>
          </a:prstGeom>
          <a:noFill/>
        </p:spPr>
        <p:txBody>
          <a:bodyPr vert="horz" wrap="none" lIns="0" tIns="0" rIns="0" bIns="0" rtlCol="0">
            <a:spAutoFit/>
          </a:bodyPr>
          <a:lstStyle/>
          <a:p>
            <a:pPr algn="ctr"/>
            <a:r>
              <a:rPr lang="en-US" sz="3204">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6"/>
            </p:custDataLst>
          </p:nvPr>
        </p:nvGrpSpPr>
        <p:grpSpPr>
          <a:xfrm>
            <a:off x="-2939861" y="-2965630"/>
            <a:ext cx="2215636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6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7"/>
            </p:custDataLst>
          </p:nvPr>
        </p:nvSpPr>
        <p:spPr>
          <a:xfrm>
            <a:off x="8132216" y="-11887200"/>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8"/>
            </p:custDataLst>
          </p:nvPr>
        </p:nvSpPr>
        <p:spPr>
          <a:xfrm>
            <a:off x="8132216" y="21019008"/>
            <a:ext cx="12207"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Hình ảnh 6">
            <a:extLst>
              <a:ext uri="{FF2B5EF4-FFF2-40B4-BE49-F238E27FC236}">
                <a16:creationId xmlns:a16="http://schemas.microsoft.com/office/drawing/2014/main" id="{B116087A-40BB-AFFD-9A75-CA742A6F9A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74846" y="0"/>
            <a:ext cx="2339767" cy="2336800"/>
          </a:xfrm>
          <a:prstGeom prst="rect">
            <a:avLst/>
          </a:prstGeom>
        </p:spPr>
      </p:pic>
      <p:pic>
        <p:nvPicPr>
          <p:cNvPr id="9" name="Hình ảnh 8">
            <a:extLst>
              <a:ext uri="{FF2B5EF4-FFF2-40B4-BE49-F238E27FC236}">
                <a16:creationId xmlns:a16="http://schemas.microsoft.com/office/drawing/2014/main" id="{42C59F27-2978-0D14-65CA-7744989C31E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74846" y="2336800"/>
            <a:ext cx="2339767" cy="2336800"/>
          </a:xfrm>
          <a:prstGeom prst="rect">
            <a:avLst/>
          </a:prstGeom>
        </p:spPr>
      </p:pic>
      <p:pic>
        <p:nvPicPr>
          <p:cNvPr id="16" name="Hình ảnh 15">
            <a:extLst>
              <a:ext uri="{FF2B5EF4-FFF2-40B4-BE49-F238E27FC236}">
                <a16:creationId xmlns:a16="http://schemas.microsoft.com/office/drawing/2014/main" id="{AFE4C67A-8978-E364-3A3B-AADD8C23C6B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74846" y="4673600"/>
            <a:ext cx="2374846" cy="2371835"/>
          </a:xfrm>
          <a:prstGeom prst="rect">
            <a:avLst/>
          </a:prstGeom>
          <a:ln>
            <a:solidFill>
              <a:srgbClr val="CDB5FF"/>
            </a:solidFill>
          </a:ln>
        </p:spPr>
      </p:pic>
      <p:sp>
        <p:nvSpPr>
          <p:cNvPr id="48" name="Hình chữ nhật 47">
            <a:extLst>
              <a:ext uri="{FF2B5EF4-FFF2-40B4-BE49-F238E27FC236}">
                <a16:creationId xmlns:a16="http://schemas.microsoft.com/office/drawing/2014/main" id="{C41FEC2A-97DA-9488-413C-49E81B215AD5}"/>
              </a:ext>
            </a:extLst>
          </p:cNvPr>
          <p:cNvSpPr/>
          <p:nvPr userDrawn="1"/>
        </p:nvSpPr>
        <p:spPr>
          <a:xfrm>
            <a:off x="0" y="0"/>
            <a:ext cx="16276638" cy="9144000"/>
          </a:xfrm>
          <a:prstGeom prst="rect">
            <a:avLst/>
          </a:prstGeom>
          <a:solidFill>
            <a:srgbClr val="49B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图片 15" descr="组 13">
            <a:extLst>
              <a:ext uri="{FF2B5EF4-FFF2-40B4-BE49-F238E27FC236}">
                <a16:creationId xmlns:a16="http://schemas.microsoft.com/office/drawing/2014/main" id="{AB56ED29-A2FF-3BA9-5B85-866F53041F65}"/>
              </a:ext>
            </a:extLst>
          </p:cNvPr>
          <p:cNvPicPr>
            <a:picLocks noChangeAspect="1"/>
          </p:cNvPicPr>
          <p:nvPr userDrawn="1"/>
        </p:nvPicPr>
        <p:blipFill>
          <a:blip r:embed="rId12"/>
          <a:stretch>
            <a:fillRect/>
          </a:stretch>
        </p:blipFill>
        <p:spPr>
          <a:xfrm>
            <a:off x="52560" y="0"/>
            <a:ext cx="16171518" cy="9144000"/>
          </a:xfrm>
          <a:prstGeom prst="rect">
            <a:avLst/>
          </a:prstGeom>
        </p:spPr>
      </p:pic>
    </p:spTree>
    <p:extLst>
      <p:ext uri="{BB962C8B-B14F-4D97-AF65-F5344CB8AC3E}">
        <p14:creationId xmlns:p14="http://schemas.microsoft.com/office/powerpoint/2010/main" val="366368100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lumMod val="50000"/>
              <a:lumOff val="50000"/>
            </a:schemeClr>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lumMod val="50000"/>
              <a:lumOff val="50000"/>
            </a:schemeClr>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lumMod val="50000"/>
              <a:lumOff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5.png"/><Relationship Id="rId7"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s://www.publicdomainpictures.net/en/view-image.php?image=243068&amp;picture=snow-background"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hyperlink" Target="https://www.publicdomainpictures.net/en/view-image.php?image=243068&amp;picture=snow-background" TargetMode="External"/><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8" y="30046"/>
            <a:ext cx="16149184" cy="9083916"/>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704183" y="1717807"/>
            <a:ext cx="10868281" cy="604848"/>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175"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3175"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2468206" y="5244911"/>
            <a:ext cx="11340235" cy="3743847"/>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7145"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7145"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7145"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6739" y="1111759"/>
            <a:ext cx="1733339" cy="177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541954" y="6523435"/>
            <a:ext cx="8966239" cy="1353262"/>
          </a:xfrm>
          <a:prstGeom prst="rect">
            <a:avLst/>
          </a:prstGeom>
          <a:noFill/>
        </p:spPr>
        <p:txBody>
          <a:bodyPr wrap="none" lIns="120969" tIns="60487" rIns="120969" bIns="60487">
            <a:spAutoFit/>
          </a:bodyPr>
          <a:lstStyle/>
          <a:p>
            <a:pPr algn="ctr">
              <a:defRPr/>
            </a:pPr>
            <a:r>
              <a:rPr lang="en-US"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TIẾNG VIỆT</a:t>
            </a:r>
            <a:endParaRPr lang="vi-VN" sz="8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9" y="3117561"/>
            <a:ext cx="6908800" cy="5979547"/>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6584742" y="3366056"/>
            <a:ext cx="7756932" cy="2831544"/>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8400">
                <a:ln w="44450">
                  <a:solidFill>
                    <a:srgbClr val="FFFFFF"/>
                  </a:solidFill>
                </a:ln>
                <a:solidFill>
                  <a:srgbClr val="FF0000"/>
                </a:solidFill>
                <a:latin typeface="SVN-Poky's" panose="020B0606040200020203" pitchFamily="34" charset="0"/>
              </a:rPr>
              <a:t>Chia sẻ</a:t>
            </a:r>
            <a:endParaRPr lang="en-US" sz="184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29438230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670719" y="457200"/>
            <a:ext cx="13563600" cy="584775"/>
          </a:xfrm>
          <a:prstGeom prst="rect">
            <a:avLst/>
          </a:prstGeom>
        </p:spPr>
        <p:txBody>
          <a:bodyPr wrap="square">
            <a:spAutoFit/>
          </a:bodyPr>
          <a:lstStyle/>
          <a:p>
            <a:r>
              <a:rPr lang="en-US"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2. </a:t>
            </a:r>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Hãy đóng vai bạn Hà, viết một bức thư trả lời Quỳnh Ngọc. </a:t>
            </a:r>
          </a:p>
        </p:txBody>
      </p:sp>
      <p:sp>
        <p:nvSpPr>
          <p:cNvPr id="2" name="Rectangle 1">
            <a:extLst>
              <a:ext uri="{FF2B5EF4-FFF2-40B4-BE49-F238E27FC236}">
                <a16:creationId xmlns:a16="http://schemas.microsoft.com/office/drawing/2014/main" id="{84BA67DE-6321-4CE2-B443-9E06901635C0}"/>
              </a:ext>
            </a:extLst>
          </p:cNvPr>
          <p:cNvSpPr/>
          <p:nvPr/>
        </p:nvSpPr>
        <p:spPr>
          <a:xfrm>
            <a:off x="670719" y="1041975"/>
            <a:ext cx="14935200" cy="7813421"/>
          </a:xfrm>
          <a:prstGeom prst="rect">
            <a:avLst/>
          </a:prstGeom>
        </p:spPr>
        <p:txBody>
          <a:bodyPr wrap="square">
            <a:spAutoFit/>
          </a:bodyPr>
          <a:lstStyle/>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1. Viết về gì?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=&gt; Đóng vai bạn Hà, viết một bức thư trả lời Quỳnh Ngọc.</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2. Tìm ý:</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Nội dung thư cần viết gì?</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a) Trả lời những câu hỏi của bạn Quỳnh Ngọc về sức khoẻ, trường mới, thầy cô, bố mẹ và em Chi.</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b) Hẹn về quê và lời chúc với bạn: Lời chào, hẹn gặp lại, chia tay...</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Nói lời chúc của mình đối với Quỳnh Ngọc và gia đình.</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3. Sắp xếp ý:</a:t>
            </a: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Em sắp xếp các ý sẽ viết trong thư như thế nào?</a:t>
            </a:r>
          </a:p>
          <a:p>
            <a:pPr>
              <a:lnSpc>
                <a:spcPct val="98000"/>
              </a:lnSpc>
            </a:pP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Địa điểm, ngày tháng viết thư</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Lời chào, trà lời câu hỏi của bạn.</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Lời hẹn, lời chúc, kí tên.</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4. Viết:</a:t>
            </a: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Em sẽ dùng cặp từ xưng hỗ nào khi viết? Khi viết phải chú ý điều gì?</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Chọn cặp từ xưng hô phù hợp (Hà – Ngọc/mình – bạn/...)</a:t>
            </a:r>
          </a:p>
          <a:p>
            <a:pPr>
              <a:lnSpc>
                <a:spcPct val="98000"/>
              </a:lnSpc>
            </a:pPr>
            <a:r>
              <a:rPr lang="vi-VN" sz="3200" b="1">
                <a:solidFill>
                  <a:srgbClr val="FF0000"/>
                </a:solidFill>
                <a:latin typeface="AvantGarde" panose="00000400000000000000" pitchFamily="2" charset="0"/>
                <a:ea typeface="AvantGarde" panose="00000400000000000000" pitchFamily="2" charset="0"/>
                <a:cs typeface="AvantGarde" panose="00000400000000000000" pitchFamily="2" charset="0"/>
              </a:rPr>
              <a:t>5. Hoàn chỉnh:</a:t>
            </a:r>
            <a:r>
              <a:rPr lang="vi-VN" sz="3200" b="1">
                <a:solidFill>
                  <a:srgbClr val="0000CC"/>
                </a:solidFill>
                <a:latin typeface="AvantGarde" panose="00000400000000000000" pitchFamily="2" charset="0"/>
                <a:ea typeface="AvantGarde" panose="00000400000000000000" pitchFamily="2" charset="0"/>
                <a:cs typeface="AvantGarde" panose="00000400000000000000" pitchFamily="2" charset="0"/>
              </a:rPr>
              <a:t> </a:t>
            </a: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Sau khi viết xong, em cần làm gì?</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Sửa lỗi.</a:t>
            </a:r>
          </a:p>
          <a:p>
            <a:pPr>
              <a:lnSpc>
                <a:spcPct val="98000"/>
              </a:lnSpc>
            </a:pPr>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 Bổ sung ý hay.</a:t>
            </a:r>
          </a:p>
        </p:txBody>
      </p:sp>
    </p:spTree>
    <p:extLst>
      <p:ext uri="{BB962C8B-B14F-4D97-AF65-F5344CB8AC3E}">
        <p14:creationId xmlns:p14="http://schemas.microsoft.com/office/powerpoint/2010/main" val="31994594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fade">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fade">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fade">
                                      <p:cBhvr>
                                        <p:cTn id="72"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9BD7B2F-21B3-34ED-CB7C-F877DCF87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1520" y="508000"/>
            <a:ext cx="5130804" cy="6163184"/>
          </a:xfrm>
          <a:prstGeom prst="rect">
            <a:avLst/>
          </a:prstGeom>
        </p:spPr>
      </p:pic>
      <p:sp>
        <p:nvSpPr>
          <p:cNvPr id="2" name="Hình chữ nhật: Góc Tròn 1">
            <a:extLst>
              <a:ext uri="{FF2B5EF4-FFF2-40B4-BE49-F238E27FC236}">
                <a16:creationId xmlns:a16="http://schemas.microsoft.com/office/drawing/2014/main" id="{0149F1D9-6978-3329-671C-0244DE62689E}"/>
              </a:ext>
            </a:extLst>
          </p:cNvPr>
          <p:cNvSpPr/>
          <p:nvPr/>
        </p:nvSpPr>
        <p:spPr>
          <a:xfrm>
            <a:off x="146603" y="4572000"/>
            <a:ext cx="15036800" cy="4876800"/>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3" name="图片 15" descr="组 13">
            <a:extLst>
              <a:ext uri="{FF2B5EF4-FFF2-40B4-BE49-F238E27FC236}">
                <a16:creationId xmlns:a16="http://schemas.microsoft.com/office/drawing/2014/main" id="{08CBF312-E205-3CDE-8CD0-0E52E7CC8EA5}"/>
              </a:ext>
            </a:extLst>
          </p:cNvPr>
          <p:cNvPicPr>
            <a:picLocks noChangeAspect="1"/>
          </p:cNvPicPr>
          <p:nvPr/>
        </p:nvPicPr>
        <p:blipFill>
          <a:blip r:embed="rId6"/>
          <a:stretch>
            <a:fillRect/>
          </a:stretch>
        </p:blipFill>
        <p:spPr>
          <a:xfrm>
            <a:off x="62813" y="0"/>
            <a:ext cx="16151013" cy="9144000"/>
          </a:xfrm>
          <a:prstGeom prst="rect">
            <a:avLst/>
          </a:prstGeom>
        </p:spPr>
      </p:pic>
      <p:sp>
        <p:nvSpPr>
          <p:cNvPr id="6" name="Hộp Văn bản 5">
            <a:extLst>
              <a:ext uri="{FF2B5EF4-FFF2-40B4-BE49-F238E27FC236}">
                <a16:creationId xmlns:a16="http://schemas.microsoft.com/office/drawing/2014/main" id="{F4E40EF4-EF98-EADE-658F-59F95DEAD32A}"/>
              </a:ext>
            </a:extLst>
          </p:cNvPr>
          <p:cNvSpPr txBox="1"/>
          <p:nvPr/>
        </p:nvSpPr>
        <p:spPr>
          <a:xfrm>
            <a:off x="1669402" y="4925141"/>
            <a:ext cx="12937837"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T</a:t>
            </a:r>
            <a:r>
              <a:rPr lang="en-US" sz="22133">
                <a:ln w="41275">
                  <a:solidFill>
                    <a:prstClr val="black"/>
                  </a:solidFill>
                </a:ln>
                <a:solidFill>
                  <a:srgbClr val="00B050"/>
                </a:solidFill>
                <a:latin typeface="SVN-Poky's" panose="020B0606040200020203" pitchFamily="34" charset="0"/>
              </a:rPr>
              <a:t>h</a:t>
            </a:r>
            <a:r>
              <a:rPr lang="en-US" sz="22133">
                <a:ln w="41275">
                  <a:solidFill>
                    <a:prstClr val="black"/>
                  </a:solidFill>
                </a:ln>
                <a:solidFill>
                  <a:srgbClr val="00B0F0"/>
                </a:solidFill>
                <a:latin typeface="SVN-Poky's" panose="020B0606040200020203" pitchFamily="34" charset="0"/>
              </a:rPr>
              <a:t>ự</a:t>
            </a:r>
            <a:r>
              <a:rPr lang="en-US" sz="22133">
                <a:ln w="41275">
                  <a:solidFill>
                    <a:prstClr val="black"/>
                  </a:solidFill>
                </a:ln>
                <a:solidFill>
                  <a:srgbClr val="FF7C80"/>
                </a:solidFill>
                <a:latin typeface="SVN-Poky's" panose="020B0606040200020203" pitchFamily="34" charset="0"/>
              </a:rPr>
              <a:t>c</a:t>
            </a:r>
            <a:r>
              <a:rPr lang="en-US" sz="22133">
                <a:ln w="41275">
                  <a:solidFill>
                    <a:prstClr val="black"/>
                  </a:solidFill>
                </a:ln>
                <a:solidFill>
                  <a:prstClr val="black">
                    <a:lumMod val="50000"/>
                    <a:lumOff val="50000"/>
                  </a:prstClr>
                </a:solidFill>
                <a:latin typeface="SVN-Poky's" panose="020B0606040200020203" pitchFamily="34" charset="0"/>
              </a:rPr>
              <a:t> </a:t>
            </a:r>
            <a:r>
              <a:rPr lang="en-US" sz="22133">
                <a:ln w="41275">
                  <a:solidFill>
                    <a:prstClr val="black"/>
                  </a:solidFill>
                </a:ln>
                <a:solidFill>
                  <a:srgbClr val="FFFF00"/>
                </a:solidFill>
                <a:latin typeface="SVN-Poky's" panose="020B0606040200020203" pitchFamily="34" charset="0"/>
              </a:rPr>
              <a:t>h</a:t>
            </a:r>
            <a:r>
              <a:rPr lang="en-US" sz="22133">
                <a:ln w="41275">
                  <a:solidFill>
                    <a:prstClr val="black"/>
                  </a:solidFill>
                </a:ln>
                <a:solidFill>
                  <a:srgbClr val="FEE0E8"/>
                </a:solidFill>
                <a:latin typeface="SVN-Poky's" panose="020B0606040200020203" pitchFamily="34" charset="0"/>
              </a:rPr>
              <a:t>à</a:t>
            </a:r>
            <a:r>
              <a:rPr lang="en-US" sz="22133">
                <a:ln w="41275">
                  <a:solidFill>
                    <a:prstClr val="black"/>
                  </a:solidFill>
                </a:ln>
                <a:solidFill>
                  <a:srgbClr val="6ED9D9"/>
                </a:solidFill>
                <a:latin typeface="SVN-Poky's" panose="020B0606040200020203" pitchFamily="34" charset="0"/>
              </a:rPr>
              <a:t>n</a:t>
            </a:r>
            <a:r>
              <a:rPr lang="en-US" sz="22133">
                <a:ln w="41275">
                  <a:solidFill>
                    <a:prstClr val="black"/>
                  </a:solidFill>
                </a:ln>
                <a:solidFill>
                  <a:srgbClr val="3333FF"/>
                </a:solidFill>
                <a:latin typeface="SVN-Poky's" panose="020B0606040200020203" pitchFamily="34" charset="0"/>
              </a:rPr>
              <a:t>h</a:t>
            </a:r>
          </a:p>
        </p:txBody>
      </p:sp>
      <p:pic>
        <p:nvPicPr>
          <p:cNvPr id="7" name="图片 9" descr="图片2">
            <a:extLst>
              <a:ext uri="{FF2B5EF4-FFF2-40B4-BE49-F238E27FC236}">
                <a16:creationId xmlns:a16="http://schemas.microsoft.com/office/drawing/2014/main" id="{F6AA1F8F-4B50-2677-1A53-8F5AE3B7334C}"/>
              </a:ext>
            </a:extLst>
          </p:cNvPr>
          <p:cNvPicPr>
            <a:picLocks noChangeAspect="1"/>
          </p:cNvPicPr>
          <p:nvPr/>
        </p:nvPicPr>
        <p:blipFill>
          <a:blip r:embed="rId7"/>
          <a:srcRect t="1759" b="67991"/>
          <a:stretch>
            <a:fillRect/>
          </a:stretch>
        </p:blipFill>
        <p:spPr>
          <a:xfrm>
            <a:off x="-5027" y="1"/>
            <a:ext cx="16286691" cy="2766060"/>
          </a:xfrm>
          <a:prstGeom prst="rect">
            <a:avLst/>
          </a:prstGeom>
        </p:spPr>
      </p:pic>
    </p:spTree>
    <p:extLst>
      <p:ext uri="{BB962C8B-B14F-4D97-AF65-F5344CB8AC3E}">
        <p14:creationId xmlns:p14="http://schemas.microsoft.com/office/powerpoint/2010/main" val="1107314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5177" y="457200"/>
            <a:ext cx="13966284" cy="646331"/>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Em hãy</a:t>
            </a:r>
            <a:r>
              <a:rPr lang="vi-VN" sz="3600" b="1">
                <a:solidFill>
                  <a:srgbClr val="00B050"/>
                </a:solidFill>
                <a:latin typeface="AvantGarde" panose="00000400000000000000" pitchFamily="2" charset="0"/>
                <a:ea typeface="AvantGarde" panose="00000400000000000000" pitchFamily="2" charset="0"/>
                <a:cs typeface="AvantGarde" panose="00000400000000000000" pitchFamily="2" charset="0"/>
              </a:rPr>
              <a:t> đóng vai bạn Hà, viết thư trả lời bạn Quỳnh Ngọc.</a:t>
            </a:r>
            <a:endPar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4" name="Rectangle 23"/>
          <p:cNvSpPr/>
          <p:nvPr/>
        </p:nvSpPr>
        <p:spPr>
          <a:xfrm>
            <a:off x="518319" y="1392495"/>
            <a:ext cx="15240000" cy="7294305"/>
          </a:xfrm>
          <a:prstGeom prst="rect">
            <a:avLst/>
          </a:prstGeom>
        </p:spPr>
        <p:txBody>
          <a:bodyPr wrap="square">
            <a:spAutoFit/>
          </a:bodyPr>
          <a:lstStyle/>
          <a:p>
            <a:pPr indent="914400" algn="just"/>
            <a:r>
              <a:rPr lang="en-US" sz="3600">
                <a:solidFill>
                  <a:srgbClr val="FF0000"/>
                </a:solidFill>
                <a:latin typeface="AvantGarde" panose="00000400000000000000" pitchFamily="2" charset="0"/>
                <a:ea typeface="AvantGarde" panose="00000400000000000000" pitchFamily="2" charset="0"/>
                <a:cs typeface="AvantGarde" panose="00000400000000000000" pitchFamily="2" charset="0"/>
              </a:rPr>
              <a:t>Bài tham khảo:</a:t>
            </a:r>
          </a:p>
          <a:p>
            <a:pPr indent="914400" algn="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Đồng Nai</a:t>
            </a:r>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ngày</a:t>
            </a: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10</a:t>
            </a:r>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tháng</a:t>
            </a: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2</a:t>
            </a:r>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năm</a:t>
            </a: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2023</a:t>
            </a:r>
            <a:endPar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Quỳnh Ngọc thân mến!</a:t>
            </a: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Mình rất vui khi nhận được thư của bạn. Mình cũng rất nhớ bạn. Mình đang dần quen với trường mới. Ở đây mọi người rất hòa đồng và đáng mến. Thầy cô giáo cùng các bạn mới đều rất thân thiện và tốt bụng. Nghe bạn kể về quê mình thay đổi mà mình mong nhanh chóng đươc về quê hơn. Khi nào nghỉ hè, mình sẽ về và chúng mình cùng đi chơi nhé.</a:t>
            </a: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Mình chúc Quỳnh Ngọc thật nhiều sức khỏe và học thật giỏi. </a:t>
            </a:r>
          </a:p>
          <a:p>
            <a:pPr indent="914400" algn="just"/>
            <a:r>
              <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Mình chờ thư của bạn.</a:t>
            </a:r>
          </a:p>
          <a:p>
            <a:pPr indent="914400" algn="ct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a:t>
            </a:r>
          </a:p>
          <a:p>
            <a:pPr indent="914400" algn="ct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Hà</a:t>
            </a:r>
            <a:endParaRPr lang="vi-VN" sz="3600">
              <a:solidFill>
                <a:schemeClr val="accent2">
                  <a:lumMod val="50000"/>
                </a:schemeClr>
              </a:solidFill>
              <a:latin typeface="#9Slide05 Signerica Medium" pitchFamily="2" charset="0"/>
              <a:ea typeface="AvantGarde" panose="00000400000000000000" pitchFamily="2" charset="0"/>
              <a:cs typeface="AvantGarde" panose="00000400000000000000" pitchFamily="2" charset="0"/>
            </a:endParaRPr>
          </a:p>
          <a:p>
            <a:pPr indent="914400" algn="ctr"/>
            <a:r>
              <a:rPr lang="en-US"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Thu Hà</a:t>
            </a:r>
            <a:endParaRPr lang="vi-VN" sz="3600">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013074912"/>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B84E797A-A629-AE7E-C568-C94007BBA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19" y="3117561"/>
            <a:ext cx="6908800" cy="5979547"/>
          </a:xfrm>
          <a:prstGeom prst="rect">
            <a:avLst/>
          </a:prstGeom>
        </p:spPr>
      </p:pic>
      <p:pic>
        <p:nvPicPr>
          <p:cNvPr id="4" name="图片 9" descr="图片2">
            <a:extLst>
              <a:ext uri="{FF2B5EF4-FFF2-40B4-BE49-F238E27FC236}">
                <a16:creationId xmlns:a16="http://schemas.microsoft.com/office/drawing/2014/main" id="{13AF76B4-EF87-223A-AD2C-D75FB56F05EB}"/>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ộp Văn bản 4">
            <a:extLst>
              <a:ext uri="{FF2B5EF4-FFF2-40B4-BE49-F238E27FC236}">
                <a16:creationId xmlns:a16="http://schemas.microsoft.com/office/drawing/2014/main" id="{C702A37B-940B-3E31-64FA-E35198711214}"/>
              </a:ext>
            </a:extLst>
          </p:cNvPr>
          <p:cNvSpPr txBox="1"/>
          <p:nvPr/>
        </p:nvSpPr>
        <p:spPr>
          <a:xfrm>
            <a:off x="4633119" y="2209800"/>
            <a:ext cx="11007978" cy="5663089"/>
          </a:xfrm>
          <a:prstGeom prst="rect">
            <a:avLst/>
          </a:prstGeom>
          <a:noFill/>
        </p:spPr>
        <p:txBody>
          <a:bodyPr wrap="square" lIns="0" tIns="0" rIns="0" bIns="0" rtlCol="0">
            <a:spAutoFit/>
          </a:bodyPr>
          <a:lstStyle/>
          <a:p>
            <a:pPr algn="ctr" defTabSz="1219170" eaLnBrk="1" fontAlgn="auto" hangingPunct="1">
              <a:spcBef>
                <a:spcPts val="0"/>
              </a:spcBef>
              <a:spcAft>
                <a:spcPts val="0"/>
              </a:spcAft>
            </a:pPr>
            <a:r>
              <a:rPr lang="en-US" sz="18400">
                <a:ln w="44450">
                  <a:solidFill>
                    <a:srgbClr val="FFFFFF"/>
                  </a:solidFill>
                </a:ln>
                <a:solidFill>
                  <a:srgbClr val="FF0000"/>
                </a:solidFill>
                <a:latin typeface="SVN-Poky's" panose="020B0606040200020203" pitchFamily="34" charset="0"/>
              </a:rPr>
              <a:t>Chia sẻ bài viết</a:t>
            </a:r>
            <a:endParaRPr lang="en-US" sz="18400">
              <a:ln w="44450">
                <a:solidFill>
                  <a:srgbClr val="FFFFFF"/>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5065836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33E1CB27-E735-064A-1139-2889902AF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525" y="358238"/>
            <a:ext cx="8286777" cy="6621585"/>
          </a:xfrm>
          <a:prstGeom prst="rect">
            <a:avLst/>
          </a:prstGeom>
        </p:spPr>
      </p:pic>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3"/>
          <a:srcRect t="1759" b="67991"/>
          <a:stretch>
            <a:fillRect/>
          </a:stretch>
        </p:blipFill>
        <p:spPr>
          <a:xfrm>
            <a:off x="-5027" y="1"/>
            <a:ext cx="16286691" cy="2766060"/>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213519"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sp>
        <p:nvSpPr>
          <p:cNvPr id="6" name="Hộp Văn bản 5">
            <a:extLst>
              <a:ext uri="{FF2B5EF4-FFF2-40B4-BE49-F238E27FC236}">
                <a16:creationId xmlns:a16="http://schemas.microsoft.com/office/drawing/2014/main" id="{C03D2AC7-3F17-1C69-0D55-538BD73C6E13}"/>
              </a:ext>
            </a:extLst>
          </p:cNvPr>
          <p:cNvSpPr txBox="1"/>
          <p:nvPr/>
        </p:nvSpPr>
        <p:spPr>
          <a:xfrm>
            <a:off x="3482397" y="4925141"/>
            <a:ext cx="9311844"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D</a:t>
            </a:r>
            <a:r>
              <a:rPr lang="en-US" sz="22133">
                <a:ln w="41275">
                  <a:solidFill>
                    <a:prstClr val="black"/>
                  </a:solidFill>
                </a:ln>
                <a:solidFill>
                  <a:srgbClr val="00B050"/>
                </a:solidFill>
                <a:latin typeface="SVN-Poky's" panose="020B0606040200020203" pitchFamily="34" charset="0"/>
              </a:rPr>
              <a:t>ặ</a:t>
            </a:r>
            <a:r>
              <a:rPr lang="en-US" sz="22133">
                <a:ln w="41275">
                  <a:solidFill>
                    <a:prstClr val="black"/>
                  </a:solidFill>
                </a:ln>
                <a:solidFill>
                  <a:srgbClr val="00B0F0"/>
                </a:solidFill>
                <a:latin typeface="SVN-Poky's" panose="020B0606040200020203" pitchFamily="34" charset="0"/>
              </a:rPr>
              <a:t>n </a:t>
            </a:r>
            <a:r>
              <a:rPr lang="en-US" sz="22133">
                <a:ln w="41275">
                  <a:solidFill>
                    <a:prstClr val="black"/>
                  </a:solidFill>
                </a:ln>
                <a:solidFill>
                  <a:srgbClr val="FBE619"/>
                </a:solidFill>
                <a:latin typeface="SVN-Poky's" panose="020B0606040200020203" pitchFamily="34" charset="0"/>
              </a:rPr>
              <a:t>d</a:t>
            </a:r>
            <a:r>
              <a:rPr lang="en-US" sz="22133">
                <a:ln w="41275">
                  <a:solidFill>
                    <a:prstClr val="black"/>
                  </a:solidFill>
                </a:ln>
                <a:solidFill>
                  <a:srgbClr val="ADDFEA"/>
                </a:solidFill>
                <a:latin typeface="SVN-Poky's" panose="020B0606040200020203" pitchFamily="34" charset="0"/>
              </a:rPr>
              <a:t>ò</a:t>
            </a:r>
            <a:endParaRPr lang="en-US" sz="22133">
              <a:ln w="41275">
                <a:solidFill>
                  <a:prstClr val="black"/>
                </a:solidFill>
              </a:ln>
              <a:solidFill>
                <a:srgbClr val="6ED9D9"/>
              </a:solidFill>
              <a:latin typeface="SVN-Poky's" panose="020B0606040200020203" pitchFamily="34" charset="0"/>
            </a:endParaRPr>
          </a:p>
        </p:txBody>
      </p:sp>
    </p:spTree>
    <p:extLst>
      <p:ext uri="{BB962C8B-B14F-4D97-AF65-F5344CB8AC3E}">
        <p14:creationId xmlns:p14="http://schemas.microsoft.com/office/powerpoint/2010/main" val="722559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ABA47BBC-A3EF-ACCD-92F0-5F7235B75AA9}"/>
              </a:ext>
            </a:extLst>
          </p:cNvPr>
          <p:cNvPicPr>
            <a:picLocks noChangeAspect="1"/>
          </p:cNvPicPr>
          <p:nvPr/>
        </p:nvPicPr>
        <p:blipFill>
          <a:blip r:embed="rId2"/>
          <a:srcRect t="1759" b="67991"/>
          <a:stretch>
            <a:fillRect/>
          </a:stretch>
        </p:blipFill>
        <p:spPr>
          <a:xfrm>
            <a:off x="-5027" y="1"/>
            <a:ext cx="16286691" cy="2766060"/>
          </a:xfrm>
          <a:prstGeom prst="rect">
            <a:avLst/>
          </a:prstGeom>
        </p:spPr>
      </p:pic>
      <p:sp>
        <p:nvSpPr>
          <p:cNvPr id="5" name="Hình chữ nhật: Góc Tròn 4">
            <a:extLst>
              <a:ext uri="{FF2B5EF4-FFF2-40B4-BE49-F238E27FC236}">
                <a16:creationId xmlns:a16="http://schemas.microsoft.com/office/drawing/2014/main" id="{A90C0373-47E7-31D7-090C-91380A6BBEE3}"/>
              </a:ext>
            </a:extLst>
          </p:cNvPr>
          <p:cNvSpPr/>
          <p:nvPr/>
        </p:nvSpPr>
        <p:spPr>
          <a:xfrm>
            <a:off x="-751681" y="6377940"/>
            <a:ext cx="17780000" cy="33528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4" name="Hình ảnh 3">
            <a:extLst>
              <a:ext uri="{FF2B5EF4-FFF2-40B4-BE49-F238E27FC236}">
                <a16:creationId xmlns:a16="http://schemas.microsoft.com/office/drawing/2014/main" id="{FF5F13A2-7739-A41B-9403-26DBA10782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970" y="2602739"/>
            <a:ext cx="10172700" cy="7550404"/>
          </a:xfrm>
          <a:prstGeom prst="rect">
            <a:avLst/>
          </a:prstGeom>
        </p:spPr>
      </p:pic>
      <p:sp>
        <p:nvSpPr>
          <p:cNvPr id="6" name="Hình chữ nhật: Góc Tròn 5">
            <a:extLst>
              <a:ext uri="{FF2B5EF4-FFF2-40B4-BE49-F238E27FC236}">
                <a16:creationId xmlns:a16="http://schemas.microsoft.com/office/drawing/2014/main" id="{A1B0F49B-5358-B899-4220-6035D664DFB6}"/>
              </a:ext>
            </a:extLst>
          </p:cNvPr>
          <p:cNvSpPr/>
          <p:nvPr/>
        </p:nvSpPr>
        <p:spPr>
          <a:xfrm>
            <a:off x="-751681" y="7213600"/>
            <a:ext cx="17780000" cy="3352800"/>
          </a:xfrm>
          <a:prstGeom prst="roundRect">
            <a:avLst>
              <a:gd name="adj" fmla="val 0"/>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t="-474531" b="1"/>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8" name="Hình ảnh 7">
            <a:extLst>
              <a:ext uri="{FF2B5EF4-FFF2-40B4-BE49-F238E27FC236}">
                <a16:creationId xmlns:a16="http://schemas.microsoft.com/office/drawing/2014/main" id="{73F40198-B41F-0BBF-AF62-11574B1CC7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0719" y="1474653"/>
            <a:ext cx="12395200" cy="4067627"/>
          </a:xfrm>
          <a:prstGeom prst="rect">
            <a:avLst/>
          </a:prstGeom>
        </p:spPr>
      </p:pic>
    </p:spTree>
    <p:extLst>
      <p:ext uri="{BB962C8B-B14F-4D97-AF65-F5344CB8AC3E}">
        <p14:creationId xmlns:p14="http://schemas.microsoft.com/office/powerpoint/2010/main" val="244468792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106480D7-916B-1E97-2F2C-3B96B48E06C2}"/>
              </a:ext>
            </a:extLst>
          </p:cNvPr>
          <p:cNvPicPr>
            <a:picLocks noChangeAspect="1"/>
          </p:cNvPicPr>
          <p:nvPr/>
        </p:nvPicPr>
        <p:blipFill>
          <a:blip r:embed="rId2"/>
          <a:srcRect t="1759" b="67991"/>
          <a:stretch>
            <a:fillRect/>
          </a:stretch>
        </p:blipFill>
        <p:spPr>
          <a:xfrm>
            <a:off x="-5027" y="1"/>
            <a:ext cx="16286691" cy="2766060"/>
          </a:xfrm>
          <a:prstGeom prst="rect">
            <a:avLst/>
          </a:prstGeom>
        </p:spPr>
      </p:pic>
      <p:pic>
        <p:nvPicPr>
          <p:cNvPr id="7" name="Hình ảnh 6">
            <a:extLst>
              <a:ext uri="{FF2B5EF4-FFF2-40B4-BE49-F238E27FC236}">
                <a16:creationId xmlns:a16="http://schemas.microsoft.com/office/drawing/2014/main" id="{A3E09ECD-1E9C-3D5E-38F0-CDA31BC7F6D2}"/>
              </a:ext>
            </a:extLst>
          </p:cNvPr>
          <p:cNvPicPr>
            <a:picLocks noChangeAspect="1"/>
          </p:cNvPicPr>
          <p:nvPr/>
        </p:nvPicPr>
        <p:blipFill>
          <a:blip r:embed="rId3"/>
          <a:stretch>
            <a:fillRect/>
          </a:stretch>
        </p:blipFill>
        <p:spPr>
          <a:xfrm>
            <a:off x="1407752" y="1383030"/>
            <a:ext cx="13461135" cy="3007621"/>
          </a:xfrm>
          <a:prstGeom prst="rect">
            <a:avLst/>
          </a:prstGeom>
        </p:spPr>
      </p:pic>
      <p:pic>
        <p:nvPicPr>
          <p:cNvPr id="16" name="Hình ảnh 15">
            <a:extLst>
              <a:ext uri="{FF2B5EF4-FFF2-40B4-BE49-F238E27FC236}">
                <a16:creationId xmlns:a16="http://schemas.microsoft.com/office/drawing/2014/main" id="{7A073B67-0E65-FA45-9A3F-4043A5A65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3" y="4815135"/>
            <a:ext cx="4368717" cy="3987463"/>
          </a:xfrm>
          <a:prstGeom prst="rect">
            <a:avLst/>
          </a:prstGeom>
        </p:spPr>
      </p:pic>
      <p:pic>
        <p:nvPicPr>
          <p:cNvPr id="20" name="Hình ảnh 19">
            <a:extLst>
              <a:ext uri="{FF2B5EF4-FFF2-40B4-BE49-F238E27FC236}">
                <a16:creationId xmlns:a16="http://schemas.microsoft.com/office/drawing/2014/main" id="{C892979F-F9B3-2483-DAE8-5A99C5FEB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288" y="4130877"/>
            <a:ext cx="4187313" cy="4671720"/>
          </a:xfrm>
          <a:prstGeom prst="rect">
            <a:avLst/>
          </a:prstGeom>
        </p:spPr>
      </p:pic>
      <p:pic>
        <p:nvPicPr>
          <p:cNvPr id="9" name="图片 15" descr="组 13">
            <a:extLst>
              <a:ext uri="{FF2B5EF4-FFF2-40B4-BE49-F238E27FC236}">
                <a16:creationId xmlns:a16="http://schemas.microsoft.com/office/drawing/2014/main" id="{BED2DCFB-B8BB-CB83-EC6C-90F62AEC9A51}"/>
              </a:ext>
            </a:extLst>
          </p:cNvPr>
          <p:cNvPicPr>
            <a:picLocks noChangeAspect="1"/>
          </p:cNvPicPr>
          <p:nvPr/>
        </p:nvPicPr>
        <p:blipFill>
          <a:blip r:embed="rId6"/>
          <a:stretch>
            <a:fillRect/>
          </a:stretch>
        </p:blipFill>
        <p:spPr>
          <a:xfrm flipH="1">
            <a:off x="62813" y="0"/>
            <a:ext cx="16151013" cy="9144000"/>
          </a:xfrm>
          <a:prstGeom prst="rect">
            <a:avLst/>
          </a:prstGeom>
        </p:spPr>
      </p:pic>
      <p:sp>
        <p:nvSpPr>
          <p:cNvPr id="3" name="Hộp Văn bản 2">
            <a:extLst>
              <a:ext uri="{FF2B5EF4-FFF2-40B4-BE49-F238E27FC236}">
                <a16:creationId xmlns:a16="http://schemas.microsoft.com/office/drawing/2014/main" id="{D5F152AF-1261-9605-F6B4-47B0487A427C}"/>
              </a:ext>
            </a:extLst>
          </p:cNvPr>
          <p:cNvSpPr txBox="1"/>
          <p:nvPr/>
        </p:nvSpPr>
        <p:spPr>
          <a:xfrm>
            <a:off x="3727979" y="4390651"/>
            <a:ext cx="8820684" cy="4021550"/>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1733">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defTabSz="1219170" eaLnBrk="1" fontAlgn="auto" hangingPunct="1">
              <a:spcBef>
                <a:spcPts val="0"/>
              </a:spcBef>
              <a:spcAft>
                <a:spcPts val="0"/>
              </a:spcAft>
            </a:pPr>
            <a:r>
              <a:rPr lang="en-US" sz="7200">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viết 2</a:t>
            </a:r>
          </a:p>
          <a:p>
            <a:pPr algn="ctr" defTabSz="1219170" eaLnBrk="1" fontAlgn="auto" hangingPunct="1">
              <a:spcBef>
                <a:spcPts val="0"/>
              </a:spcBef>
              <a:spcAft>
                <a:spcPts val="0"/>
              </a:spcAft>
            </a:pPr>
            <a:r>
              <a:rPr lang="en-US" sz="7200">
                <a:ln w="25400">
                  <a:solidFill>
                    <a:prstClr val="black"/>
                  </a:solidFill>
                </a:ln>
                <a:blipFill dpi="0" rotWithShape="1">
                  <a:blip r:embed="rId7">
                    <a:extLst>
                      <a:ext uri="{28A0092B-C50C-407E-A947-70E740481C1C}">
                        <a14:useLocalDpi xmlns:a14="http://schemas.microsoft.com/office/drawing/2010/main" val="0"/>
                      </a:ext>
                    </a:extLst>
                  </a:blip>
                  <a:srcRect/>
                  <a:stretch>
                    <a:fillRect/>
                  </a:stretch>
                </a:blipFill>
                <a:latin typeface="SVN-Ziclets" panose="02000603000000000000" pitchFamily="2" charset="0"/>
              </a:rPr>
              <a:t>Viết thư thăm bạn</a:t>
            </a:r>
          </a:p>
        </p:txBody>
      </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53E69368-6A62-E6C5-E294-F677D0F136DD}"/>
              </a:ext>
            </a:extLst>
          </p:cNvPr>
          <p:cNvPicPr>
            <a:picLocks noChangeAspect="1"/>
          </p:cNvPicPr>
          <p:nvPr/>
        </p:nvPicPr>
        <p:blipFill rotWithShape="1">
          <a:blip r:embed="rId2">
            <a:extLst>
              <a:ext uri="{28A0092B-C50C-407E-A947-70E740481C1C}">
                <a14:useLocalDpi xmlns:a14="http://schemas.microsoft.com/office/drawing/2010/main" val="0"/>
              </a:ext>
            </a:extLst>
          </a:blip>
          <a:srcRect l="22809"/>
          <a:stretch/>
        </p:blipFill>
        <p:spPr>
          <a:xfrm>
            <a:off x="5090320" y="1627286"/>
            <a:ext cx="5501521" cy="4522341"/>
          </a:xfrm>
          <a:prstGeom prst="rect">
            <a:avLst/>
          </a:prstGeom>
        </p:spPr>
      </p:pic>
      <p:sp>
        <p:nvSpPr>
          <p:cNvPr id="10" name="Hình chữ nhật: Góc Tròn 9">
            <a:extLst>
              <a:ext uri="{FF2B5EF4-FFF2-40B4-BE49-F238E27FC236}">
                <a16:creationId xmlns:a16="http://schemas.microsoft.com/office/drawing/2014/main" id="{DCA39DFA-CC9D-7D37-C0F6-2D99CE6D3AC0}"/>
              </a:ext>
            </a:extLst>
          </p:cNvPr>
          <p:cNvSpPr/>
          <p:nvPr/>
        </p:nvSpPr>
        <p:spPr>
          <a:xfrm>
            <a:off x="619919" y="4809502"/>
            <a:ext cx="15036800" cy="3405927"/>
          </a:xfrm>
          <a:prstGeom prst="roundRect">
            <a:avLst/>
          </a:prstGeom>
          <a:blipFill dpi="0"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12" name="Hình ảnh 11">
            <a:extLst>
              <a:ext uri="{FF2B5EF4-FFF2-40B4-BE49-F238E27FC236}">
                <a16:creationId xmlns:a16="http://schemas.microsoft.com/office/drawing/2014/main" id="{F9F99ABD-5AD8-7864-6DE5-512CA78A2E0F}"/>
              </a:ext>
            </a:extLst>
          </p:cNvPr>
          <p:cNvPicPr>
            <a:picLocks noChangeAspect="1"/>
          </p:cNvPicPr>
          <p:nvPr/>
        </p:nvPicPr>
        <p:blipFill>
          <a:blip r:embed="rId6"/>
          <a:stretch>
            <a:fillRect/>
          </a:stretch>
        </p:blipFill>
        <p:spPr>
          <a:xfrm>
            <a:off x="1448395" y="4572001"/>
            <a:ext cx="13379848" cy="3405927"/>
          </a:xfrm>
          <a:prstGeom prst="rect">
            <a:avLst/>
          </a:prstGeom>
        </p:spPr>
      </p:pic>
      <p:pic>
        <p:nvPicPr>
          <p:cNvPr id="13" name="图片 9" descr="图片2">
            <a:extLst>
              <a:ext uri="{FF2B5EF4-FFF2-40B4-BE49-F238E27FC236}">
                <a16:creationId xmlns:a16="http://schemas.microsoft.com/office/drawing/2014/main" id="{3E697EED-4BF7-BCF9-46B5-264CEE0921AC}"/>
              </a:ext>
            </a:extLst>
          </p:cNvPr>
          <p:cNvPicPr>
            <a:picLocks noChangeAspect="1"/>
          </p:cNvPicPr>
          <p:nvPr/>
        </p:nvPicPr>
        <p:blipFill>
          <a:blip r:embed="rId7"/>
          <a:srcRect t="1759" b="67991"/>
          <a:stretch>
            <a:fillRect/>
          </a:stretch>
        </p:blipFill>
        <p:spPr>
          <a:xfrm>
            <a:off x="-5027" y="-438515"/>
            <a:ext cx="16286691" cy="2766060"/>
          </a:xfrm>
          <a:prstGeom prst="rect">
            <a:avLst/>
          </a:prstGeom>
        </p:spPr>
      </p:pic>
      <p:pic>
        <p:nvPicPr>
          <p:cNvPr id="14" name="图片 15" descr="组 13">
            <a:extLst>
              <a:ext uri="{FF2B5EF4-FFF2-40B4-BE49-F238E27FC236}">
                <a16:creationId xmlns:a16="http://schemas.microsoft.com/office/drawing/2014/main" id="{42FF1715-E2E2-B848-79E2-8B17D12E8F03}"/>
              </a:ext>
            </a:extLst>
          </p:cNvPr>
          <p:cNvPicPr>
            <a:picLocks noChangeAspect="1"/>
          </p:cNvPicPr>
          <p:nvPr/>
        </p:nvPicPr>
        <p:blipFill>
          <a:blip r:embed="rId8"/>
          <a:stretch>
            <a:fillRect/>
          </a:stretch>
        </p:blipFill>
        <p:spPr>
          <a:xfrm>
            <a:off x="62813" y="0"/>
            <a:ext cx="16151013" cy="9144000"/>
          </a:xfrm>
          <a:prstGeom prst="rect">
            <a:avLst/>
          </a:prstGeom>
        </p:spPr>
      </p:pic>
    </p:spTree>
    <p:extLst>
      <p:ext uri="{BB962C8B-B14F-4D97-AF65-F5344CB8AC3E}">
        <p14:creationId xmlns:p14="http://schemas.microsoft.com/office/powerpoint/2010/main" val="35352841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buổi sáng VTV7">
            <a:hlinkClick r:id="" action="ppaction://media"/>
            <a:extLst>
              <a:ext uri="{FF2B5EF4-FFF2-40B4-BE49-F238E27FC236}">
                <a16:creationId xmlns:a16="http://schemas.microsoft.com/office/drawing/2014/main" id="{C08F1C87-08D8-6142-16A4-4F8A0EB701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357"/>
            <a:ext cx="16265525" cy="9149357"/>
          </a:xfrm>
          <a:prstGeom prst="rect">
            <a:avLst/>
          </a:prstGeom>
        </p:spPr>
      </p:pic>
    </p:spTree>
    <p:extLst>
      <p:ext uri="{BB962C8B-B14F-4D97-AF65-F5344CB8AC3E}">
        <p14:creationId xmlns:p14="http://schemas.microsoft.com/office/powerpoint/2010/main" val="31069096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descr="组 13">
            <a:extLst>
              <a:ext uri="{FF2B5EF4-FFF2-40B4-BE49-F238E27FC236}">
                <a16:creationId xmlns:a16="http://schemas.microsoft.com/office/drawing/2014/main" id="{C6E4A1A7-500D-0550-26DF-47301B3816B8}"/>
              </a:ext>
            </a:extLst>
          </p:cNvPr>
          <p:cNvPicPr>
            <a:picLocks noChangeAspect="1"/>
          </p:cNvPicPr>
          <p:nvPr/>
        </p:nvPicPr>
        <p:blipFill>
          <a:blip r:embed="rId2"/>
          <a:stretch>
            <a:fillRect/>
          </a:stretch>
        </p:blipFill>
        <p:spPr>
          <a:xfrm>
            <a:off x="62813" y="0"/>
            <a:ext cx="16151013" cy="9144000"/>
          </a:xfrm>
          <a:prstGeom prst="rect">
            <a:avLst/>
          </a:prstGeom>
        </p:spPr>
      </p:pic>
      <p:pic>
        <p:nvPicPr>
          <p:cNvPr id="3" name="Hình ảnh 2">
            <a:extLst>
              <a:ext uri="{FF2B5EF4-FFF2-40B4-BE49-F238E27FC236}">
                <a16:creationId xmlns:a16="http://schemas.microsoft.com/office/drawing/2014/main" id="{2ACD685C-46D4-26AF-0C69-C5FB200982FC}"/>
              </a:ext>
            </a:extLst>
          </p:cNvPr>
          <p:cNvPicPr>
            <a:picLocks noChangeAspect="1"/>
          </p:cNvPicPr>
          <p:nvPr/>
        </p:nvPicPr>
        <p:blipFill>
          <a:blip r:embed="rId3"/>
          <a:stretch>
            <a:fillRect/>
          </a:stretch>
        </p:blipFill>
        <p:spPr>
          <a:xfrm>
            <a:off x="1407752" y="1383030"/>
            <a:ext cx="13461135" cy="3007621"/>
          </a:xfrm>
          <a:prstGeom prst="rect">
            <a:avLst/>
          </a:prstGeom>
        </p:spPr>
      </p:pic>
      <p:pic>
        <p:nvPicPr>
          <p:cNvPr id="5" name="图片 9" descr="图片2">
            <a:extLst>
              <a:ext uri="{FF2B5EF4-FFF2-40B4-BE49-F238E27FC236}">
                <a16:creationId xmlns:a16="http://schemas.microsoft.com/office/drawing/2014/main" id="{39872F7C-018A-7AEF-3B7F-9DB58D461247}"/>
              </a:ext>
            </a:extLst>
          </p:cNvPr>
          <p:cNvPicPr>
            <a:picLocks noChangeAspect="1"/>
          </p:cNvPicPr>
          <p:nvPr/>
        </p:nvPicPr>
        <p:blipFill>
          <a:blip r:embed="rId4"/>
          <a:srcRect t="1759" b="67991"/>
          <a:stretch>
            <a:fillRect/>
          </a:stretch>
        </p:blipFill>
        <p:spPr>
          <a:xfrm>
            <a:off x="-5027" y="1"/>
            <a:ext cx="16286691" cy="2766060"/>
          </a:xfrm>
          <a:prstGeom prst="rect">
            <a:avLst/>
          </a:prstGeom>
        </p:spPr>
      </p:pic>
      <p:sp>
        <p:nvSpPr>
          <p:cNvPr id="6" name="Hộp Văn bản 5">
            <a:extLst>
              <a:ext uri="{FF2B5EF4-FFF2-40B4-BE49-F238E27FC236}">
                <a16:creationId xmlns:a16="http://schemas.microsoft.com/office/drawing/2014/main" id="{EBB2E624-844C-47E2-3C22-CA97715A0C87}"/>
              </a:ext>
            </a:extLst>
          </p:cNvPr>
          <p:cNvSpPr txBox="1"/>
          <p:nvPr/>
        </p:nvSpPr>
        <p:spPr>
          <a:xfrm>
            <a:off x="3713231" y="4753351"/>
            <a:ext cx="8850180" cy="3857338"/>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10666">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TUẦN 21</a:t>
            </a:r>
          </a:p>
          <a:p>
            <a:pPr algn="ctr" defTabSz="1219170" eaLnBrk="1" fontAlgn="auto" hangingPunct="1">
              <a:spcBef>
                <a:spcPts val="0"/>
              </a:spcBef>
              <a:spcAft>
                <a:spcPts val="0"/>
              </a:spcAft>
            </a:pPr>
            <a:r>
              <a:rPr lang="en-US" sz="7200">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9Slide03 AllRoundGothic" panose="020B0703020202020104" pitchFamily="34" charset="0"/>
              </a:rPr>
              <a:t>Bài viết 2</a:t>
            </a:r>
          </a:p>
          <a:p>
            <a:pPr algn="ctr" defTabSz="1219170" eaLnBrk="1" fontAlgn="auto" hangingPunct="1">
              <a:spcBef>
                <a:spcPts val="0"/>
              </a:spcBef>
              <a:spcAft>
                <a:spcPts val="0"/>
              </a:spcAft>
            </a:pPr>
            <a:r>
              <a:rPr lang="en-US" sz="7200">
                <a:ln w="25400">
                  <a:solidFill>
                    <a:prstClr val="black"/>
                  </a:solidFill>
                </a:ln>
                <a:blipFill dpi="0" rotWithShape="1">
                  <a:blip r:embed="rId5">
                    <a:extLst>
                      <a:ext uri="{28A0092B-C50C-407E-A947-70E740481C1C}">
                        <a14:useLocalDpi xmlns:a14="http://schemas.microsoft.com/office/drawing/2010/main" val="0"/>
                      </a:ext>
                    </a:extLst>
                  </a:blip>
                  <a:srcRect/>
                  <a:stretch>
                    <a:fillRect/>
                  </a:stretch>
                </a:blipFill>
                <a:latin typeface="SVN-Ziclets" panose="02000603000000000000" pitchFamily="2" charset="0"/>
              </a:rPr>
              <a:t>Viết thư thăm bạn</a:t>
            </a:r>
          </a:p>
        </p:txBody>
      </p:sp>
    </p:spTree>
    <p:extLst>
      <p:ext uri="{BB962C8B-B14F-4D97-AF65-F5344CB8AC3E}">
        <p14:creationId xmlns:p14="http://schemas.microsoft.com/office/powerpoint/2010/main" val="42134145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descr="图片2">
            <a:extLst>
              <a:ext uri="{FF2B5EF4-FFF2-40B4-BE49-F238E27FC236}">
                <a16:creationId xmlns:a16="http://schemas.microsoft.com/office/drawing/2014/main" id="{95C2FB44-322B-F21D-D35C-A2954B7168CB}"/>
              </a:ext>
            </a:extLst>
          </p:cNvPr>
          <p:cNvPicPr>
            <a:picLocks noChangeAspect="1"/>
          </p:cNvPicPr>
          <p:nvPr/>
        </p:nvPicPr>
        <p:blipFill>
          <a:blip r:embed="rId2"/>
          <a:srcRect t="1759" b="67991"/>
          <a:stretch>
            <a:fillRect/>
          </a:stretch>
        </p:blipFill>
        <p:spPr>
          <a:xfrm>
            <a:off x="-5027" y="-438515"/>
            <a:ext cx="16286691" cy="2766060"/>
          </a:xfrm>
          <a:prstGeom prst="rect">
            <a:avLst/>
          </a:prstGeom>
        </p:spPr>
      </p:pic>
      <p:pic>
        <p:nvPicPr>
          <p:cNvPr id="9" name="Hình ảnh 8">
            <a:extLst>
              <a:ext uri="{FF2B5EF4-FFF2-40B4-BE49-F238E27FC236}">
                <a16:creationId xmlns:a16="http://schemas.microsoft.com/office/drawing/2014/main" id="{CC0BF7A6-471E-457F-869B-6C7592B3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22631">
            <a:off x="4547636" y="281697"/>
            <a:ext cx="7181369" cy="7164432"/>
          </a:xfrm>
          <a:prstGeom prst="rect">
            <a:avLst/>
          </a:prstGeom>
        </p:spPr>
      </p:pic>
      <p:sp>
        <p:nvSpPr>
          <p:cNvPr id="4" name="Hình chữ nhật: Góc Tròn 3">
            <a:extLst>
              <a:ext uri="{FF2B5EF4-FFF2-40B4-BE49-F238E27FC236}">
                <a16:creationId xmlns:a16="http://schemas.microsoft.com/office/drawing/2014/main" id="{257B97DF-2198-C5A9-7C11-E203DB53B98A}"/>
              </a:ext>
            </a:extLst>
          </p:cNvPr>
          <p:cNvSpPr/>
          <p:nvPr/>
        </p:nvSpPr>
        <p:spPr>
          <a:xfrm>
            <a:off x="146603"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pic>
        <p:nvPicPr>
          <p:cNvPr id="11" name="Hình ảnh 10">
            <a:extLst>
              <a:ext uri="{FF2B5EF4-FFF2-40B4-BE49-F238E27FC236}">
                <a16:creationId xmlns:a16="http://schemas.microsoft.com/office/drawing/2014/main" id="{7EE353E1-37EA-F108-4E8E-10311A7AE597}"/>
              </a:ext>
            </a:extLst>
          </p:cNvPr>
          <p:cNvPicPr>
            <a:picLocks noChangeAspect="1"/>
          </p:cNvPicPr>
          <p:nvPr/>
        </p:nvPicPr>
        <p:blipFill>
          <a:blip r:embed="rId7"/>
          <a:stretch>
            <a:fillRect/>
          </a:stretch>
        </p:blipFill>
        <p:spPr>
          <a:xfrm>
            <a:off x="2696151" y="5013188"/>
            <a:ext cx="10884336" cy="2869433"/>
          </a:xfrm>
          <a:prstGeom prst="rect">
            <a:avLst/>
          </a:prstGeom>
        </p:spPr>
      </p:pic>
      <p:pic>
        <p:nvPicPr>
          <p:cNvPr id="7" name="图片 15" descr="组 13">
            <a:extLst>
              <a:ext uri="{FF2B5EF4-FFF2-40B4-BE49-F238E27FC236}">
                <a16:creationId xmlns:a16="http://schemas.microsoft.com/office/drawing/2014/main" id="{F73838C4-07D5-B849-0411-FCE9E9A318F2}"/>
              </a:ext>
            </a:extLst>
          </p:cNvPr>
          <p:cNvPicPr>
            <a:picLocks noChangeAspect="1"/>
          </p:cNvPicPr>
          <p:nvPr/>
        </p:nvPicPr>
        <p:blipFill>
          <a:blip r:embed="rId8"/>
          <a:stretch>
            <a:fillRect/>
          </a:stretch>
        </p:blipFill>
        <p:spPr>
          <a:xfrm>
            <a:off x="62813" y="0"/>
            <a:ext cx="16151013" cy="9144000"/>
          </a:xfrm>
          <a:prstGeom prst="rect">
            <a:avLst/>
          </a:prstGeom>
        </p:spPr>
      </p:pic>
    </p:spTree>
    <p:extLst>
      <p:ext uri="{BB962C8B-B14F-4D97-AF65-F5344CB8AC3E}">
        <p14:creationId xmlns:p14="http://schemas.microsoft.com/office/powerpoint/2010/main" val="37084243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94519" y="381000"/>
            <a:ext cx="6400800" cy="584775"/>
          </a:xfrm>
          <a:prstGeom prst="rect">
            <a:avLst/>
          </a:prstGeom>
        </p:spPr>
        <p:txBody>
          <a:bodyPr wrap="none">
            <a:spAutoFit/>
          </a:bodyPr>
          <a:lstStyle/>
          <a:p>
            <a:r>
              <a:rPr lang="en-US"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1. Đọc bức thư sau và trao đổi.</a:t>
            </a:r>
          </a:p>
        </p:txBody>
      </p:sp>
      <p:sp>
        <p:nvSpPr>
          <p:cNvPr id="6" name="Rectangle 5">
            <a:extLst>
              <a:ext uri="{FF2B5EF4-FFF2-40B4-BE49-F238E27FC236}">
                <a16:creationId xmlns:a16="http://schemas.microsoft.com/office/drawing/2014/main" id="{8CEE1927-3E15-4494-9192-71AFBCBD9FAF}"/>
              </a:ext>
            </a:extLst>
          </p:cNvPr>
          <p:cNvSpPr>
            <a:spLocks noChangeAspect="1"/>
          </p:cNvSpPr>
          <p:nvPr/>
        </p:nvSpPr>
        <p:spPr>
          <a:xfrm>
            <a:off x="8900319" y="357554"/>
            <a:ext cx="6967775" cy="584775"/>
          </a:xfrm>
          <a:prstGeom prst="rect">
            <a:avLst/>
          </a:prstGeom>
        </p:spPr>
        <p:txBody>
          <a:bodyPr wrap="square">
            <a:spAutoFit/>
          </a:bodyPr>
          <a:lstStyle/>
          <a:p>
            <a:pPr lvl="0"/>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a) Quỳnh Ngọc viết thư cho ai? </a:t>
            </a:r>
          </a:p>
        </p:txBody>
      </p:sp>
      <p:sp>
        <p:nvSpPr>
          <p:cNvPr id="7" name="Rectangle 6">
            <a:extLst>
              <a:ext uri="{FF2B5EF4-FFF2-40B4-BE49-F238E27FC236}">
                <a16:creationId xmlns:a16="http://schemas.microsoft.com/office/drawing/2014/main" id="{896F58D8-FEF6-4556-BD00-D9DF251E25DE}"/>
              </a:ext>
            </a:extLst>
          </p:cNvPr>
          <p:cNvSpPr>
            <a:spLocks noChangeAspect="1"/>
          </p:cNvSpPr>
          <p:nvPr/>
        </p:nvSpPr>
        <p:spPr>
          <a:xfrm>
            <a:off x="8900319" y="1737110"/>
            <a:ext cx="6967775" cy="1077218"/>
          </a:xfrm>
          <a:prstGeom prst="rect">
            <a:avLst/>
          </a:prstGeom>
        </p:spPr>
        <p:txBody>
          <a:bodyPr wrap="square">
            <a:spAutoFit/>
          </a:bodyPr>
          <a:lstStyle/>
          <a:p>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 Dòng đầu bức thư, bạn ấy viết gì?</a:t>
            </a:r>
          </a:p>
        </p:txBody>
      </p:sp>
      <p:sp>
        <p:nvSpPr>
          <p:cNvPr id="33" name="Rectangle 32">
            <a:extLst>
              <a:ext uri="{FF2B5EF4-FFF2-40B4-BE49-F238E27FC236}">
                <a16:creationId xmlns:a16="http://schemas.microsoft.com/office/drawing/2014/main" id="{ED65446A-4B1F-4C41-9E0A-CC42E46FE999}"/>
              </a:ext>
            </a:extLst>
          </p:cNvPr>
          <p:cNvSpPr>
            <a:spLocks noChangeAspect="1"/>
          </p:cNvSpPr>
          <p:nvPr/>
        </p:nvSpPr>
        <p:spPr>
          <a:xfrm>
            <a:off x="8900319" y="2919331"/>
            <a:ext cx="6967775" cy="1077218"/>
          </a:xfrm>
          <a:prstGeom prst="rect">
            <a:avLst/>
          </a:prstGeom>
        </p:spPr>
        <p:txBody>
          <a:bodyPr wrap="square">
            <a:spAutoFit/>
          </a:bodyPr>
          <a:lstStyle/>
          <a:p>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Dòng đầu thư viết ngày tháng năm, Hà thân mến.</a:t>
            </a:r>
          </a:p>
        </p:txBody>
      </p:sp>
      <p:sp>
        <p:nvSpPr>
          <p:cNvPr id="34" name="Rectangle 33">
            <a:extLst>
              <a:ext uri="{FF2B5EF4-FFF2-40B4-BE49-F238E27FC236}">
                <a16:creationId xmlns:a16="http://schemas.microsoft.com/office/drawing/2014/main" id="{675101F7-B9D7-4C38-A1F5-AEE72B9BC199}"/>
              </a:ext>
            </a:extLst>
          </p:cNvPr>
          <p:cNvSpPr>
            <a:spLocks noChangeAspect="1"/>
          </p:cNvSpPr>
          <p:nvPr/>
        </p:nvSpPr>
        <p:spPr>
          <a:xfrm>
            <a:off x="8900319" y="4101552"/>
            <a:ext cx="6967775" cy="1077218"/>
          </a:xfrm>
          <a:prstGeom prst="rect">
            <a:avLst/>
          </a:prstGeom>
        </p:spPr>
        <p:txBody>
          <a:bodyPr wrap="square">
            <a:spAutoFit/>
          </a:bodyPr>
          <a:lstStyle/>
          <a:p>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b) Quỳnh Ngọc hỏi thăm bạn về điều gì, kể với bạn những gì?</a:t>
            </a:r>
          </a:p>
        </p:txBody>
      </p:sp>
      <p:sp>
        <p:nvSpPr>
          <p:cNvPr id="35" name="Rectangle 34">
            <a:extLst>
              <a:ext uri="{FF2B5EF4-FFF2-40B4-BE49-F238E27FC236}">
                <a16:creationId xmlns:a16="http://schemas.microsoft.com/office/drawing/2014/main" id="{916946D8-059E-4E19-9D16-18EF34E58D7D}"/>
              </a:ext>
            </a:extLst>
          </p:cNvPr>
          <p:cNvSpPr>
            <a:spLocks noChangeAspect="1"/>
          </p:cNvSpPr>
          <p:nvPr/>
        </p:nvSpPr>
        <p:spPr>
          <a:xfrm>
            <a:off x="8900319" y="5283773"/>
            <a:ext cx="6967775" cy="1569660"/>
          </a:xfrm>
          <a:prstGeom prst="rect">
            <a:avLst/>
          </a:prstGeom>
        </p:spPr>
        <p:txBody>
          <a:bodyPr wrap="square">
            <a:spAutoFit/>
          </a:bodyPr>
          <a:lstStyle/>
          <a:p>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Hỏi thăm bạn về trường mới, về gia đình bạn, kể cho bạn nghe về những thay đổi ở quê.</a:t>
            </a:r>
          </a:p>
        </p:txBody>
      </p:sp>
      <p:sp>
        <p:nvSpPr>
          <p:cNvPr id="36" name="Rectangle 35">
            <a:extLst>
              <a:ext uri="{FF2B5EF4-FFF2-40B4-BE49-F238E27FC236}">
                <a16:creationId xmlns:a16="http://schemas.microsoft.com/office/drawing/2014/main" id="{781EF9A9-B114-44DA-8EA7-CF3009FAF25E}"/>
              </a:ext>
            </a:extLst>
          </p:cNvPr>
          <p:cNvSpPr>
            <a:spLocks noChangeAspect="1"/>
          </p:cNvSpPr>
          <p:nvPr/>
        </p:nvSpPr>
        <p:spPr>
          <a:xfrm>
            <a:off x="8900319" y="6958436"/>
            <a:ext cx="6967775" cy="584775"/>
          </a:xfrm>
          <a:prstGeom prst="rect">
            <a:avLst/>
          </a:prstGeom>
        </p:spPr>
        <p:txBody>
          <a:bodyPr wrap="square">
            <a:spAutoFit/>
          </a:bodyPr>
          <a:lstStyle/>
          <a:p>
            <a:r>
              <a:rPr lang="vi-VN" sz="32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c) Cuối bức thư, Ngọc viết gì?</a:t>
            </a:r>
          </a:p>
        </p:txBody>
      </p:sp>
      <p:sp>
        <p:nvSpPr>
          <p:cNvPr id="37" name="Rectangle 36">
            <a:extLst>
              <a:ext uri="{FF2B5EF4-FFF2-40B4-BE49-F238E27FC236}">
                <a16:creationId xmlns:a16="http://schemas.microsoft.com/office/drawing/2014/main" id="{7555F861-F398-4592-9499-6E069B55EA3A}"/>
              </a:ext>
            </a:extLst>
          </p:cNvPr>
          <p:cNvSpPr>
            <a:spLocks noChangeAspect="1"/>
          </p:cNvSpPr>
          <p:nvPr/>
        </p:nvSpPr>
        <p:spPr>
          <a:xfrm>
            <a:off x="8900319" y="1047332"/>
            <a:ext cx="6967775" cy="584775"/>
          </a:xfrm>
          <a:prstGeom prst="rect">
            <a:avLst/>
          </a:prstGeom>
        </p:spPr>
        <p:txBody>
          <a:bodyPr wrap="square">
            <a:spAutoFit/>
          </a:bodyPr>
          <a:lstStyle/>
          <a:p>
            <a:pPr lvl="0"/>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Quỳnh Ngọc viết thư cho Hà</a:t>
            </a:r>
          </a:p>
        </p:txBody>
      </p:sp>
      <p:sp>
        <p:nvSpPr>
          <p:cNvPr id="38" name="Rectangle 37">
            <a:extLst>
              <a:ext uri="{FF2B5EF4-FFF2-40B4-BE49-F238E27FC236}">
                <a16:creationId xmlns:a16="http://schemas.microsoft.com/office/drawing/2014/main" id="{723A257E-A082-4E18-B58B-F1A10FBE9F6C}"/>
              </a:ext>
            </a:extLst>
          </p:cNvPr>
          <p:cNvSpPr>
            <a:spLocks noChangeAspect="1"/>
          </p:cNvSpPr>
          <p:nvPr/>
        </p:nvSpPr>
        <p:spPr>
          <a:xfrm>
            <a:off x="8900319" y="7648215"/>
            <a:ext cx="6967775" cy="1077218"/>
          </a:xfrm>
          <a:prstGeom prst="rect">
            <a:avLst/>
          </a:prstGeom>
        </p:spPr>
        <p:txBody>
          <a:bodyPr wrap="square">
            <a:spAutoFit/>
          </a:bodyPr>
          <a:lstStyle/>
          <a:p>
            <a:r>
              <a:rPr lang="vi-VN" sz="3200" b="1">
                <a:solidFill>
                  <a:srgbClr val="00B050"/>
                </a:solidFill>
                <a:latin typeface="AvantGarde" panose="00000400000000000000" pitchFamily="2" charset="0"/>
                <a:ea typeface="AvantGarde" panose="00000400000000000000" pitchFamily="2" charset="0"/>
                <a:cs typeface="AvantGarde" panose="00000400000000000000" pitchFamily="2" charset="0"/>
              </a:rPr>
              <a:t>    Cuối thư Ngọc chúc hà học giỏi, và chờ thư Hà. </a:t>
            </a:r>
          </a:p>
        </p:txBody>
      </p:sp>
      <p:pic>
        <p:nvPicPr>
          <p:cNvPr id="5" name="Hình ảnh 4">
            <a:extLst>
              <a:ext uri="{FF2B5EF4-FFF2-40B4-BE49-F238E27FC236}">
                <a16:creationId xmlns:a16="http://schemas.microsoft.com/office/drawing/2014/main" id="{B435A3D1-4389-6EB8-8219-DF334C934C40}"/>
              </a:ext>
            </a:extLst>
          </p:cNvPr>
          <p:cNvPicPr>
            <a:picLocks noChangeAspect="1"/>
          </p:cNvPicPr>
          <p:nvPr/>
        </p:nvPicPr>
        <p:blipFill rotWithShape="1">
          <a:blip r:embed="rId2">
            <a:extLst>
              <a:ext uri="{28A0092B-C50C-407E-A947-70E740481C1C}">
                <a14:useLocalDpi xmlns:a14="http://schemas.microsoft.com/office/drawing/2010/main" val="0"/>
              </a:ext>
            </a:extLst>
          </a:blip>
          <a:srcRect l="8133" t="20781" r="1897" b="17031"/>
          <a:stretch/>
        </p:blipFill>
        <p:spPr>
          <a:xfrm>
            <a:off x="408703" y="972758"/>
            <a:ext cx="8497454" cy="5356915"/>
          </a:xfrm>
          <a:prstGeom prst="roundRect">
            <a:avLst>
              <a:gd name="adj" fmla="val 8627"/>
            </a:avLst>
          </a:prstGeom>
        </p:spPr>
      </p:pic>
      <p:pic>
        <p:nvPicPr>
          <p:cNvPr id="11" name="Hình ảnh 10">
            <a:extLst>
              <a:ext uri="{FF2B5EF4-FFF2-40B4-BE49-F238E27FC236}">
                <a16:creationId xmlns:a16="http://schemas.microsoft.com/office/drawing/2014/main" id="{1D9F1ED6-D0DB-DB3C-18FF-DC70F343B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21" y="6068603"/>
            <a:ext cx="4317118" cy="2770936"/>
          </a:xfrm>
          <a:prstGeom prst="rect">
            <a:avLst/>
          </a:prstGeom>
        </p:spPr>
      </p:pic>
      <p:grpSp>
        <p:nvGrpSpPr>
          <p:cNvPr id="24" name="Nhóm 23">
            <a:extLst>
              <a:ext uri="{FF2B5EF4-FFF2-40B4-BE49-F238E27FC236}">
                <a16:creationId xmlns:a16="http://schemas.microsoft.com/office/drawing/2014/main" id="{3A14AB19-2623-79C3-9F4A-EB35BED8E438}"/>
              </a:ext>
            </a:extLst>
          </p:cNvPr>
          <p:cNvGrpSpPr/>
          <p:nvPr/>
        </p:nvGrpSpPr>
        <p:grpSpPr>
          <a:xfrm>
            <a:off x="910233" y="6206772"/>
            <a:ext cx="6510257" cy="2755668"/>
            <a:chOff x="485062" y="10092815"/>
            <a:chExt cx="6510257" cy="2755668"/>
          </a:xfrm>
        </p:grpSpPr>
        <p:pic>
          <p:nvPicPr>
            <p:cNvPr id="22" name="Hình ảnh 21">
              <a:extLst>
                <a:ext uri="{FF2B5EF4-FFF2-40B4-BE49-F238E27FC236}">
                  <a16:creationId xmlns:a16="http://schemas.microsoft.com/office/drawing/2014/main" id="{C1F13F54-0D61-C292-A308-BA29147A4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62" y="10092815"/>
              <a:ext cx="3448662" cy="2755668"/>
            </a:xfrm>
            <a:prstGeom prst="rect">
              <a:avLst/>
            </a:prstGeom>
          </p:spPr>
        </p:pic>
        <p:sp>
          <p:nvSpPr>
            <p:cNvPr id="23" name="Bong bóng Lời nói: Hình chữ nhật với Góc Tròn 22">
              <a:extLst>
                <a:ext uri="{FF2B5EF4-FFF2-40B4-BE49-F238E27FC236}">
                  <a16:creationId xmlns:a16="http://schemas.microsoft.com/office/drawing/2014/main" id="{FAE79611-2098-CA67-9464-6BFAB9A4FB43}"/>
                </a:ext>
              </a:extLst>
            </p:cNvPr>
            <p:cNvSpPr/>
            <p:nvPr/>
          </p:nvSpPr>
          <p:spPr>
            <a:xfrm>
              <a:off x="3261519" y="10363200"/>
              <a:ext cx="3733800" cy="1066800"/>
            </a:xfrm>
            <a:custGeom>
              <a:avLst/>
              <a:gdLst>
                <a:gd name="connsiteX0" fmla="*/ 0 w 3733800"/>
                <a:gd name="connsiteY0" fmla="*/ 177804 h 1066800"/>
                <a:gd name="connsiteX1" fmla="*/ 177804 w 3733800"/>
                <a:gd name="connsiteY1" fmla="*/ 0 h 1066800"/>
                <a:gd name="connsiteX2" fmla="*/ 622300 w 3733800"/>
                <a:gd name="connsiteY2" fmla="*/ 0 h 1066800"/>
                <a:gd name="connsiteX3" fmla="*/ 622300 w 3733800"/>
                <a:gd name="connsiteY3" fmla="*/ 0 h 1066800"/>
                <a:gd name="connsiteX4" fmla="*/ 1555750 w 3733800"/>
                <a:gd name="connsiteY4" fmla="*/ 0 h 1066800"/>
                <a:gd name="connsiteX5" fmla="*/ 3555996 w 3733800"/>
                <a:gd name="connsiteY5" fmla="*/ 0 h 1066800"/>
                <a:gd name="connsiteX6" fmla="*/ 3733800 w 3733800"/>
                <a:gd name="connsiteY6" fmla="*/ 177804 h 1066800"/>
                <a:gd name="connsiteX7" fmla="*/ 3733800 w 3733800"/>
                <a:gd name="connsiteY7" fmla="*/ 622300 h 1066800"/>
                <a:gd name="connsiteX8" fmla="*/ 3733800 w 3733800"/>
                <a:gd name="connsiteY8" fmla="*/ 622300 h 1066800"/>
                <a:gd name="connsiteX9" fmla="*/ 3733800 w 3733800"/>
                <a:gd name="connsiteY9" fmla="*/ 889000 h 1066800"/>
                <a:gd name="connsiteX10" fmla="*/ 3733800 w 3733800"/>
                <a:gd name="connsiteY10" fmla="*/ 888996 h 1066800"/>
                <a:gd name="connsiteX11" fmla="*/ 3555996 w 3733800"/>
                <a:gd name="connsiteY11" fmla="*/ 1066800 h 1066800"/>
                <a:gd name="connsiteX12" fmla="*/ 1555750 w 3733800"/>
                <a:gd name="connsiteY12" fmla="*/ 1066800 h 1066800"/>
                <a:gd name="connsiteX13" fmla="*/ 622300 w 3733800"/>
                <a:gd name="connsiteY13" fmla="*/ 1066800 h 1066800"/>
                <a:gd name="connsiteX14" fmla="*/ 622300 w 3733800"/>
                <a:gd name="connsiteY14" fmla="*/ 1066800 h 1066800"/>
                <a:gd name="connsiteX15" fmla="*/ 177804 w 3733800"/>
                <a:gd name="connsiteY15" fmla="*/ 1066800 h 1066800"/>
                <a:gd name="connsiteX16" fmla="*/ 0 w 3733800"/>
                <a:gd name="connsiteY16" fmla="*/ 888996 h 1066800"/>
                <a:gd name="connsiteX17" fmla="*/ 0 w 3733800"/>
                <a:gd name="connsiteY17" fmla="*/ 889000 h 1066800"/>
                <a:gd name="connsiteX18" fmla="*/ -434950 w 3733800"/>
                <a:gd name="connsiteY18" fmla="*/ 1169672 h 1066800"/>
                <a:gd name="connsiteX19" fmla="*/ 0 w 3733800"/>
                <a:gd name="connsiteY19" fmla="*/ 622300 h 1066800"/>
                <a:gd name="connsiteX20" fmla="*/ 0 w 3733800"/>
                <a:gd name="connsiteY20" fmla="*/ 17780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3800" h="1066800" fill="none" extrusionOk="0">
                  <a:moveTo>
                    <a:pt x="0" y="177804"/>
                  </a:moveTo>
                  <a:cubicBezTo>
                    <a:pt x="-801" y="81038"/>
                    <a:pt x="87140" y="5598"/>
                    <a:pt x="177804" y="0"/>
                  </a:cubicBezTo>
                  <a:cubicBezTo>
                    <a:pt x="351020" y="-21406"/>
                    <a:pt x="483313" y="-33870"/>
                    <a:pt x="622300" y="0"/>
                  </a:cubicBezTo>
                  <a:lnTo>
                    <a:pt x="622300" y="0"/>
                  </a:lnTo>
                  <a:cubicBezTo>
                    <a:pt x="855775" y="-24242"/>
                    <a:pt x="1437867" y="-13551"/>
                    <a:pt x="1555750" y="0"/>
                  </a:cubicBezTo>
                  <a:cubicBezTo>
                    <a:pt x="2416661" y="-118311"/>
                    <a:pt x="3257262" y="101145"/>
                    <a:pt x="3555996" y="0"/>
                  </a:cubicBezTo>
                  <a:cubicBezTo>
                    <a:pt x="3657165" y="-16992"/>
                    <a:pt x="3718356" y="78732"/>
                    <a:pt x="3733800" y="177804"/>
                  </a:cubicBezTo>
                  <a:cubicBezTo>
                    <a:pt x="3758074" y="272873"/>
                    <a:pt x="3717081" y="446320"/>
                    <a:pt x="3733800" y="622300"/>
                  </a:cubicBezTo>
                  <a:lnTo>
                    <a:pt x="3733800" y="622300"/>
                  </a:lnTo>
                  <a:cubicBezTo>
                    <a:pt x="3713932" y="695933"/>
                    <a:pt x="3753740" y="775457"/>
                    <a:pt x="3733800" y="889000"/>
                  </a:cubicBezTo>
                  <a:lnTo>
                    <a:pt x="3733800" y="888996"/>
                  </a:lnTo>
                  <a:cubicBezTo>
                    <a:pt x="3739158" y="988873"/>
                    <a:pt x="3653744" y="1057459"/>
                    <a:pt x="3555996" y="1066800"/>
                  </a:cubicBezTo>
                  <a:cubicBezTo>
                    <a:pt x="3068175" y="1114247"/>
                    <a:pt x="2124738" y="1075232"/>
                    <a:pt x="1555750" y="1066800"/>
                  </a:cubicBezTo>
                  <a:cubicBezTo>
                    <a:pt x="1118370" y="1137555"/>
                    <a:pt x="875485" y="1141172"/>
                    <a:pt x="622300" y="1066800"/>
                  </a:cubicBezTo>
                  <a:lnTo>
                    <a:pt x="622300" y="1066800"/>
                  </a:lnTo>
                  <a:cubicBezTo>
                    <a:pt x="445019" y="1058260"/>
                    <a:pt x="248878" y="1053481"/>
                    <a:pt x="177804" y="1066800"/>
                  </a:cubicBezTo>
                  <a:cubicBezTo>
                    <a:pt x="76813" y="1065729"/>
                    <a:pt x="12246" y="975152"/>
                    <a:pt x="0" y="888996"/>
                  </a:cubicBezTo>
                  <a:lnTo>
                    <a:pt x="0" y="889000"/>
                  </a:lnTo>
                  <a:cubicBezTo>
                    <a:pt x="-116078" y="911497"/>
                    <a:pt x="-290135" y="1033703"/>
                    <a:pt x="-434950" y="1169672"/>
                  </a:cubicBezTo>
                  <a:cubicBezTo>
                    <a:pt x="-259525" y="882216"/>
                    <a:pt x="-26958" y="730902"/>
                    <a:pt x="0" y="622300"/>
                  </a:cubicBezTo>
                  <a:cubicBezTo>
                    <a:pt x="12037" y="487235"/>
                    <a:pt x="-18750" y="367845"/>
                    <a:pt x="0" y="177804"/>
                  </a:cubicBezTo>
                  <a:close/>
                </a:path>
                <a:path w="3733800" h="1066800" stroke="0" extrusionOk="0">
                  <a:moveTo>
                    <a:pt x="0" y="177804"/>
                  </a:moveTo>
                  <a:cubicBezTo>
                    <a:pt x="-14952" y="70383"/>
                    <a:pt x="66401" y="4956"/>
                    <a:pt x="177804" y="0"/>
                  </a:cubicBezTo>
                  <a:cubicBezTo>
                    <a:pt x="282560" y="3375"/>
                    <a:pt x="518796" y="7985"/>
                    <a:pt x="622300" y="0"/>
                  </a:cubicBezTo>
                  <a:lnTo>
                    <a:pt x="622300" y="0"/>
                  </a:lnTo>
                  <a:cubicBezTo>
                    <a:pt x="1024886" y="-39921"/>
                    <a:pt x="1269394" y="15328"/>
                    <a:pt x="1555750" y="0"/>
                  </a:cubicBezTo>
                  <a:cubicBezTo>
                    <a:pt x="2060452" y="-20187"/>
                    <a:pt x="3186996" y="-152480"/>
                    <a:pt x="3555996" y="0"/>
                  </a:cubicBezTo>
                  <a:cubicBezTo>
                    <a:pt x="3665568" y="1349"/>
                    <a:pt x="3735082" y="76967"/>
                    <a:pt x="3733800" y="177804"/>
                  </a:cubicBezTo>
                  <a:cubicBezTo>
                    <a:pt x="3755772" y="286711"/>
                    <a:pt x="3733725" y="444893"/>
                    <a:pt x="3733800" y="622300"/>
                  </a:cubicBezTo>
                  <a:lnTo>
                    <a:pt x="3733800" y="622300"/>
                  </a:lnTo>
                  <a:cubicBezTo>
                    <a:pt x="3732228" y="723731"/>
                    <a:pt x="3720676" y="851265"/>
                    <a:pt x="3733800" y="889000"/>
                  </a:cubicBezTo>
                  <a:lnTo>
                    <a:pt x="3733800" y="888996"/>
                  </a:lnTo>
                  <a:cubicBezTo>
                    <a:pt x="3749201" y="995816"/>
                    <a:pt x="3660111" y="1068223"/>
                    <a:pt x="3555996" y="1066800"/>
                  </a:cubicBezTo>
                  <a:cubicBezTo>
                    <a:pt x="3312228" y="1228997"/>
                    <a:pt x="2524666" y="1138962"/>
                    <a:pt x="1555750" y="1066800"/>
                  </a:cubicBezTo>
                  <a:cubicBezTo>
                    <a:pt x="1111659" y="1012291"/>
                    <a:pt x="1075883" y="986988"/>
                    <a:pt x="622300" y="1066800"/>
                  </a:cubicBezTo>
                  <a:lnTo>
                    <a:pt x="622300" y="1066800"/>
                  </a:lnTo>
                  <a:cubicBezTo>
                    <a:pt x="422876" y="1074105"/>
                    <a:pt x="249708" y="1052006"/>
                    <a:pt x="177804" y="1066800"/>
                  </a:cubicBezTo>
                  <a:cubicBezTo>
                    <a:pt x="80738" y="1065809"/>
                    <a:pt x="835" y="983264"/>
                    <a:pt x="0" y="888996"/>
                  </a:cubicBezTo>
                  <a:lnTo>
                    <a:pt x="0" y="889000"/>
                  </a:lnTo>
                  <a:cubicBezTo>
                    <a:pt x="-104831" y="1004114"/>
                    <a:pt x="-373392" y="1153376"/>
                    <a:pt x="-434950" y="1169672"/>
                  </a:cubicBezTo>
                  <a:cubicBezTo>
                    <a:pt x="-364967" y="1007068"/>
                    <a:pt x="-134534" y="861736"/>
                    <a:pt x="0" y="622300"/>
                  </a:cubicBezTo>
                  <a:cubicBezTo>
                    <a:pt x="-8803" y="411328"/>
                    <a:pt x="28949" y="319736"/>
                    <a:pt x="0" y="177804"/>
                  </a:cubicBezTo>
                  <a:close/>
                </a:path>
              </a:pathLst>
            </a:custGeom>
            <a:solidFill>
              <a:schemeClr val="accent5">
                <a:lumMod val="20000"/>
                <a:lumOff val="80000"/>
              </a:schemeClr>
            </a:solidFill>
            <a:ln>
              <a:solidFill>
                <a:srgbClr val="FF0066"/>
              </a:solidFill>
              <a:prstDash val="dash"/>
              <a:extLst>
                <a:ext uri="{C807C97D-BFC1-408E-A445-0C87EB9F89A2}">
                  <ask:lineSketchStyleProps xmlns:ask="http://schemas.microsoft.com/office/drawing/2018/sketchyshapes" sd="1219033472">
                    <a:prstGeom prst="wedgeRoundRectCallout">
                      <a:avLst>
                        <a:gd name="adj1" fmla="val -61649"/>
                        <a:gd name="adj2" fmla="val 5964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CC"/>
                  </a:solidFill>
                </a:rPr>
                <a:t>CHIA SẺ TRƯỚC LỚP</a:t>
              </a:r>
            </a:p>
          </p:txBody>
        </p: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descr="图片2">
            <a:extLst>
              <a:ext uri="{FF2B5EF4-FFF2-40B4-BE49-F238E27FC236}">
                <a16:creationId xmlns:a16="http://schemas.microsoft.com/office/drawing/2014/main" id="{C3AA308F-2377-1D67-E22E-26AC85CA8CA9}"/>
              </a:ext>
            </a:extLst>
          </p:cNvPr>
          <p:cNvPicPr>
            <a:picLocks noChangeAspect="1"/>
          </p:cNvPicPr>
          <p:nvPr/>
        </p:nvPicPr>
        <p:blipFill>
          <a:blip r:embed="rId2"/>
          <a:srcRect t="1759" b="67991"/>
          <a:stretch>
            <a:fillRect/>
          </a:stretch>
        </p:blipFill>
        <p:spPr>
          <a:xfrm>
            <a:off x="-5027" y="1"/>
            <a:ext cx="16286691" cy="2766060"/>
          </a:xfrm>
          <a:prstGeom prst="rect">
            <a:avLst/>
          </a:prstGeom>
        </p:spPr>
      </p:pic>
      <p:pic>
        <p:nvPicPr>
          <p:cNvPr id="4" name="Hình ảnh 3">
            <a:extLst>
              <a:ext uri="{FF2B5EF4-FFF2-40B4-BE49-F238E27FC236}">
                <a16:creationId xmlns:a16="http://schemas.microsoft.com/office/drawing/2014/main" id="{23897077-09C5-20B4-CAB0-82ACD9DB4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070" y="812800"/>
            <a:ext cx="5004499" cy="5309341"/>
          </a:xfrm>
          <a:prstGeom prst="rect">
            <a:avLst/>
          </a:prstGeom>
        </p:spPr>
      </p:pic>
      <p:sp>
        <p:nvSpPr>
          <p:cNvPr id="5" name="Hình chữ nhật: Góc Tròn 4">
            <a:extLst>
              <a:ext uri="{FF2B5EF4-FFF2-40B4-BE49-F238E27FC236}">
                <a16:creationId xmlns:a16="http://schemas.microsoft.com/office/drawing/2014/main" id="{DC06ADFA-743D-8459-EC6B-E1EE076D2DD5}"/>
              </a:ext>
            </a:extLst>
          </p:cNvPr>
          <p:cNvSpPr/>
          <p:nvPr/>
        </p:nvSpPr>
        <p:spPr>
          <a:xfrm>
            <a:off x="213519" y="4572000"/>
            <a:ext cx="15036800" cy="4876800"/>
          </a:xfrm>
          <a:prstGeom prst="roundRect">
            <a:avLst/>
          </a:prstGeom>
          <a:blipFill dpi="0"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49169"/>
            </a:stretch>
          </a:blip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9Slide02 Noi dung dai"/>
            </a:endParaRPr>
          </a:p>
        </p:txBody>
      </p:sp>
      <p:sp>
        <p:nvSpPr>
          <p:cNvPr id="6" name="Hộp Văn bản 5">
            <a:extLst>
              <a:ext uri="{FF2B5EF4-FFF2-40B4-BE49-F238E27FC236}">
                <a16:creationId xmlns:a16="http://schemas.microsoft.com/office/drawing/2014/main" id="{C03D2AC7-3F17-1C69-0D55-538BD73C6E13}"/>
              </a:ext>
            </a:extLst>
          </p:cNvPr>
          <p:cNvSpPr txBox="1"/>
          <p:nvPr/>
        </p:nvSpPr>
        <p:spPr>
          <a:xfrm>
            <a:off x="1925880" y="4925141"/>
            <a:ext cx="12424876" cy="3405997"/>
          </a:xfrm>
          <a:prstGeom prst="rect">
            <a:avLst/>
          </a:prstGeom>
          <a:noFill/>
        </p:spPr>
        <p:txBody>
          <a:bodyPr wrap="none" lIns="0" tIns="0" rIns="0" bIns="0" rtlCol="0">
            <a:spAutoFit/>
          </a:bodyPr>
          <a:lstStyle/>
          <a:p>
            <a:pPr algn="ctr" defTabSz="1219170" eaLnBrk="1" fontAlgn="auto" hangingPunct="1">
              <a:spcBef>
                <a:spcPts val="0"/>
              </a:spcBef>
              <a:spcAft>
                <a:spcPts val="0"/>
              </a:spcAft>
            </a:pPr>
            <a:r>
              <a:rPr lang="en-US" sz="22133">
                <a:ln w="41275">
                  <a:solidFill>
                    <a:prstClr val="black"/>
                  </a:solidFill>
                </a:ln>
                <a:solidFill>
                  <a:srgbClr val="FF0000"/>
                </a:solidFill>
                <a:latin typeface="SVN-Poky's" panose="020B0606040200020203" pitchFamily="34" charset="0"/>
              </a:rPr>
              <a:t>L</a:t>
            </a:r>
            <a:r>
              <a:rPr lang="en-US" sz="22133">
                <a:ln w="41275">
                  <a:solidFill>
                    <a:prstClr val="black"/>
                  </a:solidFill>
                </a:ln>
                <a:solidFill>
                  <a:srgbClr val="00B050"/>
                </a:solidFill>
                <a:latin typeface="SVN-Poky's" panose="020B0606040200020203" pitchFamily="34" charset="0"/>
              </a:rPr>
              <a:t>u</a:t>
            </a:r>
            <a:r>
              <a:rPr lang="en-US" sz="22133">
                <a:ln w="41275">
                  <a:solidFill>
                    <a:prstClr val="black"/>
                  </a:solidFill>
                </a:ln>
                <a:solidFill>
                  <a:srgbClr val="00B0F0"/>
                </a:solidFill>
                <a:latin typeface="SVN-Poky's" panose="020B0606040200020203" pitchFamily="34" charset="0"/>
              </a:rPr>
              <a:t>y</a:t>
            </a:r>
            <a:r>
              <a:rPr lang="en-US" sz="22133">
                <a:ln w="41275">
                  <a:solidFill>
                    <a:prstClr val="black"/>
                  </a:solidFill>
                </a:ln>
                <a:solidFill>
                  <a:srgbClr val="FBE619"/>
                </a:solidFill>
                <a:latin typeface="SVN-Poky's" panose="020B0606040200020203" pitchFamily="34" charset="0"/>
              </a:rPr>
              <a:t>ệ</a:t>
            </a:r>
            <a:r>
              <a:rPr lang="en-US" sz="22133">
                <a:ln w="41275">
                  <a:solidFill>
                    <a:prstClr val="black"/>
                  </a:solidFill>
                </a:ln>
                <a:solidFill>
                  <a:srgbClr val="ADDFEA"/>
                </a:solidFill>
                <a:latin typeface="SVN-Poky's" panose="020B0606040200020203" pitchFamily="34" charset="0"/>
              </a:rPr>
              <a:t>n</a:t>
            </a:r>
            <a:r>
              <a:rPr lang="en-US" sz="22133">
                <a:ln w="41275">
                  <a:solidFill>
                    <a:prstClr val="black"/>
                  </a:solidFill>
                </a:ln>
                <a:solidFill>
                  <a:prstClr val="black">
                    <a:lumMod val="50000"/>
                    <a:lumOff val="50000"/>
                  </a:prstClr>
                </a:solidFill>
                <a:latin typeface="SVN-Poky's" panose="020B0606040200020203" pitchFamily="34" charset="0"/>
              </a:rPr>
              <a:t> </a:t>
            </a:r>
            <a:r>
              <a:rPr lang="en-US" sz="22133">
                <a:ln w="41275">
                  <a:solidFill>
                    <a:prstClr val="black"/>
                  </a:solidFill>
                </a:ln>
                <a:solidFill>
                  <a:srgbClr val="A8C1FA"/>
                </a:solidFill>
                <a:latin typeface="SVN-Poky's" panose="020B0606040200020203" pitchFamily="34" charset="0"/>
              </a:rPr>
              <a:t>t</a:t>
            </a:r>
            <a:r>
              <a:rPr lang="en-US" sz="22133">
                <a:ln w="41275">
                  <a:solidFill>
                    <a:prstClr val="black"/>
                  </a:solidFill>
                </a:ln>
                <a:solidFill>
                  <a:srgbClr val="FEE0E8"/>
                </a:solidFill>
                <a:latin typeface="SVN-Poky's" panose="020B0606040200020203" pitchFamily="34" charset="0"/>
              </a:rPr>
              <a:t>ậ</a:t>
            </a:r>
            <a:r>
              <a:rPr lang="en-US" sz="22133">
                <a:ln w="41275">
                  <a:solidFill>
                    <a:prstClr val="black"/>
                  </a:solidFill>
                </a:ln>
                <a:solidFill>
                  <a:srgbClr val="6ED9D9"/>
                </a:solidFill>
                <a:latin typeface="SVN-Poky's" panose="020B0606040200020203" pitchFamily="34" charset="0"/>
              </a:rPr>
              <a:t>p</a:t>
            </a:r>
          </a:p>
        </p:txBody>
      </p:sp>
    </p:spTree>
    <p:extLst>
      <p:ext uri="{BB962C8B-B14F-4D97-AF65-F5344CB8AC3E}">
        <p14:creationId xmlns:p14="http://schemas.microsoft.com/office/powerpoint/2010/main" val="42366724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23119" y="325564"/>
            <a:ext cx="14859000" cy="646331"/>
          </a:xfrm>
          <a:prstGeom prst="rect">
            <a:avLst/>
          </a:prstGeom>
        </p:spPr>
        <p:txBody>
          <a:bodyPr wrap="square">
            <a:spAutoFit/>
          </a:bodyPr>
          <a:lstStyle/>
          <a:p>
            <a:r>
              <a:rPr lang="en-US" sz="3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2. </a:t>
            </a:r>
            <a:r>
              <a:rPr lang="vi-VN" sz="3600" b="1">
                <a:solidFill>
                  <a:schemeClr val="accent2">
                    <a:lumMod val="50000"/>
                  </a:schemeClr>
                </a:solidFill>
                <a:latin typeface="AvantGarde" panose="00000400000000000000" pitchFamily="2" charset="0"/>
                <a:ea typeface="AvantGarde" panose="00000400000000000000" pitchFamily="2" charset="0"/>
                <a:cs typeface="AvantGarde" panose="00000400000000000000" pitchFamily="2" charset="0"/>
              </a:rPr>
              <a:t>Hãy đóng vai bạn Hà, viết một bức thư trả lời Quỳnh Ngọc.</a:t>
            </a:r>
          </a:p>
        </p:txBody>
      </p:sp>
      <p:sp>
        <p:nvSpPr>
          <p:cNvPr id="7" name="TextBox 6">
            <a:extLst>
              <a:ext uri="{FF2B5EF4-FFF2-40B4-BE49-F238E27FC236}">
                <a16:creationId xmlns:a16="http://schemas.microsoft.com/office/drawing/2014/main" id="{B773B170-6576-48D8-96BA-7D86B2366C8E}"/>
              </a:ext>
            </a:extLst>
          </p:cNvPr>
          <p:cNvSpPr txBox="1"/>
          <p:nvPr/>
        </p:nvSpPr>
        <p:spPr>
          <a:xfrm>
            <a:off x="1374070" y="925728"/>
            <a:ext cx="14503540" cy="646331"/>
          </a:xfrm>
          <a:prstGeom prst="rect">
            <a:avLst/>
          </a:prstGeom>
          <a:noFill/>
        </p:spPr>
        <p:txBody>
          <a:bodyPr wrap="square" rtlCol="0">
            <a:spAutoFit/>
          </a:bodyPr>
          <a:lstStyle/>
          <a:p>
            <a:r>
              <a:rPr lang="vi-VN" sz="3600" b="1">
                <a:solidFill>
                  <a:srgbClr val="00B050"/>
                </a:solidFill>
                <a:latin typeface="AvantGarde" panose="00000400000000000000" pitchFamily="2" charset="0"/>
                <a:ea typeface="AvantGarde" panose="00000400000000000000" pitchFamily="2" charset="0"/>
                <a:cs typeface="AvantGarde" panose="00000400000000000000" pitchFamily="2" charset="0"/>
              </a:rPr>
              <a:t>Quan sát sơ đồ để viết được bức thư hoàn chỉnh:</a:t>
            </a:r>
          </a:p>
        </p:txBody>
      </p:sp>
      <p:pic>
        <p:nvPicPr>
          <p:cNvPr id="3" name="Hình ảnh 2">
            <a:extLst>
              <a:ext uri="{FF2B5EF4-FFF2-40B4-BE49-F238E27FC236}">
                <a16:creationId xmlns:a16="http://schemas.microsoft.com/office/drawing/2014/main" id="{05959E20-26E8-5152-67B2-CA7386DDFE31}"/>
              </a:ext>
            </a:extLst>
          </p:cNvPr>
          <p:cNvPicPr>
            <a:picLocks noChangeAspect="1"/>
          </p:cNvPicPr>
          <p:nvPr/>
        </p:nvPicPr>
        <p:blipFill rotWithShape="1">
          <a:blip r:embed="rId2">
            <a:extLst>
              <a:ext uri="{28A0092B-C50C-407E-A947-70E740481C1C}">
                <a14:useLocalDpi xmlns:a14="http://schemas.microsoft.com/office/drawing/2010/main" val="0"/>
              </a:ext>
            </a:extLst>
          </a:blip>
          <a:srcRect l="17833" t="13016" r="10535" b="7674"/>
          <a:stretch/>
        </p:blipFill>
        <p:spPr>
          <a:xfrm>
            <a:off x="2264693" y="1525892"/>
            <a:ext cx="11747252" cy="7220445"/>
          </a:xfrm>
          <a:prstGeom prst="rect">
            <a:avLst/>
          </a:prstGeom>
        </p:spPr>
      </p:pic>
    </p:spTree>
    <p:extLst>
      <p:ext uri="{BB962C8B-B14F-4D97-AF65-F5344CB8AC3E}">
        <p14:creationId xmlns:p14="http://schemas.microsoft.com/office/powerpoint/2010/main" val="2075967227"/>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10090</TotalTime>
  <Words>588</Words>
  <Application>Microsoft Office PowerPoint</Application>
  <PresentationFormat>Custom</PresentationFormat>
  <Paragraphs>53</Paragraphs>
  <Slides>16</Slides>
  <Notes>0</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#9Slide02 Noi dung dai</vt:lpstr>
      <vt:lpstr>#9Slide03 AllRoundGothic</vt:lpstr>
      <vt:lpstr>#9Slide05 Signerica Medium</vt:lpstr>
      <vt:lpstr>Arial</vt:lpstr>
      <vt:lpstr>AvantGarde</vt:lpstr>
      <vt:lpstr>SVN-Poky's</vt:lpstr>
      <vt:lpstr>SVN-Ziclets</vt:lpstr>
      <vt:lpstr>Times New Roman</vt:lpstr>
      <vt:lpstr>Chủ đề Office</vt:lpstr>
      <vt:lpstr>1_Chủ đề Office</vt:lpstr>
      <vt:lpstr>2_Chủ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Hà Nguyễn Thị Thu</cp:lastModifiedBy>
  <cp:revision>1202</cp:revision>
  <dcterms:created xsi:type="dcterms:W3CDTF">2008-09-09T22:52:10Z</dcterms:created>
  <dcterms:modified xsi:type="dcterms:W3CDTF">2023-02-09T11:57:30Z</dcterms:modified>
  <cp:category>9Slide.vn</cp:category>
</cp:coreProperties>
</file>