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75" r:id="rId2"/>
    <p:sldId id="285" r:id="rId3"/>
    <p:sldId id="286" r:id="rId4"/>
    <p:sldId id="330" r:id="rId5"/>
    <p:sldId id="294" r:id="rId6"/>
    <p:sldId id="310" r:id="rId7"/>
    <p:sldId id="344" r:id="rId8"/>
    <p:sldId id="348" r:id="rId9"/>
    <p:sldId id="349" r:id="rId10"/>
    <p:sldId id="350" r:id="rId11"/>
    <p:sldId id="351" r:id="rId12"/>
    <p:sldId id="352" r:id="rId13"/>
    <p:sldId id="345" r:id="rId14"/>
    <p:sldId id="322" r:id="rId15"/>
    <p:sldId id="298" r:id="rId16"/>
    <p:sldId id="287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</p:embeddedFont>
    <p:embeddedFont>
      <p:font typeface="Arial-Rounded" panose="020B050000000000000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SVN-Poky's" panose="020B0604020202020204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BFF"/>
    <a:srgbClr val="CC00FF"/>
    <a:srgbClr val="0000FF"/>
    <a:srgbClr val="7DBEFE"/>
    <a:srgbClr val="DFC2DB"/>
    <a:srgbClr val="E4CBCB"/>
    <a:srgbClr val="CDBF97"/>
    <a:srgbClr val="DEED9A"/>
    <a:srgbClr val="A56C46"/>
    <a:srgbClr val="F0C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 autoAdjust="0"/>
    <p:restoredTop sz="90171" autoAdjust="0"/>
  </p:normalViewPr>
  <p:slideViewPr>
    <p:cSldViewPr snapToGrid="0">
      <p:cViewPr varScale="1">
        <p:scale>
          <a:sx n="57" d="100"/>
          <a:sy n="57" d="100"/>
        </p:scale>
        <p:origin x="780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giới thiệu: </a:t>
            </a:r>
            <a:r>
              <a:rPr lang="nl-NL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 Quốc: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 Quốc là 1 huyện đảo của tỉnh Kiên Giang, huyện Phú Quốc gồm đảo Phú Quốc và các đảo nhỏ xung quanh. Đảo Phú Quốc là 1 địa điểm du lịch nổi tiếng của nước ta.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ca dao ca ngợi cảnh đẹp của thành phố Đà Nẵng: Sông Hàn chảy qua giữa lòng thành phố; chùa non nước trên núi Ngũ Hành Sơn; bán đảo Sơn Trà có nhiều hang động, bãi biển đẹp, có cây cổ thụ hàng nghìn năm tuổi và ngọc hải đăng.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4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041F25-2412-5A06-E29A-D91A24145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041F25-2412-5A06-E29A-D91A24145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4F2C031-3053-3545-BA05-FD0AB01D004F}"/>
              </a:ext>
            </a:extLst>
          </p:cNvPr>
          <p:cNvSpPr/>
          <p:nvPr userDrawn="1"/>
        </p:nvSpPr>
        <p:spPr>
          <a:xfrm>
            <a:off x="228600" y="198783"/>
            <a:ext cx="11718235" cy="6460434"/>
          </a:xfrm>
          <a:prstGeom prst="roundRect">
            <a:avLst>
              <a:gd name="adj" fmla="val 6821"/>
            </a:avLst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041F25-2412-5A06-E29A-D91A24145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86CDB9E-E472-8678-5BAC-2E83598B6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3551" r="47895" b="143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B781E86-236C-20DA-8F49-2E45551F2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D6F8FC-B0B1-113D-1183-11E63A26EBDE}"/>
              </a:ext>
            </a:extLst>
          </p:cNvPr>
          <p:cNvGrpSpPr/>
          <p:nvPr userDrawn="1"/>
        </p:nvGrpSpPr>
        <p:grpSpPr>
          <a:xfrm>
            <a:off x="0" y="0"/>
            <a:ext cx="12188825" cy="2444115"/>
            <a:chOff x="5" y="-35"/>
            <a:chExt cx="19195" cy="384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3D32482-40BC-E904-EBFA-D715ACBE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" y="-32"/>
              <a:ext cx="7326" cy="38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5814E71-5CB1-0D26-372C-56CAD511D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1874" y="-35"/>
              <a:ext cx="7326" cy="3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6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AF285882-FABD-9510-BB82-E101E1CB25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4.png"/><Relationship Id="rId3" Type="http://schemas.openxmlformats.org/officeDocument/2006/relationships/image" Target="../media/image34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32.png"/><Relationship Id="rId3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1.png"/><Relationship Id="rId32" Type="http://schemas.openxmlformats.org/officeDocument/2006/relationships/image" Target="../media/image50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23" Type="http://schemas.openxmlformats.org/officeDocument/2006/relationships/image" Target="../media/image30.png"/><Relationship Id="rId28" Type="http://schemas.openxmlformats.org/officeDocument/2006/relationships/image" Target="../media/image46.png"/><Relationship Id="rId10" Type="http://schemas.openxmlformats.org/officeDocument/2006/relationships/image" Target="../media/image26.png"/><Relationship Id="rId19" Type="http://schemas.openxmlformats.org/officeDocument/2006/relationships/image" Target="../media/image42.png"/><Relationship Id="rId31" Type="http://schemas.openxmlformats.org/officeDocument/2006/relationships/image" Target="../media/image49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37.png"/><Relationship Id="rId22" Type="http://schemas.openxmlformats.org/officeDocument/2006/relationships/image" Target="../media/image29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8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4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7" y="1288355"/>
            <a:ext cx="8151211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5" y="3933683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5" y="833819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00572" y="4892576"/>
            <a:ext cx="5820987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 descr="Diagram&#10;&#10;Description automatically generated with low confidence">
            <a:extLst>
              <a:ext uri="{FF2B5EF4-FFF2-40B4-BE49-F238E27FC236}">
                <a16:creationId xmlns:a16="http://schemas.microsoft.com/office/drawing/2014/main" id="{FFFB5137-9920-8789-A768-6243DC3C0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78" r="-440" b="26075"/>
          <a:stretch/>
        </p:blipFill>
        <p:spPr>
          <a:xfrm>
            <a:off x="288467" y="1358152"/>
            <a:ext cx="11615066" cy="4141695"/>
          </a:xfrm>
          <a:prstGeom prst="rect">
            <a:avLst/>
          </a:prstGeo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03B50054-277B-8633-2F8F-66DEEE4F8FFB}"/>
              </a:ext>
            </a:extLst>
          </p:cNvPr>
          <p:cNvSpPr txBox="1">
            <a:spLocks/>
          </p:cNvSpPr>
          <p:nvPr/>
        </p:nvSpPr>
        <p:spPr>
          <a:xfrm>
            <a:off x="3290094" y="354687"/>
            <a:ext cx="5611812" cy="77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6FBC90-20F2-92DC-0709-A3E34F91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9" y="2947257"/>
            <a:ext cx="476567" cy="5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0444D-8F5F-5D5D-2E9A-78ECB16A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3" y="2999089"/>
            <a:ext cx="503491" cy="11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DD4D0-CF04-82A0-DFEB-ED4C05B1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6" y="3639886"/>
            <a:ext cx="146556" cy="22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03FA0-41CC-07E4-C69F-47542FE6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2" y="3195068"/>
            <a:ext cx="231054" cy="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CB9101D7-2DD8-4095-4003-D44DB586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5" y="2948688"/>
            <a:ext cx="447548" cy="5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1B7FDA8E-3669-C619-1545-51902389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37" y="3254314"/>
            <a:ext cx="132373" cy="2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1F971F3-58C8-4D63-1A7B-2EBBDC8B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5" y="3642483"/>
            <a:ext cx="269557" cy="46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36">
            <a:extLst>
              <a:ext uri="{FF2B5EF4-FFF2-40B4-BE49-F238E27FC236}">
                <a16:creationId xmlns:a16="http://schemas.microsoft.com/office/drawing/2014/main" id="{067B4FB1-5B1D-40C7-F46B-5261B6DF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64" y="2969653"/>
            <a:ext cx="364560" cy="9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7">
            <a:extLst>
              <a:ext uri="{FF2B5EF4-FFF2-40B4-BE49-F238E27FC236}">
                <a16:creationId xmlns:a16="http://schemas.microsoft.com/office/drawing/2014/main" id="{E2496DD3-B80C-E9D5-0FCE-C7BB64C0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66720"/>
            <a:ext cx="159597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B7E3A413-178A-8CB1-3DEA-FB2721BB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37" y="3639886"/>
            <a:ext cx="233319" cy="2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39">
            <a:extLst>
              <a:ext uri="{FF2B5EF4-FFF2-40B4-BE49-F238E27FC236}">
                <a16:creationId xmlns:a16="http://schemas.microsoft.com/office/drawing/2014/main" id="{49B8BBF9-4B23-49D1-AC7B-6F11A4A9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53" y="3642436"/>
            <a:ext cx="163642" cy="47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6">
            <a:extLst>
              <a:ext uri="{FF2B5EF4-FFF2-40B4-BE49-F238E27FC236}">
                <a16:creationId xmlns:a16="http://schemas.microsoft.com/office/drawing/2014/main" id="{833F3978-88A7-3185-1AB9-0C388FE8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859">
            <a:off x="2584358" y="3331336"/>
            <a:ext cx="100330" cy="20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7">
            <a:extLst>
              <a:ext uri="{FF2B5EF4-FFF2-40B4-BE49-F238E27FC236}">
                <a16:creationId xmlns:a16="http://schemas.microsoft.com/office/drawing/2014/main" id="{806392DD-087F-7B71-89B3-1DCFF850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03" y="3634069"/>
            <a:ext cx="117090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8">
            <a:extLst>
              <a:ext uri="{FF2B5EF4-FFF2-40B4-BE49-F238E27FC236}">
                <a16:creationId xmlns:a16="http://schemas.microsoft.com/office/drawing/2014/main" id="{F4F5107A-4180-14DB-E066-F9BFBECB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45" y="3641942"/>
            <a:ext cx="288934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42D11F-3E3B-5D2F-97AC-78C85FB6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06" y="3638550"/>
            <a:ext cx="105319" cy="47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40">
            <a:extLst>
              <a:ext uri="{FF2B5EF4-FFF2-40B4-BE49-F238E27FC236}">
                <a16:creationId xmlns:a16="http://schemas.microsoft.com/office/drawing/2014/main" id="{470C3109-3AE1-8C4D-19DA-12D599D1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4" y="3877916"/>
            <a:ext cx="183637" cy="2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38">
            <a:extLst>
              <a:ext uri="{FF2B5EF4-FFF2-40B4-BE49-F238E27FC236}">
                <a16:creationId xmlns:a16="http://schemas.microsoft.com/office/drawing/2014/main" id="{B57DDEF6-1242-5A49-CD98-B385A077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09" y="3638132"/>
            <a:ext cx="288934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3">
            <a:extLst>
              <a:ext uri="{FF2B5EF4-FFF2-40B4-BE49-F238E27FC236}">
                <a16:creationId xmlns:a16="http://schemas.microsoft.com/office/drawing/2014/main" id="{D3D4CF75-74B0-1FB9-5E11-39FAE749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78" y="2989580"/>
            <a:ext cx="471466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50D918C8-4CCC-1590-7DA3-226E6315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66" y="2988164"/>
            <a:ext cx="441684" cy="11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09CD42E2-0323-77E7-345D-7D6FDF15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02" y="2988311"/>
            <a:ext cx="225552" cy="4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F9AB1A6D-D105-9108-D01E-7AF556C4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44" y="3317241"/>
            <a:ext cx="169164" cy="1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88CDF33D-94AC-D372-C37C-6F109B35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81" y="3864758"/>
            <a:ext cx="460504" cy="2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37">
            <a:extLst>
              <a:ext uri="{FF2B5EF4-FFF2-40B4-BE49-F238E27FC236}">
                <a16:creationId xmlns:a16="http://schemas.microsoft.com/office/drawing/2014/main" id="{4F27BA81-F132-6434-8C08-041556E7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73" y="3637879"/>
            <a:ext cx="117090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38">
            <a:extLst>
              <a:ext uri="{FF2B5EF4-FFF2-40B4-BE49-F238E27FC236}">
                <a16:creationId xmlns:a16="http://schemas.microsoft.com/office/drawing/2014/main" id="{18B73784-D3FA-6A59-DDE8-100AB7D5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15" y="3645752"/>
            <a:ext cx="288934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39">
            <a:extLst>
              <a:ext uri="{FF2B5EF4-FFF2-40B4-BE49-F238E27FC236}">
                <a16:creationId xmlns:a16="http://schemas.microsoft.com/office/drawing/2014/main" id="{D9988594-6CB4-4352-0133-9C36B33B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6" y="3642360"/>
            <a:ext cx="105319" cy="47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40">
            <a:extLst>
              <a:ext uri="{FF2B5EF4-FFF2-40B4-BE49-F238E27FC236}">
                <a16:creationId xmlns:a16="http://schemas.microsoft.com/office/drawing/2014/main" id="{DBEE0E78-242C-5A60-817F-7AA4BC22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84" y="3881726"/>
            <a:ext cx="183637" cy="2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38">
            <a:extLst>
              <a:ext uri="{FF2B5EF4-FFF2-40B4-BE49-F238E27FC236}">
                <a16:creationId xmlns:a16="http://schemas.microsoft.com/office/drawing/2014/main" id="{A0D67FC2-D529-F694-8120-9E3ECF16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79" y="3641942"/>
            <a:ext cx="288934" cy="4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36">
            <a:extLst>
              <a:ext uri="{FF2B5EF4-FFF2-40B4-BE49-F238E27FC236}">
                <a16:creationId xmlns:a16="http://schemas.microsoft.com/office/drawing/2014/main" id="{4F274710-652B-5ACE-E021-D34A72A1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06" y="3641942"/>
            <a:ext cx="189334" cy="46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37">
            <a:extLst>
              <a:ext uri="{FF2B5EF4-FFF2-40B4-BE49-F238E27FC236}">
                <a16:creationId xmlns:a16="http://schemas.microsoft.com/office/drawing/2014/main" id="{09E7A67D-96D4-D55E-A260-BE649E83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75" y="3640889"/>
            <a:ext cx="169192" cy="46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3BE52E2C-A8C7-A41B-AF92-577E386B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23" y="3485761"/>
            <a:ext cx="106350" cy="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41">
            <a:extLst>
              <a:ext uri="{FF2B5EF4-FFF2-40B4-BE49-F238E27FC236}">
                <a16:creationId xmlns:a16="http://schemas.microsoft.com/office/drawing/2014/main" id="{2FE917E8-0DC5-19EC-0262-DABFF9D2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95" y="3484284"/>
            <a:ext cx="130519" cy="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60ECD07-F297-68D1-6A82-848E3578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12" y="3636396"/>
            <a:ext cx="136669" cy="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D83D196E-5F71-8A8F-8119-76A516F99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83" y="3637515"/>
            <a:ext cx="193738" cy="4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3DCE8575-B9C0-2E46-0B61-D3AC89B2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11" y="3984204"/>
            <a:ext cx="187287" cy="1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id="{5309DCEA-5C79-2322-3A54-6B08B103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23" y="3640889"/>
            <a:ext cx="294005" cy="1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36">
            <a:extLst>
              <a:ext uri="{FF2B5EF4-FFF2-40B4-BE49-F238E27FC236}">
                <a16:creationId xmlns:a16="http://schemas.microsoft.com/office/drawing/2014/main" id="{11D595C5-3266-228D-7795-E9FC133B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89" y="3329943"/>
            <a:ext cx="126356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24F7C4F-78EE-5882-8498-6DA454985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C79EFFC-E8B5-01BE-DC94-59DE20DDAA4C}"/>
              </a:ext>
            </a:extLst>
          </p:cNvPr>
          <p:cNvSpPr txBox="1"/>
          <p:nvPr/>
        </p:nvSpPr>
        <p:spPr>
          <a:xfrm>
            <a:off x="1664879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Q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Μ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Ǉa có dải sŪg Hàn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BB8ABE6-3242-CF5F-BB29-E0A7F7E2B92B}"/>
              </a:ext>
            </a:extLst>
          </p:cNvPr>
          <p:cNvSpPr txBox="1"/>
          <p:nvPr/>
        </p:nvSpPr>
        <p:spPr>
          <a:xfrm>
            <a:off x="780959" y="1903159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Có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ùa N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Ϊ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Nư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ϐ,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có hang S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Ω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Tǟà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41C82719-0CEF-9237-B098-8A9E65C5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 bwMode="auto"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C0CF9254-8ED1-A837-0754-80F7A3803DB2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3257550"/>
            <a:ext cx="6255921" cy="1765300"/>
            <a:chOff x="3754849" y="1730426"/>
            <a:chExt cx="5525739" cy="1757154"/>
          </a:xfrm>
        </p:grpSpPr>
        <p:sp>
          <p:nvSpPr>
            <p:cNvPr id="7" name="Text Box 1736">
              <a:extLst>
                <a:ext uri="{FF2B5EF4-FFF2-40B4-BE49-F238E27FC236}">
                  <a16:creationId xmlns:a16="http://schemas.microsoft.com/office/drawing/2014/main" id="{800467BD-34AC-6F89-A441-35E0D4786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799" y="2108976"/>
              <a:ext cx="4769837" cy="119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Em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hiểu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nội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dung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câu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ca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dao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này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là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gì</a:t>
              </a: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8" name="Cloud Callout 11">
              <a:extLst>
                <a:ext uri="{FF2B5EF4-FFF2-40B4-BE49-F238E27FC236}">
                  <a16:creationId xmlns:a16="http://schemas.microsoft.com/office/drawing/2014/main" id="{1F32D596-95C3-3559-A4F8-F184737565FE}"/>
                </a:ext>
              </a:extLst>
            </p:cNvPr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9" name="Picture 15">
            <a:extLst>
              <a:ext uri="{FF2B5EF4-FFF2-40B4-BE49-F238E27FC236}">
                <a16:creationId xmlns:a16="http://schemas.microsoft.com/office/drawing/2014/main" id="{F40159BD-AD92-CA58-F78A-CB4B8798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36">
            <a:extLst>
              <a:ext uri="{FF2B5EF4-FFF2-40B4-BE49-F238E27FC236}">
                <a16:creationId xmlns:a16="http://schemas.microsoft.com/office/drawing/2014/main" id="{BD2344CA-06F8-19C0-8301-FB31E4D04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3130675"/>
            <a:ext cx="8481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ca dao ca ngợi cảnh đẹp của thành phố Đà Nẵng.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24F7C4F-78EE-5882-8498-6DA45498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B56D32-C8B6-2474-D057-6587A5D51E06}"/>
              </a:ext>
            </a:extLst>
          </p:cNvPr>
          <p:cNvSpPr txBox="1"/>
          <p:nvPr/>
        </p:nvSpPr>
        <p:spPr>
          <a:xfrm>
            <a:off x="792606" y="2803431"/>
            <a:ext cx="1096396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8B9814D-256D-4E47-394D-BBAA1B8BCEDF}"/>
              </a:ext>
            </a:extLst>
          </p:cNvPr>
          <p:cNvSpPr txBox="1"/>
          <p:nvPr/>
        </p:nvSpPr>
        <p:spPr>
          <a:xfrm>
            <a:off x="792606" y="3582899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2,5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F72B76-CE53-4A23-6956-528CF736322F}"/>
              </a:ext>
            </a:extLst>
          </p:cNvPr>
          <p:cNvSpPr txBox="1"/>
          <p:nvPr/>
        </p:nvSpPr>
        <p:spPr>
          <a:xfrm>
            <a:off x="792606" y="4362367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31A67-6483-9AA7-8931-7B8F9E01BBFF}"/>
              </a:ext>
            </a:extLst>
          </p:cNvPr>
          <p:cNvSpPr txBox="1"/>
          <p:nvPr/>
        </p:nvSpPr>
        <p:spPr>
          <a:xfrm>
            <a:off x="792606" y="5141835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 li?</a:t>
            </a:r>
          </a:p>
        </p:txBody>
      </p:sp>
      <p:sp>
        <p:nvSpPr>
          <p:cNvPr id="15" name="Hộp Văn bản 10">
            <a:extLst>
              <a:ext uri="{FF2B5EF4-FFF2-40B4-BE49-F238E27FC236}">
                <a16:creationId xmlns:a16="http://schemas.microsoft.com/office/drawing/2014/main" id="{1983C7EC-CDCE-6995-F034-49CDD326FFCA}"/>
              </a:ext>
            </a:extLst>
          </p:cNvPr>
          <p:cNvSpPr txBox="1"/>
          <p:nvPr/>
        </p:nvSpPr>
        <p:spPr>
          <a:xfrm>
            <a:off x="792606" y="5921302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o?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DE5EC4F-3CEE-D70E-49D5-49881DB260EA}"/>
              </a:ext>
            </a:extLst>
          </p:cNvPr>
          <p:cNvSpPr txBox="1"/>
          <p:nvPr/>
        </p:nvSpPr>
        <p:spPr>
          <a:xfrm>
            <a:off x="1664879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Q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Μ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Ǉa có dải sŪg Hàn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F4F6A3A-AB87-3266-D807-172D9CBD2129}"/>
              </a:ext>
            </a:extLst>
          </p:cNvPr>
          <p:cNvSpPr txBox="1"/>
          <p:nvPr/>
        </p:nvSpPr>
        <p:spPr>
          <a:xfrm>
            <a:off x="780959" y="1903159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Có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ùa N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Ϊ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Nư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ϐ,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có hang S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Ω </a:t>
            </a:r>
            <a:r>
              <a:rPr lang="vi-VN" sz="4400" b="1">
                <a:solidFill>
                  <a:srgbClr val="C00000"/>
                </a:solidFill>
                <a:latin typeface="HP001 4 hàng" panose="020B0603050302020204" pitchFamily="34" charset="0"/>
              </a:rPr>
              <a:t>Tǟà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E79FD5-0029-4A00-9065-D6548500D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13357"/>
          <a:stretch/>
        </p:blipFill>
        <p:spPr>
          <a:xfrm>
            <a:off x="-289560" y="0"/>
            <a:ext cx="9740484" cy="657557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17FEEA7-3EBB-E2C4-0F05-0413B3D73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1" y="1569365"/>
            <a:ext cx="3452586" cy="455264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312632D-4E64-6507-7F4E-D044139A9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08" y="1684250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D50D365E-23C5-1B83-52D4-5C7DD893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3E05208-9C62-1E4A-780D-CFBE01DDE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70125"/>
          <a:stretch/>
        </p:blipFill>
        <p:spPr>
          <a:xfrm>
            <a:off x="466413" y="5810491"/>
            <a:ext cx="10941017" cy="105524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CC7C9E42-6474-DB2A-6F9F-08176055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7095"/>
            <a:ext cx="44196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6A251EE-83EF-B3B3-E181-BCA3A025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02" y="1364690"/>
            <a:ext cx="7152861" cy="48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ngực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Ngồi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25 - 30cm.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cầm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mép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DE593A16-72CC-8F27-B642-3581EE95231D}"/>
              </a:ext>
            </a:extLst>
          </p:cNvPr>
          <p:cNvGrpSpPr/>
          <p:nvPr/>
        </p:nvGrpSpPr>
        <p:grpSpPr>
          <a:xfrm>
            <a:off x="6397884" y="1507264"/>
            <a:ext cx="6266316" cy="5008601"/>
            <a:chOff x="6458103" y="1284539"/>
            <a:chExt cx="6266316" cy="5008601"/>
          </a:xfrm>
        </p:grpSpPr>
        <p:cxnSp>
          <p:nvCxnSpPr>
            <p:cNvPr id="11" name="Straight Connector 5">
              <a:extLst>
                <a:ext uri="{FF2B5EF4-FFF2-40B4-BE49-F238E27FC236}">
                  <a16:creationId xmlns:a16="http://schemas.microsoft.com/office/drawing/2014/main" id="{864FD984-1BFB-9698-905A-CC71DDBFC9CD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138057"/>
              <a:ext cx="3922486" cy="0"/>
            </a:xfrm>
            <a:prstGeom prst="line">
              <a:avLst/>
            </a:prstGeom>
            <a:ln w="57150" cap="rnd">
              <a:solidFill>
                <a:srgbClr val="843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B0575DC-62CC-07C7-C983-A19963C71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1385" y1="89556" x2="5275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103" y="1284539"/>
              <a:ext cx="6266316" cy="500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2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3D0F3C-9AB8-4093-8620-5AFA2942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3509" r="63525" b="47491"/>
          <a:stretch/>
        </p:blipFill>
        <p:spPr>
          <a:xfrm>
            <a:off x="214062" y="-1046830"/>
            <a:ext cx="8016240" cy="8523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7EA250-8F73-4BDF-99F4-19C04BF75C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112867" y="1684298"/>
            <a:ext cx="4986289" cy="412992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81D4095-01F8-9FEF-482A-2E1F4B2AA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88" y="3206053"/>
            <a:ext cx="4693951" cy="166526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8A6283D-C6FC-FA91-5577-D4A3DD852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201" y="2013812"/>
            <a:ext cx="389568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F1134F-68A6-46DA-AA10-C327AC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17991-CFA6-4E8E-A724-9846AC08B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1"/>
          <a:stretch/>
        </p:blipFill>
        <p:spPr>
          <a:xfrm>
            <a:off x="7848599" y="3281563"/>
            <a:ext cx="3276601" cy="3291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012FD-D768-4CBB-B701-17DD569AE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9" b="35308"/>
          <a:stretch/>
        </p:blipFill>
        <p:spPr>
          <a:xfrm>
            <a:off x="882014" y="3566160"/>
            <a:ext cx="3276601" cy="32918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C63F03-F1D4-461F-8685-005F72CB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32667" r="7307" b="32667"/>
          <a:stretch/>
        </p:blipFill>
        <p:spPr>
          <a:xfrm>
            <a:off x="7448352" y="0"/>
            <a:ext cx="2428118" cy="2439411"/>
          </a:xfrm>
          <a:prstGeom prst="rect">
            <a:avLst/>
          </a:prstGeom>
        </p:spPr>
      </p:pic>
      <p:pic>
        <p:nvPicPr>
          <p:cNvPr id="8" name="Hình ảnh 7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0342BF1-7C02-C78A-5DE9-0300B995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78" y="2099870"/>
            <a:ext cx="5265795" cy="23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F1134F-68A6-46DA-AA10-C327AC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17991-CFA6-4E8E-A724-9846AC08B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1"/>
          <a:stretch/>
        </p:blipFill>
        <p:spPr>
          <a:xfrm>
            <a:off x="8629646" y="1963637"/>
            <a:ext cx="3276601" cy="3291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012FD-D768-4CBB-B701-17DD569AE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9" b="35308"/>
          <a:stretch/>
        </p:blipFill>
        <p:spPr>
          <a:xfrm>
            <a:off x="882014" y="3566160"/>
            <a:ext cx="3276601" cy="32918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C63F03-F1D4-461F-8685-005F72CB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32667" r="7307" b="32667"/>
          <a:stretch/>
        </p:blipFill>
        <p:spPr>
          <a:xfrm>
            <a:off x="6630031" y="-127263"/>
            <a:ext cx="2645980" cy="26582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69EBF64-182C-4300-B386-47DEB0A24BB1}"/>
              </a:ext>
            </a:extLst>
          </p:cNvPr>
          <p:cNvSpPr txBox="1"/>
          <p:nvPr/>
        </p:nvSpPr>
        <p:spPr>
          <a:xfrm>
            <a:off x="4076067" y="3717016"/>
            <a:ext cx="416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viết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1</a:t>
            </a:r>
            <a:endParaRPr lang="zh-CN" altLang="en-US" sz="5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SVN-Poky's" panose="020B0606040200020203" pitchFamily="34" charset="0"/>
              <a:ea typeface="字魂17号-萌趣果冻体" panose="02000000000000000000" pitchFamily="2" charset="-122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A6505814-DC4D-1A13-357F-CCBE514E997E}"/>
              </a:ext>
            </a:extLst>
          </p:cNvPr>
          <p:cNvGrpSpPr/>
          <p:nvPr/>
        </p:nvGrpSpPr>
        <p:grpSpPr>
          <a:xfrm>
            <a:off x="2471416" y="2177359"/>
            <a:ext cx="6880035" cy="1209306"/>
            <a:chOff x="2471416" y="2177359"/>
            <a:chExt cx="6880035" cy="120930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7B9A3CB-F6A8-4E68-B6EF-DA5134FD9820}"/>
                </a:ext>
              </a:extLst>
            </p:cNvPr>
            <p:cNvSpPr txBox="1"/>
            <p:nvPr/>
          </p:nvSpPr>
          <p:spPr>
            <a:xfrm>
              <a:off x="2471416" y="2186336"/>
              <a:ext cx="6880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ln w="25400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TIẾNG VIỆT 3</a:t>
              </a:r>
              <a:endParaRPr lang="zh-CN" altLang="en-US" sz="7200" dirty="0">
                <a:ln w="254000"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包图小白体" panose="02010601030101010101" pitchFamily="2" charset="-122"/>
              </a:endParaRPr>
            </a:p>
          </p:txBody>
        </p:sp>
        <p:sp>
          <p:nvSpPr>
            <p:cNvPr id="2" name="文本框 6">
              <a:extLst>
                <a:ext uri="{FF2B5EF4-FFF2-40B4-BE49-F238E27FC236}">
                  <a16:creationId xmlns:a16="http://schemas.microsoft.com/office/drawing/2014/main" id="{9F50A268-C5D6-B6A9-2BD6-294F2FED23AD}"/>
                </a:ext>
              </a:extLst>
            </p:cNvPr>
            <p:cNvSpPr txBox="1"/>
            <p:nvPr/>
          </p:nvSpPr>
          <p:spPr>
            <a:xfrm>
              <a:off x="2471416" y="2177359"/>
              <a:ext cx="6880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FC2D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T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EED9A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I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CDBF97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Ế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E4CBC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N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7DBEFE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G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 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FC2D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V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EED9A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I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CDBF97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Ệ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E4CBC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T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 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7DBEFE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3</a:t>
              </a:r>
              <a:endParaRPr lang="zh-CN" alt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包图小白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-198121" y="1037993"/>
            <a:ext cx="6294121" cy="611509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F8161F6-6162-AEF6-DDB6-974A1FE13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13" y="1606202"/>
            <a:ext cx="4860138" cy="33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9774DA04-084F-3FC7-8E19-52DB16F5BF64}"/>
              </a:ext>
            </a:extLst>
          </p:cNvPr>
          <p:cNvSpPr txBox="1"/>
          <p:nvPr/>
        </p:nvSpPr>
        <p:spPr>
          <a:xfrm>
            <a:off x="4060827" y="2726416"/>
            <a:ext cx="416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viết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1</a:t>
            </a:r>
            <a:endParaRPr lang="zh-CN" altLang="en-US" sz="5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SVN-Poky's" panose="020B0606040200020203" pitchFamily="34" charset="0"/>
              <a:ea typeface="字魂17号-萌趣果冻体" panose="02000000000000000000" pitchFamily="2" charset="-122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60A56193-61F9-84A9-0539-BAC877109506}"/>
              </a:ext>
            </a:extLst>
          </p:cNvPr>
          <p:cNvGrpSpPr/>
          <p:nvPr/>
        </p:nvGrpSpPr>
        <p:grpSpPr>
          <a:xfrm>
            <a:off x="2456176" y="1186759"/>
            <a:ext cx="6880035" cy="1209306"/>
            <a:chOff x="2471416" y="2177359"/>
            <a:chExt cx="6880035" cy="1209306"/>
          </a:xfrm>
        </p:grpSpPr>
        <p:sp>
          <p:nvSpPr>
            <p:cNvPr id="4" name="文本框 6">
              <a:extLst>
                <a:ext uri="{FF2B5EF4-FFF2-40B4-BE49-F238E27FC236}">
                  <a16:creationId xmlns:a16="http://schemas.microsoft.com/office/drawing/2014/main" id="{56AB3282-A084-493F-1ED4-611C531F5015}"/>
                </a:ext>
              </a:extLst>
            </p:cNvPr>
            <p:cNvSpPr txBox="1"/>
            <p:nvPr/>
          </p:nvSpPr>
          <p:spPr>
            <a:xfrm>
              <a:off x="2471416" y="2186336"/>
              <a:ext cx="6880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ln w="25400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TIẾNG VIỆT 3</a:t>
              </a:r>
              <a:endParaRPr lang="zh-CN" altLang="en-US" sz="7200" dirty="0">
                <a:ln w="254000">
                  <a:solidFill>
                    <a:sysClr val="windowText" lastClr="000000"/>
                  </a:solidFill>
                </a:ln>
                <a:latin typeface="SVN-Poky's" panose="020B0606040200020203" pitchFamily="34" charset="0"/>
                <a:ea typeface="包图小白体" panose="02010601030101010101" pitchFamily="2" charset="-122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4C3DEB46-56D6-9B83-8A68-FBBC3DE49EE4}"/>
                </a:ext>
              </a:extLst>
            </p:cNvPr>
            <p:cNvSpPr txBox="1"/>
            <p:nvPr/>
          </p:nvSpPr>
          <p:spPr>
            <a:xfrm>
              <a:off x="2471416" y="2177359"/>
              <a:ext cx="6880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FC2D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T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EED9A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I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CDBF97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Ế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E4CBC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N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7DBEFE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G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 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FC2D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V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DEED9A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I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CDBF97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Ệ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E4CBCB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T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包图小白体" panose="02010601030101010101" pitchFamily="2" charset="-122"/>
                </a:rPr>
                <a:t> </a:t>
              </a:r>
              <a:r>
                <a:rPr lang="en-US" altLang="zh-CN" sz="720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7DBEFE"/>
                  </a:solidFill>
                  <a:latin typeface="SVN-Poky's" panose="020B0606040200020203" pitchFamily="34" charset="0"/>
                  <a:ea typeface="包图小白体" panose="02010601030101010101" pitchFamily="2" charset="-122"/>
                </a:rPr>
                <a:t>3</a:t>
              </a:r>
              <a:endParaRPr lang="zh-CN" alt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包图小白体" panose="02010601030101010101" pitchFamily="2" charset="-122"/>
              </a:endParaRPr>
            </a:p>
          </p:txBody>
        </p:sp>
      </p:grpSp>
      <p:sp>
        <p:nvSpPr>
          <p:cNvPr id="6" name="文本框 7">
            <a:extLst>
              <a:ext uri="{FF2B5EF4-FFF2-40B4-BE49-F238E27FC236}">
                <a16:creationId xmlns:a16="http://schemas.microsoft.com/office/drawing/2014/main" id="{7240665E-9204-CB35-9763-C2A047FF5494}"/>
              </a:ext>
            </a:extLst>
          </p:cNvPr>
          <p:cNvSpPr txBox="1"/>
          <p:nvPr/>
        </p:nvSpPr>
        <p:spPr>
          <a:xfrm>
            <a:off x="2456176" y="3793216"/>
            <a:ext cx="688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Ôn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 err="1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chữ</a:t>
            </a:r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err="1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hoa</a:t>
            </a:r>
            <a:r>
              <a:rPr lang="en-US" altLang="zh-CN" sz="5400">
                <a:ln>
                  <a:solidFill>
                    <a:sysClr val="windowText" lastClr="000000"/>
                  </a:solidFill>
                </a:ln>
                <a:solidFill>
                  <a:srgbClr val="7DBEFE"/>
                </a:solidFill>
                <a:latin typeface="SVN-Poky's" panose="020B0606040200020203" pitchFamily="34" charset="0"/>
                <a:ea typeface="字魂17号-萌趣果冻体" panose="02000000000000000000" pitchFamily="2" charset="-122"/>
              </a:rPr>
              <a:t> P, Q</a:t>
            </a:r>
            <a:endParaRPr lang="zh-CN" altLang="en-US" sz="5400" dirty="0">
              <a:ln>
                <a:solidFill>
                  <a:sysClr val="windowText" lastClr="000000"/>
                </a:solidFill>
              </a:ln>
              <a:solidFill>
                <a:srgbClr val="7DBEFE"/>
              </a:solidFill>
              <a:latin typeface="SVN-Poky's" panose="020B0606040200020203" pitchFamily="34" charset="0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1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E79FD5-0029-4A00-9065-D6548500D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13357"/>
          <a:stretch/>
        </p:blipFill>
        <p:spPr>
          <a:xfrm>
            <a:off x="-289560" y="0"/>
            <a:ext cx="9740484" cy="65755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4264CA-DD1A-42C4-ADCD-DE6B057E6D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7042125" y="1468425"/>
            <a:ext cx="4817599" cy="45002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CECC81A-9E14-432E-1A9F-0D5C1849B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6" y="1714459"/>
            <a:ext cx="4258545" cy="33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76A9747-2D7D-A3A2-FA48-02C13B0ECC99}"/>
              </a:ext>
            </a:extLst>
          </p:cNvPr>
          <p:cNvSpPr txBox="1"/>
          <p:nvPr/>
        </p:nvSpPr>
        <p:spPr>
          <a:xfrm>
            <a:off x="2635365" y="215143"/>
            <a:ext cx="6921270" cy="6463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5247369E-0CDC-8DF4-2562-C4D4EC4EA985}"/>
              </a:ext>
            </a:extLst>
          </p:cNvPr>
          <p:cNvSpPr txBox="1"/>
          <p:nvPr/>
        </p:nvSpPr>
        <p:spPr>
          <a:xfrm>
            <a:off x="579660" y="4571983"/>
            <a:ext cx="11032681" cy="2020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Chữ viết hoa P: 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 viết giống nét 1 chữ hoa B, nét 2 nét cong trên.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87000"/>
              </a:lnSpc>
            </a:pPr>
            <a:r>
              <a:rPr lang="en-US" sz="36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Chữ viết hoa Q: 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 viết như chữ hoa O, nét 2 lượn ngang.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1ABA477-3DD0-F62B-27A3-0F57610E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59" y="3585068"/>
            <a:ext cx="11032682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alt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P, Q được viết bởi mấy nét? Là những nét nào?</a:t>
            </a:r>
            <a:endParaRPr lang="en-US" alt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41D2110-26F5-4EE0-204C-B5FE0DB64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35" y="823961"/>
            <a:ext cx="2719340" cy="271934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1536226-493E-B3F7-3A1A-6A2393B40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70" y="823961"/>
            <a:ext cx="2749553" cy="27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EA1788BF-FE69-4162-DCC8-C33AC58A2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4" y="787881"/>
            <a:ext cx="8009682" cy="4161294"/>
          </a:xfrm>
          <a:prstGeom prst="rect">
            <a:avLst/>
          </a:prstGeom>
        </p:spPr>
      </p:pic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D0AE7E87-9ACA-00F1-5559-64292578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86" y="1523202"/>
            <a:ext cx="4700071" cy="46873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015BBCD-EA2D-4BC7-A405-50F661518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33" y="1686077"/>
            <a:ext cx="4164988" cy="28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8DFF4F49-1F4D-7E39-D645-8D0EFF6F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0" y="693255"/>
            <a:ext cx="10572278" cy="2864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8FD62-D1C3-528B-7BF6-685D6AC9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886" y1="63778" x2="27886" y2="63778"/>
                        <a14:foregroundMark x1="23446" y1="60000" x2="33215" y2="62889"/>
                        <a14:foregroundMark x1="36945" y1="84222" x2="36234" y2="72000"/>
                        <a14:foregroundMark x1="47780" y1="86444" x2="47780" y2="86444"/>
                        <a14:foregroundMark x1="45648" y1="86444" x2="45648" y2="86444"/>
                        <a14:foregroundMark x1="28419" y1="66444" x2="38011" y2="63111"/>
                        <a14:foregroundMark x1="23268" y1="68444" x2="29663" y2="66222"/>
                        <a14:foregroundMark x1="27176" y1="44444" x2="27176" y2="44444"/>
                        <a14:foregroundMark x1="28597" y1="37111" x2="26643" y2="42222"/>
                        <a14:foregroundMark x1="29663" y1="33556" x2="30551" y2="32889"/>
                        <a14:foregroundMark x1="29130" y1="32667" x2="30195" y2="32222"/>
                        <a14:foregroundMark x1="26465" y1="43778" x2="26465" y2="43778"/>
                        <a14:foregroundMark x1="19538" y1="59333" x2="19538" y2="60444"/>
                        <a14:foregroundMark x1="29840" y1="56444" x2="29840" y2="56444"/>
                        <a14:foregroundMark x1="63055" y1="60444" x2="63055" y2="60444"/>
                        <a14:foregroundMark x1="63233" y1="60667" x2="63233" y2="6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5" y="1956527"/>
            <a:ext cx="6132287" cy="49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A1BD2AE-FBB4-D955-4F87-2BA58C94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7" y="1415500"/>
            <a:ext cx="6662266" cy="4817655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C5F54C37-F438-3156-3AFB-30E5A3675A0E}"/>
              </a:ext>
            </a:extLst>
          </p:cNvPr>
          <p:cNvSpPr txBox="1">
            <a:spLocks/>
          </p:cNvSpPr>
          <p:nvPr/>
        </p:nvSpPr>
        <p:spPr>
          <a:xfrm>
            <a:off x="1261452" y="769266"/>
            <a:ext cx="96690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hoa P, Q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99AA8-0275-A859-1C4D-F3F7C8A2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7" y="3592034"/>
            <a:ext cx="476567" cy="5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B5AEAD-0099-ECA6-6FF1-52A08381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1" y="3643866"/>
            <a:ext cx="503491" cy="11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F6717-EE62-8081-88FE-A4EA325D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34" y="4284663"/>
            <a:ext cx="146556" cy="22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1CBF5-22A8-1C6D-44CE-033D8130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39845"/>
            <a:ext cx="231054" cy="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5F190-38B1-9B89-6E41-61D19F36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593465"/>
            <a:ext cx="447548" cy="5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895F2-146B-4699-7404-756212DF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95" y="3899091"/>
            <a:ext cx="132373" cy="2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E32895-03A6-50CE-C77E-6A11D147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83" y="4287260"/>
            <a:ext cx="269557" cy="46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8173E1F-47D1-5EF2-7B91-1BCF1996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48" y="3624580"/>
            <a:ext cx="471466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B65A639-AE24-6EE1-F369-41110B3F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36" y="3623164"/>
            <a:ext cx="441684" cy="11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BD25FE8-2FA6-FED8-E47F-BFB5AC41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72" y="3623311"/>
            <a:ext cx="225552" cy="4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C67436C-F3C1-BF06-FD79-A333FAD9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4" y="3952241"/>
            <a:ext cx="169164" cy="1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EE5B7CAD-7C81-56B3-91C7-48CE887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51" y="4499758"/>
            <a:ext cx="460504" cy="2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F5F5289-8B88-4E88-E89C-9D07E74A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79" y="4496606"/>
            <a:ext cx="238082" cy="2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943</TotalTime>
  <Words>407</Words>
  <Application>Microsoft Office PowerPoint</Application>
  <PresentationFormat>Widescreen</PresentationFormat>
  <Paragraphs>41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HP001 4 hàng</vt:lpstr>
      <vt:lpstr>Times New Roman</vt:lpstr>
      <vt:lpstr>UTM Avo</vt:lpstr>
      <vt:lpstr>Calibri</vt:lpstr>
      <vt:lpstr>等线</vt:lpstr>
      <vt:lpstr>Arial-Rounded</vt:lpstr>
      <vt:lpstr>Arial</vt:lpstr>
      <vt:lpstr>SVN-Poky's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MY PC</dc:creator>
  <dc:description>9Slide.vn</dc:description>
  <cp:lastModifiedBy>Hà Nguyễn Thị Thu</cp:lastModifiedBy>
  <cp:revision>145</cp:revision>
  <dcterms:created xsi:type="dcterms:W3CDTF">2019-03-29T12:25:33Z</dcterms:created>
  <dcterms:modified xsi:type="dcterms:W3CDTF">2023-02-13T23:56:02Z</dcterms:modified>
  <cp:category>9Slide.vn</cp:category>
</cp:coreProperties>
</file>